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59" r:id="rId1"/>
  </p:sldMasterIdLst>
  <p:notesMasterIdLst>
    <p:notesMasterId r:id="rId107"/>
  </p:notesMasterIdLst>
  <p:handoutMasterIdLst>
    <p:handoutMasterId r:id="rId108"/>
  </p:handoutMasterIdLst>
  <p:sldIdLst>
    <p:sldId id="451" r:id="rId2"/>
    <p:sldId id="297" r:id="rId3"/>
    <p:sldId id="331" r:id="rId4"/>
    <p:sldId id="356" r:id="rId5"/>
    <p:sldId id="456" r:id="rId6"/>
    <p:sldId id="351" r:id="rId7"/>
    <p:sldId id="332" r:id="rId8"/>
    <p:sldId id="334" r:id="rId9"/>
    <p:sldId id="335" r:id="rId10"/>
    <p:sldId id="352" r:id="rId11"/>
    <p:sldId id="471" r:id="rId12"/>
    <p:sldId id="472" r:id="rId13"/>
    <p:sldId id="355" r:id="rId14"/>
    <p:sldId id="357" r:id="rId15"/>
    <p:sldId id="358" r:id="rId16"/>
    <p:sldId id="359" r:id="rId17"/>
    <p:sldId id="360" r:id="rId18"/>
    <p:sldId id="361" r:id="rId19"/>
    <p:sldId id="362" r:id="rId20"/>
    <p:sldId id="363" r:id="rId21"/>
    <p:sldId id="364" r:id="rId22"/>
    <p:sldId id="365" r:id="rId23"/>
    <p:sldId id="366" r:id="rId24"/>
    <p:sldId id="367" r:id="rId25"/>
    <p:sldId id="368" r:id="rId26"/>
    <p:sldId id="370" r:id="rId27"/>
    <p:sldId id="371" r:id="rId28"/>
    <p:sldId id="372" r:id="rId29"/>
    <p:sldId id="373" r:id="rId30"/>
    <p:sldId id="374" r:id="rId31"/>
    <p:sldId id="375" r:id="rId32"/>
    <p:sldId id="376" r:id="rId33"/>
    <p:sldId id="377" r:id="rId34"/>
    <p:sldId id="378" r:id="rId35"/>
    <p:sldId id="379" r:id="rId36"/>
    <p:sldId id="380" r:id="rId37"/>
    <p:sldId id="381" r:id="rId38"/>
    <p:sldId id="382" r:id="rId39"/>
    <p:sldId id="383" r:id="rId40"/>
    <p:sldId id="384" r:id="rId41"/>
    <p:sldId id="385" r:id="rId42"/>
    <p:sldId id="386" r:id="rId43"/>
    <p:sldId id="452" r:id="rId44"/>
    <p:sldId id="453" r:id="rId45"/>
    <p:sldId id="473" r:id="rId46"/>
    <p:sldId id="455" r:id="rId47"/>
    <p:sldId id="458" r:id="rId48"/>
    <p:sldId id="468" r:id="rId49"/>
    <p:sldId id="459" r:id="rId50"/>
    <p:sldId id="460" r:id="rId51"/>
    <p:sldId id="461" r:id="rId52"/>
    <p:sldId id="462" r:id="rId53"/>
    <p:sldId id="389" r:id="rId54"/>
    <p:sldId id="390" r:id="rId55"/>
    <p:sldId id="391" r:id="rId56"/>
    <p:sldId id="447" r:id="rId57"/>
    <p:sldId id="322" r:id="rId58"/>
    <p:sldId id="448" r:id="rId59"/>
    <p:sldId id="323" r:id="rId60"/>
    <p:sldId id="395" r:id="rId61"/>
    <p:sldId id="396" r:id="rId62"/>
    <p:sldId id="399" r:id="rId63"/>
    <p:sldId id="400" r:id="rId64"/>
    <p:sldId id="401" r:id="rId65"/>
    <p:sldId id="402" r:id="rId66"/>
    <p:sldId id="403" r:id="rId67"/>
    <p:sldId id="404" r:id="rId68"/>
    <p:sldId id="408" r:id="rId69"/>
    <p:sldId id="411" r:id="rId70"/>
    <p:sldId id="412" r:id="rId71"/>
    <p:sldId id="413" r:id="rId72"/>
    <p:sldId id="414" r:id="rId73"/>
    <p:sldId id="420" r:id="rId74"/>
    <p:sldId id="421" r:id="rId75"/>
    <p:sldId id="422" r:id="rId76"/>
    <p:sldId id="425" r:id="rId77"/>
    <p:sldId id="427" r:id="rId78"/>
    <p:sldId id="428" r:id="rId79"/>
    <p:sldId id="429" r:id="rId80"/>
    <p:sldId id="430" r:id="rId81"/>
    <p:sldId id="431" r:id="rId82"/>
    <p:sldId id="432" r:id="rId83"/>
    <p:sldId id="433" r:id="rId84"/>
    <p:sldId id="434" r:id="rId85"/>
    <p:sldId id="435" r:id="rId86"/>
    <p:sldId id="406" r:id="rId87"/>
    <p:sldId id="438" r:id="rId88"/>
    <p:sldId id="439" r:id="rId89"/>
    <p:sldId id="441" r:id="rId90"/>
    <p:sldId id="442" r:id="rId91"/>
    <p:sldId id="301" r:id="rId92"/>
    <p:sldId id="315" r:id="rId93"/>
    <p:sldId id="474" r:id="rId94"/>
    <p:sldId id="316" r:id="rId95"/>
    <p:sldId id="342" r:id="rId96"/>
    <p:sldId id="294" r:id="rId97"/>
    <p:sldId id="318" r:id="rId98"/>
    <p:sldId id="350" r:id="rId99"/>
    <p:sldId id="463" r:id="rId100"/>
    <p:sldId id="464" r:id="rId101"/>
    <p:sldId id="465" r:id="rId102"/>
    <p:sldId id="466" r:id="rId103"/>
    <p:sldId id="467" r:id="rId104"/>
    <p:sldId id="470" r:id="rId105"/>
    <p:sldId id="325" r:id="rId106"/>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D0CE90"/>
    <a:srgbClr val="FF66CC"/>
    <a:srgbClr val="DCDBAD"/>
    <a:srgbClr val="9A0A7B"/>
    <a:srgbClr val="FFFFFF"/>
    <a:srgbClr val="99CC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107" d="100"/>
          <a:sy n="107" d="100"/>
        </p:scale>
        <p:origin x="176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936"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9A133CA6-83B1-8FB0-428A-286EE10F60B4}"/>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defTabSz="927100" eaLnBrk="0" hangingPunct="0">
              <a:defRPr sz="1200"/>
            </a:lvl1pPr>
          </a:lstStyle>
          <a:p>
            <a:pPr>
              <a:defRPr/>
            </a:pPr>
            <a:endParaRPr lang="en-US" altLang="en-US"/>
          </a:p>
        </p:txBody>
      </p:sp>
      <p:sp>
        <p:nvSpPr>
          <p:cNvPr id="52227" name="Rectangle 3">
            <a:extLst>
              <a:ext uri="{FF2B5EF4-FFF2-40B4-BE49-F238E27FC236}">
                <a16:creationId xmlns:a16="http://schemas.microsoft.com/office/drawing/2014/main" id="{A0C5DE60-3EB8-920E-7FAD-3E4A699757F1}"/>
              </a:ext>
            </a:extLst>
          </p:cNvPr>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algn="r" defTabSz="927100" eaLnBrk="0" hangingPunct="0">
              <a:defRPr sz="1200"/>
            </a:lvl1pPr>
          </a:lstStyle>
          <a:p>
            <a:pPr>
              <a:defRPr/>
            </a:pPr>
            <a:endParaRPr lang="en-US" altLang="en-US"/>
          </a:p>
        </p:txBody>
      </p:sp>
      <p:sp>
        <p:nvSpPr>
          <p:cNvPr id="52228" name="Rectangle 4">
            <a:extLst>
              <a:ext uri="{FF2B5EF4-FFF2-40B4-BE49-F238E27FC236}">
                <a16:creationId xmlns:a16="http://schemas.microsoft.com/office/drawing/2014/main" id="{5B4E0954-2BF2-D5E0-7877-D3323148532E}"/>
              </a:ext>
            </a:extLst>
          </p:cNvPr>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defTabSz="927100" eaLnBrk="0" hangingPunct="0">
              <a:defRPr sz="1200"/>
            </a:lvl1pPr>
          </a:lstStyle>
          <a:p>
            <a:pPr>
              <a:defRPr/>
            </a:pPr>
            <a:endParaRPr lang="en-US" altLang="en-US"/>
          </a:p>
        </p:txBody>
      </p:sp>
      <p:sp>
        <p:nvSpPr>
          <p:cNvPr id="52229" name="Rectangle 5">
            <a:extLst>
              <a:ext uri="{FF2B5EF4-FFF2-40B4-BE49-F238E27FC236}">
                <a16:creationId xmlns:a16="http://schemas.microsoft.com/office/drawing/2014/main" id="{171BA9D0-72FD-0278-433B-F4AA1560A140}"/>
              </a:ext>
            </a:extLst>
          </p:cNvPr>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algn="r" defTabSz="927100">
              <a:defRPr sz="1200"/>
            </a:lvl1pPr>
          </a:lstStyle>
          <a:p>
            <a:pPr>
              <a:defRPr/>
            </a:pPr>
            <a:fld id="{156BB171-010B-47EE-AE1B-A511D45A7C46}"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88BF8EB-476B-DC6D-FE6D-C2E8A03C713A}"/>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defTabSz="927100" eaLnBrk="0" hangingPunct="0">
              <a:defRPr sz="1200"/>
            </a:lvl1pPr>
          </a:lstStyle>
          <a:p>
            <a:pPr>
              <a:defRPr/>
            </a:pPr>
            <a:endParaRPr lang="en-US" altLang="en-US"/>
          </a:p>
        </p:txBody>
      </p:sp>
      <p:sp>
        <p:nvSpPr>
          <p:cNvPr id="4099" name="Rectangle 3">
            <a:extLst>
              <a:ext uri="{FF2B5EF4-FFF2-40B4-BE49-F238E27FC236}">
                <a16:creationId xmlns:a16="http://schemas.microsoft.com/office/drawing/2014/main" id="{6BB94870-E3A1-DFAC-E133-2D7DD544E232}"/>
              </a:ext>
            </a:extLst>
          </p:cNvPr>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algn="r" defTabSz="927100" eaLnBrk="0" hangingPunct="0">
              <a:defRPr sz="1200"/>
            </a:lvl1pPr>
          </a:lstStyle>
          <a:p>
            <a:pPr>
              <a:defRPr/>
            </a:pPr>
            <a:endParaRPr lang="en-US" altLang="en-US"/>
          </a:p>
        </p:txBody>
      </p:sp>
      <p:sp>
        <p:nvSpPr>
          <p:cNvPr id="12292" name="Rectangle 4">
            <a:extLst>
              <a:ext uri="{FF2B5EF4-FFF2-40B4-BE49-F238E27FC236}">
                <a16:creationId xmlns:a16="http://schemas.microsoft.com/office/drawing/2014/main" id="{8F6687DF-4DF1-3AD3-5D8B-D616EDBB8854}"/>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9AE5CE2-994E-D85F-4216-9A72E3D4D197}"/>
              </a:ext>
            </a:extLst>
          </p:cNvPr>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74E623D7-35E8-31C3-3E23-8F5B9AA88C18}"/>
              </a:ext>
            </a:extLst>
          </p:cNvPr>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defTabSz="927100" eaLnBrk="0" hangingPunct="0">
              <a:defRPr sz="1200"/>
            </a:lvl1pPr>
          </a:lstStyle>
          <a:p>
            <a:pPr>
              <a:defRPr/>
            </a:pPr>
            <a:endParaRPr lang="en-US" altLang="en-US"/>
          </a:p>
        </p:txBody>
      </p:sp>
      <p:sp>
        <p:nvSpPr>
          <p:cNvPr id="4103" name="Rectangle 7">
            <a:extLst>
              <a:ext uri="{FF2B5EF4-FFF2-40B4-BE49-F238E27FC236}">
                <a16:creationId xmlns:a16="http://schemas.microsoft.com/office/drawing/2014/main" id="{6441ABCC-4390-0813-6915-15F7083DD802}"/>
              </a:ext>
            </a:extLst>
          </p:cNvPr>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algn="r" defTabSz="927100">
              <a:defRPr sz="1200"/>
            </a:lvl1pPr>
          </a:lstStyle>
          <a:p>
            <a:pPr>
              <a:defRPr/>
            </a:pPr>
            <a:fld id="{8F63000E-ED80-4463-A4FB-8E890389382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7A5DE8AC-9950-6F5D-055C-51A3A9F8DC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710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82F96AEB-683B-4E45-8F8C-FC846EE9A77E}" type="slidenum">
              <a:rPr lang="en-US" altLang="en-US" smtClean="0"/>
              <a:pPr>
                <a:spcBef>
                  <a:spcPct val="0"/>
                </a:spcBef>
              </a:pPr>
              <a:t>31</a:t>
            </a:fld>
            <a:endParaRPr lang="en-US" altLang="en-US"/>
          </a:p>
        </p:txBody>
      </p:sp>
      <p:sp>
        <p:nvSpPr>
          <p:cNvPr id="46083" name="Rectangle 2">
            <a:extLst>
              <a:ext uri="{FF2B5EF4-FFF2-40B4-BE49-F238E27FC236}">
                <a16:creationId xmlns:a16="http://schemas.microsoft.com/office/drawing/2014/main" id="{4316133D-E4B9-14B8-8A55-1B880385F48D}"/>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6F78B498-C8C2-2983-8E48-1E0657ADF2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These reporters publish the decisions of all state supreme court and all state appellate court decisions.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905D2B31-352B-148D-B207-8B817830D6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710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E597CA7B-4D36-48D1-A772-4A9867932A21}" type="slidenum">
              <a:rPr lang="en-US" altLang="en-US" smtClean="0"/>
              <a:pPr>
                <a:spcBef>
                  <a:spcPct val="0"/>
                </a:spcBef>
              </a:pPr>
              <a:t>37</a:t>
            </a:fld>
            <a:endParaRPr lang="en-US" altLang="en-US"/>
          </a:p>
        </p:txBody>
      </p:sp>
      <p:sp>
        <p:nvSpPr>
          <p:cNvPr id="53251" name="Rectangle 2">
            <a:extLst>
              <a:ext uri="{FF2B5EF4-FFF2-40B4-BE49-F238E27FC236}">
                <a16:creationId xmlns:a16="http://schemas.microsoft.com/office/drawing/2014/main" id="{B2E82772-301A-3C6C-843B-D5A982B1C2F7}"/>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871C3E96-4416-55CB-C1C4-519CB23773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46C8926C-3347-9A47-50D7-520133DFD0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710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CC5A6C18-F80E-4B16-B187-C2E54334423B}" type="slidenum">
              <a:rPr lang="en-US" altLang="en-US" smtClean="0"/>
              <a:pPr>
                <a:spcBef>
                  <a:spcPct val="0"/>
                </a:spcBef>
              </a:pPr>
              <a:t>73</a:t>
            </a:fld>
            <a:endParaRPr lang="en-US" altLang="en-US"/>
          </a:p>
        </p:txBody>
      </p:sp>
      <p:sp>
        <p:nvSpPr>
          <p:cNvPr id="91139" name="Rectangle 2">
            <a:extLst>
              <a:ext uri="{FF2B5EF4-FFF2-40B4-BE49-F238E27FC236}">
                <a16:creationId xmlns:a16="http://schemas.microsoft.com/office/drawing/2014/main" id="{48F842BE-90AE-1908-6D35-102C1D8DAF7B}"/>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BC743EB7-2C4F-5369-ED7E-DE03DD2B7D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6D949D3C-B0DC-3610-0555-ADBDF318DDF4}"/>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a:solidFill>
                <a:srgbClr val="FFFFFF"/>
              </a:solidFill>
              <a:latin typeface="Lucida Sans Unicode" pitchFamily="34" charset="0"/>
            </a:endParaRPr>
          </a:p>
        </p:txBody>
      </p:sp>
      <p:grpSp>
        <p:nvGrpSpPr>
          <p:cNvPr id="3" name="Group 15">
            <a:extLst>
              <a:ext uri="{FF2B5EF4-FFF2-40B4-BE49-F238E27FC236}">
                <a16:creationId xmlns:a16="http://schemas.microsoft.com/office/drawing/2014/main" id="{7C12E110-0B86-E5CE-D2DE-35721A6726C7}"/>
              </a:ext>
            </a:extLst>
          </p:cNvPr>
          <p:cNvGrpSpPr>
            <a:grpSpLocks/>
          </p:cNvGrpSpPr>
          <p:nvPr/>
        </p:nvGrpSpPr>
        <p:grpSpPr bwMode="auto">
          <a:xfrm>
            <a:off x="-3175" y="4953000"/>
            <a:ext cx="9147175" cy="1911350"/>
            <a:chOff x="-3765" y="4832896"/>
            <a:chExt cx="9147765" cy="2032192"/>
          </a:xfrm>
        </p:grpSpPr>
        <p:sp>
          <p:nvSpPr>
            <p:cNvPr id="4" name="Freeform 15">
              <a:extLst>
                <a:ext uri="{FF2B5EF4-FFF2-40B4-BE49-F238E27FC236}">
                  <a16:creationId xmlns:a16="http://schemas.microsoft.com/office/drawing/2014/main" id="{9A0ABBA1-95DA-9A28-EBC3-5E5B21624FC8}"/>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dirty="0"/>
            </a:p>
          </p:txBody>
        </p:sp>
        <p:sp>
          <p:nvSpPr>
            <p:cNvPr id="5" name="Freeform 18">
              <a:extLst>
                <a:ext uri="{FF2B5EF4-FFF2-40B4-BE49-F238E27FC236}">
                  <a16:creationId xmlns:a16="http://schemas.microsoft.com/office/drawing/2014/main" id="{3175E60D-4321-368E-25CF-8B3B282D2B38}"/>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6" name="Freeform 18">
              <a:extLst>
                <a:ext uri="{FF2B5EF4-FFF2-40B4-BE49-F238E27FC236}">
                  <a16:creationId xmlns:a16="http://schemas.microsoft.com/office/drawing/2014/main" id="{02663DF0-DD59-F162-77A3-7937A1F2FA45}"/>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a:solidFill>
                  <a:srgbClr val="FFFFFF"/>
                </a:solidFill>
                <a:latin typeface="Lucida Sans Unicode" pitchFamily="34" charset="0"/>
              </a:endParaRPr>
            </a:p>
          </p:txBody>
        </p:sp>
        <p:cxnSp>
          <p:nvCxnSpPr>
            <p:cNvPr id="7" name="Straight Connector 6">
              <a:extLst>
                <a:ext uri="{FF2B5EF4-FFF2-40B4-BE49-F238E27FC236}">
                  <a16:creationId xmlns:a16="http://schemas.microsoft.com/office/drawing/2014/main" id="{90E30E68-759B-965F-9468-C57070C4373B}"/>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8" name="Date Placeholder 29">
            <a:extLst>
              <a:ext uri="{FF2B5EF4-FFF2-40B4-BE49-F238E27FC236}">
                <a16:creationId xmlns:a16="http://schemas.microsoft.com/office/drawing/2014/main" id="{B2942106-22FB-7CCB-29C1-A49C55D6880D}"/>
              </a:ext>
            </a:extLst>
          </p:cNvPr>
          <p:cNvSpPr>
            <a:spLocks noGrp="1"/>
          </p:cNvSpPr>
          <p:nvPr>
            <p:ph type="dt" sz="half" idx="10"/>
          </p:nvPr>
        </p:nvSpPr>
        <p:spPr/>
        <p:txBody>
          <a:bodyPr/>
          <a:lstStyle>
            <a:lvl1pPr>
              <a:defRPr>
                <a:solidFill>
                  <a:srgbClr val="FFFFFF"/>
                </a:solidFill>
              </a:defRPr>
            </a:lvl1pPr>
          </a:lstStyle>
          <a:p>
            <a:pPr>
              <a:defRPr/>
            </a:pPr>
            <a:endParaRPr lang="en-US" altLang="en-US"/>
          </a:p>
        </p:txBody>
      </p:sp>
      <p:sp>
        <p:nvSpPr>
          <p:cNvPr id="10" name="Footer Placeholder 18">
            <a:extLst>
              <a:ext uri="{FF2B5EF4-FFF2-40B4-BE49-F238E27FC236}">
                <a16:creationId xmlns:a16="http://schemas.microsoft.com/office/drawing/2014/main" id="{6680FF75-9070-4AA3-0F32-B4256FF22421}"/>
              </a:ext>
            </a:extLst>
          </p:cNvPr>
          <p:cNvSpPr>
            <a:spLocks noGrp="1"/>
          </p:cNvSpPr>
          <p:nvPr>
            <p:ph type="ftr" sz="quarter" idx="11"/>
          </p:nvPr>
        </p:nvSpPr>
        <p:spPr/>
        <p:txBody>
          <a:bodyPr/>
          <a:lstStyle>
            <a:lvl1pPr>
              <a:defRPr>
                <a:solidFill>
                  <a:srgbClr val="E8F0F4"/>
                </a:solidFill>
              </a:defRPr>
            </a:lvl1pPr>
          </a:lstStyle>
          <a:p>
            <a:pPr>
              <a:defRPr/>
            </a:pPr>
            <a:endParaRPr lang="en-US" altLang="en-US"/>
          </a:p>
        </p:txBody>
      </p:sp>
      <p:sp>
        <p:nvSpPr>
          <p:cNvPr id="11" name="Slide Number Placeholder 26">
            <a:extLst>
              <a:ext uri="{FF2B5EF4-FFF2-40B4-BE49-F238E27FC236}">
                <a16:creationId xmlns:a16="http://schemas.microsoft.com/office/drawing/2014/main" id="{D77D325D-93DC-794D-900B-4020B4E2889A}"/>
              </a:ext>
            </a:extLst>
          </p:cNvPr>
          <p:cNvSpPr>
            <a:spLocks noGrp="1"/>
          </p:cNvSpPr>
          <p:nvPr>
            <p:ph type="sldNum" sz="quarter" idx="12"/>
          </p:nvPr>
        </p:nvSpPr>
        <p:spPr/>
        <p:txBody>
          <a:bodyPr/>
          <a:lstStyle>
            <a:lvl1pPr>
              <a:defRPr>
                <a:solidFill>
                  <a:srgbClr val="FFFFFF"/>
                </a:solidFill>
              </a:defRPr>
            </a:lvl1pPr>
          </a:lstStyle>
          <a:p>
            <a:pPr>
              <a:defRPr/>
            </a:pPr>
            <a:fld id="{96F73534-EFD8-4254-959D-D988785AC937}" type="slidenum">
              <a:rPr lang="en-US" altLang="en-US"/>
              <a:pPr>
                <a:defRPr/>
              </a:pPr>
              <a:t>‹#›</a:t>
            </a:fld>
            <a:endParaRPr lang="en-US" altLang="en-US"/>
          </a:p>
        </p:txBody>
      </p:sp>
    </p:spTree>
    <p:extLst>
      <p:ext uri="{BB962C8B-B14F-4D97-AF65-F5344CB8AC3E}">
        <p14:creationId xmlns:p14="http://schemas.microsoft.com/office/powerpoint/2010/main" val="325651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2176F824-3162-3792-E558-BDCEB59BAE8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72EA14D9-1B3B-4B39-6C3E-D031067656B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AC2C0476-4ACD-FB33-F7E1-AEAB239512A8}"/>
              </a:ext>
            </a:extLst>
          </p:cNvPr>
          <p:cNvSpPr>
            <a:spLocks noGrp="1"/>
          </p:cNvSpPr>
          <p:nvPr>
            <p:ph type="sldNum" sz="quarter" idx="12"/>
          </p:nvPr>
        </p:nvSpPr>
        <p:spPr/>
        <p:txBody>
          <a:bodyPr/>
          <a:lstStyle>
            <a:lvl1pPr>
              <a:defRPr/>
            </a:lvl1pPr>
          </a:lstStyle>
          <a:p>
            <a:pPr>
              <a:defRPr/>
            </a:pPr>
            <a:fld id="{FFE0C378-AA43-4A2A-8152-330231D7761E}" type="slidenum">
              <a:rPr lang="en-US" altLang="en-US"/>
              <a:pPr>
                <a:defRPr/>
              </a:pPr>
              <a:t>‹#›</a:t>
            </a:fld>
            <a:endParaRPr lang="en-US" altLang="en-US"/>
          </a:p>
        </p:txBody>
      </p:sp>
    </p:spTree>
    <p:extLst>
      <p:ext uri="{BB962C8B-B14F-4D97-AF65-F5344CB8AC3E}">
        <p14:creationId xmlns:p14="http://schemas.microsoft.com/office/powerpoint/2010/main" val="19653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736E4BD-3DF3-25B0-434D-1F9A9B44EC3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63860C70-267F-5141-B558-73349DE6968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597EA3B3-FB64-23BC-8D08-BF69B4EEBC3B}"/>
              </a:ext>
            </a:extLst>
          </p:cNvPr>
          <p:cNvSpPr>
            <a:spLocks noGrp="1"/>
          </p:cNvSpPr>
          <p:nvPr>
            <p:ph type="sldNum" sz="quarter" idx="12"/>
          </p:nvPr>
        </p:nvSpPr>
        <p:spPr/>
        <p:txBody>
          <a:bodyPr/>
          <a:lstStyle>
            <a:lvl1pPr>
              <a:defRPr/>
            </a:lvl1pPr>
          </a:lstStyle>
          <a:p>
            <a:pPr>
              <a:defRPr/>
            </a:pPr>
            <a:fld id="{F78252DF-B255-4D16-9D16-06F2C4DAF929}" type="slidenum">
              <a:rPr lang="en-US" altLang="en-US"/>
              <a:pPr>
                <a:defRPr/>
              </a:pPr>
              <a:t>‹#›</a:t>
            </a:fld>
            <a:endParaRPr lang="en-US" altLang="en-US"/>
          </a:p>
        </p:txBody>
      </p:sp>
    </p:spTree>
    <p:extLst>
      <p:ext uri="{BB962C8B-B14F-4D97-AF65-F5344CB8AC3E}">
        <p14:creationId xmlns:p14="http://schemas.microsoft.com/office/powerpoint/2010/main" val="1176098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057400"/>
            <a:ext cx="3810000" cy="4114800"/>
          </a:xfrm>
        </p:spPr>
        <p:txBody>
          <a:bodyPr>
            <a:normAutofit/>
          </a:bodyPr>
          <a:lstStyle/>
          <a:p>
            <a:pPr lvl="0"/>
            <a:endParaRPr lang="en-US" noProof="0" dirty="0"/>
          </a:p>
        </p:txBody>
      </p:sp>
      <p:sp>
        <p:nvSpPr>
          <p:cNvPr id="5" name="Rectangle 9">
            <a:extLst>
              <a:ext uri="{FF2B5EF4-FFF2-40B4-BE49-F238E27FC236}">
                <a16:creationId xmlns:a16="http://schemas.microsoft.com/office/drawing/2014/main" id="{4DA0375A-577E-5F10-B34B-77E6765DA6DA}"/>
              </a:ext>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2523325B-6A55-2DBB-7583-436F31E95FAA}"/>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41BA80EC-EF6B-6A0B-FD61-371118CD687E}"/>
              </a:ext>
            </a:extLst>
          </p:cNvPr>
          <p:cNvSpPr>
            <a:spLocks noGrp="1" noChangeArrowheads="1"/>
          </p:cNvSpPr>
          <p:nvPr>
            <p:ph type="sldNum" sz="quarter" idx="12"/>
          </p:nvPr>
        </p:nvSpPr>
        <p:spPr/>
        <p:txBody>
          <a:bodyPr/>
          <a:lstStyle>
            <a:lvl1pPr>
              <a:defRPr/>
            </a:lvl1pPr>
          </a:lstStyle>
          <a:p>
            <a:pPr>
              <a:defRPr/>
            </a:pPr>
            <a:fld id="{F0FDD20F-FD75-4B38-BD3D-EB89FB2164B6}" type="slidenum">
              <a:rPr lang="en-US" altLang="en-US"/>
              <a:pPr>
                <a:defRPr/>
              </a:pPr>
              <a:t>‹#›</a:t>
            </a:fld>
            <a:endParaRPr lang="en-US" altLang="en-US"/>
          </a:p>
        </p:txBody>
      </p:sp>
    </p:spTree>
    <p:extLst>
      <p:ext uri="{BB962C8B-B14F-4D97-AF65-F5344CB8AC3E}">
        <p14:creationId xmlns:p14="http://schemas.microsoft.com/office/powerpoint/2010/main" val="218200174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057400"/>
            <a:ext cx="3810000" cy="4114800"/>
          </a:xfrm>
        </p:spPr>
        <p:txBody>
          <a:bodyPr>
            <a:normAutofit/>
          </a:bodyPr>
          <a:lstStyle/>
          <a:p>
            <a:pPr lvl="0"/>
            <a:endParaRPr lang="en-US" noProof="0" dirty="0"/>
          </a:p>
        </p:txBody>
      </p:sp>
      <p:sp>
        <p:nvSpPr>
          <p:cNvPr id="4" name="Text Placeholder 3"/>
          <p:cNvSpPr>
            <a:spLocks noGrp="1"/>
          </p:cNvSpPr>
          <p:nvPr>
            <p:ph type="body" sz="half" idx="2"/>
          </p:nvPr>
        </p:nvSpPr>
        <p:spPr>
          <a:xfrm>
            <a:off x="46482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C04D2FF7-2CF0-126E-A50F-C26EAC35A3A5}"/>
              </a:ext>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8AD249C4-BEEA-2795-D158-D3DBE61DAD01}"/>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7AE32D03-E1EC-889A-BA22-231F310BE970}"/>
              </a:ext>
            </a:extLst>
          </p:cNvPr>
          <p:cNvSpPr>
            <a:spLocks noGrp="1" noChangeArrowheads="1"/>
          </p:cNvSpPr>
          <p:nvPr>
            <p:ph type="sldNum" sz="quarter" idx="12"/>
          </p:nvPr>
        </p:nvSpPr>
        <p:spPr/>
        <p:txBody>
          <a:bodyPr/>
          <a:lstStyle>
            <a:lvl1pPr>
              <a:defRPr/>
            </a:lvl1pPr>
          </a:lstStyle>
          <a:p>
            <a:pPr>
              <a:defRPr/>
            </a:pPr>
            <a:fld id="{1331ED9C-8542-4914-B03B-826780833798}" type="slidenum">
              <a:rPr lang="en-US" altLang="en-US"/>
              <a:pPr>
                <a:defRPr/>
              </a:pPr>
              <a:t>‹#›</a:t>
            </a:fld>
            <a:endParaRPr lang="en-US" altLang="en-US"/>
          </a:p>
        </p:txBody>
      </p:sp>
    </p:spTree>
    <p:extLst>
      <p:ext uri="{BB962C8B-B14F-4D97-AF65-F5344CB8AC3E}">
        <p14:creationId xmlns:p14="http://schemas.microsoft.com/office/powerpoint/2010/main" val="31465264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6A0FC712-4503-11A2-03A9-BF8A7239419C}"/>
              </a:ext>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25875DA2-7AED-6014-3895-315E98C4A10C}"/>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78DC41EC-B8C1-3270-8817-92A8E883E523}"/>
              </a:ext>
            </a:extLst>
          </p:cNvPr>
          <p:cNvSpPr>
            <a:spLocks noGrp="1" noChangeArrowheads="1"/>
          </p:cNvSpPr>
          <p:nvPr>
            <p:ph type="sldNum" sz="quarter" idx="12"/>
          </p:nvPr>
        </p:nvSpPr>
        <p:spPr/>
        <p:txBody>
          <a:bodyPr/>
          <a:lstStyle>
            <a:lvl1pPr>
              <a:defRPr/>
            </a:lvl1pPr>
          </a:lstStyle>
          <a:p>
            <a:pPr>
              <a:defRPr/>
            </a:pPr>
            <a:fld id="{DE63D9D6-7883-4F84-AAB1-321503643624}" type="slidenum">
              <a:rPr lang="en-US" altLang="en-US"/>
              <a:pPr>
                <a:defRPr/>
              </a:pPr>
              <a:t>‹#›</a:t>
            </a:fld>
            <a:endParaRPr lang="en-US" altLang="en-US"/>
          </a:p>
        </p:txBody>
      </p:sp>
    </p:spTree>
    <p:extLst>
      <p:ext uri="{BB962C8B-B14F-4D97-AF65-F5344CB8AC3E}">
        <p14:creationId xmlns:p14="http://schemas.microsoft.com/office/powerpoint/2010/main" val="394519982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2" name="Date Placeholder 9">
            <a:extLst>
              <a:ext uri="{FF2B5EF4-FFF2-40B4-BE49-F238E27FC236}">
                <a16:creationId xmlns:a16="http://schemas.microsoft.com/office/drawing/2014/main" id="{5876FCDF-D321-EB7B-BE19-88B67C8C07ED}"/>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1">
            <a:extLst>
              <a:ext uri="{FF2B5EF4-FFF2-40B4-BE49-F238E27FC236}">
                <a16:creationId xmlns:a16="http://schemas.microsoft.com/office/drawing/2014/main" id="{B42DE85C-B7CC-587D-6AE9-64F077DB8D1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17">
            <a:extLst>
              <a:ext uri="{FF2B5EF4-FFF2-40B4-BE49-F238E27FC236}">
                <a16:creationId xmlns:a16="http://schemas.microsoft.com/office/drawing/2014/main" id="{95272BFC-7C31-B3F8-A19A-D6AC1978E407}"/>
              </a:ext>
            </a:extLst>
          </p:cNvPr>
          <p:cNvSpPr>
            <a:spLocks noGrp="1"/>
          </p:cNvSpPr>
          <p:nvPr>
            <p:ph type="sldNum" sz="quarter" idx="12"/>
          </p:nvPr>
        </p:nvSpPr>
        <p:spPr/>
        <p:txBody>
          <a:bodyPr/>
          <a:lstStyle>
            <a:lvl1pPr>
              <a:defRPr/>
            </a:lvl1pPr>
          </a:lstStyle>
          <a:p>
            <a:pPr>
              <a:defRPr/>
            </a:pPr>
            <a:fld id="{4C80C65F-CD19-4D56-88B8-7AB0F19C31D7}" type="slidenum">
              <a:rPr lang="en-US" altLang="en-US"/>
              <a:pPr>
                <a:defRPr/>
              </a:pPr>
              <a:t>‹#›</a:t>
            </a:fld>
            <a:endParaRPr lang="en-US" altLang="en-US"/>
          </a:p>
        </p:txBody>
      </p:sp>
    </p:spTree>
    <p:extLst>
      <p:ext uri="{BB962C8B-B14F-4D97-AF65-F5344CB8AC3E}">
        <p14:creationId xmlns:p14="http://schemas.microsoft.com/office/powerpoint/2010/main" val="326046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3A39A4BC-E172-C3D4-259A-CDB754F0E600}"/>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n-US">
              <a:solidFill>
                <a:srgbClr val="FFFFFF"/>
              </a:solidFill>
              <a:latin typeface="Lucida Sans Unicode" pitchFamily="34" charset="0"/>
            </a:endParaRPr>
          </a:p>
        </p:txBody>
      </p:sp>
      <p:sp>
        <p:nvSpPr>
          <p:cNvPr id="5" name="Chevron 11">
            <a:extLst>
              <a:ext uri="{FF2B5EF4-FFF2-40B4-BE49-F238E27FC236}">
                <a16:creationId xmlns:a16="http://schemas.microsoft.com/office/drawing/2014/main" id="{54803E70-1A81-8084-514E-01B3139AE9E7}"/>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n-US">
              <a:solidFill>
                <a:srgbClr val="FFFFFF"/>
              </a:solidFill>
              <a:latin typeface="Lucida Sans Unicode" pitchFamily="34" charset="0"/>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367CA453-BCA3-84E6-F889-8A07508C39F7}"/>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2AB6D31E-267F-414F-27B2-99E3D4B88C1C}"/>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B519CAC2-034D-3E37-EB06-E6A387E305B3}"/>
              </a:ext>
            </a:extLst>
          </p:cNvPr>
          <p:cNvSpPr>
            <a:spLocks noGrp="1"/>
          </p:cNvSpPr>
          <p:nvPr>
            <p:ph type="sldNum" sz="quarter" idx="12"/>
          </p:nvPr>
        </p:nvSpPr>
        <p:spPr/>
        <p:txBody>
          <a:bodyPr/>
          <a:lstStyle>
            <a:lvl1pPr>
              <a:defRPr/>
            </a:lvl1pPr>
          </a:lstStyle>
          <a:p>
            <a:pPr>
              <a:defRPr/>
            </a:pPr>
            <a:fld id="{3D7DA05E-9A5F-4232-925D-B8993B7A92C6}" type="slidenum">
              <a:rPr lang="en-US" altLang="en-US"/>
              <a:pPr>
                <a:defRPr/>
              </a:pPr>
              <a:t>‹#›</a:t>
            </a:fld>
            <a:endParaRPr lang="en-US" altLang="en-US"/>
          </a:p>
        </p:txBody>
      </p:sp>
    </p:spTree>
    <p:extLst>
      <p:ext uri="{BB962C8B-B14F-4D97-AF65-F5344CB8AC3E}">
        <p14:creationId xmlns:p14="http://schemas.microsoft.com/office/powerpoint/2010/main" val="26045195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2" name="Date Placeholder 4">
            <a:extLst>
              <a:ext uri="{FF2B5EF4-FFF2-40B4-BE49-F238E27FC236}">
                <a16:creationId xmlns:a16="http://schemas.microsoft.com/office/drawing/2014/main" id="{87CB330F-54E4-BC5E-68DF-3623522A952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5">
            <a:extLst>
              <a:ext uri="{FF2B5EF4-FFF2-40B4-BE49-F238E27FC236}">
                <a16:creationId xmlns:a16="http://schemas.microsoft.com/office/drawing/2014/main" id="{0C53583C-0C26-9B77-94D0-A11A21D5FDC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6">
            <a:extLst>
              <a:ext uri="{FF2B5EF4-FFF2-40B4-BE49-F238E27FC236}">
                <a16:creationId xmlns:a16="http://schemas.microsoft.com/office/drawing/2014/main" id="{56146D4E-1F28-E22F-AEB0-D2E208D4EAA1}"/>
              </a:ext>
            </a:extLst>
          </p:cNvPr>
          <p:cNvSpPr>
            <a:spLocks noGrp="1"/>
          </p:cNvSpPr>
          <p:nvPr>
            <p:ph type="sldNum" sz="quarter" idx="12"/>
          </p:nvPr>
        </p:nvSpPr>
        <p:spPr/>
        <p:txBody>
          <a:bodyPr/>
          <a:lstStyle>
            <a:lvl1pPr>
              <a:defRPr/>
            </a:lvl1pPr>
          </a:lstStyle>
          <a:p>
            <a:pPr>
              <a:defRPr/>
            </a:pPr>
            <a:fld id="{612E930A-CB97-41A3-A010-E1C4EF947DB7}" type="slidenum">
              <a:rPr lang="en-US" altLang="en-US"/>
              <a:pPr>
                <a:defRPr/>
              </a:pPr>
              <a:t>‹#›</a:t>
            </a:fld>
            <a:endParaRPr lang="en-US" altLang="en-US"/>
          </a:p>
        </p:txBody>
      </p:sp>
    </p:spTree>
    <p:extLst>
      <p:ext uri="{BB962C8B-B14F-4D97-AF65-F5344CB8AC3E}">
        <p14:creationId xmlns:p14="http://schemas.microsoft.com/office/powerpoint/2010/main" val="379421850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3B32D7-DDAD-4112-15DF-B4644970AC0F}"/>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7">
            <a:extLst>
              <a:ext uri="{FF2B5EF4-FFF2-40B4-BE49-F238E27FC236}">
                <a16:creationId xmlns:a16="http://schemas.microsoft.com/office/drawing/2014/main" id="{5D9B4448-2742-2343-4634-A8CCF52E4C10}"/>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8">
            <a:extLst>
              <a:ext uri="{FF2B5EF4-FFF2-40B4-BE49-F238E27FC236}">
                <a16:creationId xmlns:a16="http://schemas.microsoft.com/office/drawing/2014/main" id="{D924629A-8EB4-8188-7684-6785DE7F0C78}"/>
              </a:ext>
            </a:extLst>
          </p:cNvPr>
          <p:cNvSpPr>
            <a:spLocks noGrp="1"/>
          </p:cNvSpPr>
          <p:nvPr>
            <p:ph type="sldNum" sz="quarter" idx="12"/>
          </p:nvPr>
        </p:nvSpPr>
        <p:spPr/>
        <p:txBody>
          <a:bodyPr/>
          <a:lstStyle>
            <a:lvl1pPr>
              <a:defRPr/>
            </a:lvl1pPr>
          </a:lstStyle>
          <a:p>
            <a:pPr>
              <a:defRPr/>
            </a:pPr>
            <a:fld id="{64B8525E-1601-4F50-920E-80848E7CE72D}" type="slidenum">
              <a:rPr lang="en-US" altLang="en-US"/>
              <a:pPr>
                <a:defRPr/>
              </a:pPr>
              <a:t>‹#›</a:t>
            </a:fld>
            <a:endParaRPr lang="en-US" altLang="en-US"/>
          </a:p>
        </p:txBody>
      </p:sp>
    </p:spTree>
    <p:extLst>
      <p:ext uri="{BB962C8B-B14F-4D97-AF65-F5344CB8AC3E}">
        <p14:creationId xmlns:p14="http://schemas.microsoft.com/office/powerpoint/2010/main" val="236337068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2" name="Date Placeholder 2">
            <a:extLst>
              <a:ext uri="{FF2B5EF4-FFF2-40B4-BE49-F238E27FC236}">
                <a16:creationId xmlns:a16="http://schemas.microsoft.com/office/drawing/2014/main" id="{F6123EFE-38D5-43B1-9CB2-A5E739489D76}"/>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3">
            <a:extLst>
              <a:ext uri="{FF2B5EF4-FFF2-40B4-BE49-F238E27FC236}">
                <a16:creationId xmlns:a16="http://schemas.microsoft.com/office/drawing/2014/main" id="{AD953E18-9594-F970-D2D9-80B9005D076A}"/>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4">
            <a:extLst>
              <a:ext uri="{FF2B5EF4-FFF2-40B4-BE49-F238E27FC236}">
                <a16:creationId xmlns:a16="http://schemas.microsoft.com/office/drawing/2014/main" id="{B6EF6547-820D-ED07-A3E3-335CE9A6EDE1}"/>
              </a:ext>
            </a:extLst>
          </p:cNvPr>
          <p:cNvSpPr>
            <a:spLocks noGrp="1"/>
          </p:cNvSpPr>
          <p:nvPr>
            <p:ph type="sldNum" sz="quarter" idx="12"/>
          </p:nvPr>
        </p:nvSpPr>
        <p:spPr/>
        <p:txBody>
          <a:bodyPr/>
          <a:lstStyle>
            <a:lvl1pPr>
              <a:defRPr/>
            </a:lvl1pPr>
          </a:lstStyle>
          <a:p>
            <a:pPr>
              <a:defRPr/>
            </a:pPr>
            <a:fld id="{D7DF815D-2A38-402E-8A67-4D5D4A846C92}" type="slidenum">
              <a:rPr lang="en-US" altLang="en-US"/>
              <a:pPr>
                <a:defRPr/>
              </a:pPr>
              <a:t>‹#›</a:t>
            </a:fld>
            <a:endParaRPr lang="en-US" altLang="en-US"/>
          </a:p>
        </p:txBody>
      </p:sp>
    </p:spTree>
    <p:extLst>
      <p:ext uri="{BB962C8B-B14F-4D97-AF65-F5344CB8AC3E}">
        <p14:creationId xmlns:p14="http://schemas.microsoft.com/office/powerpoint/2010/main" val="330930671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7E5B41B4-7546-7CFF-6F02-58D2DD9CADEF}"/>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21">
            <a:extLst>
              <a:ext uri="{FF2B5EF4-FFF2-40B4-BE49-F238E27FC236}">
                <a16:creationId xmlns:a16="http://schemas.microsoft.com/office/drawing/2014/main" id="{7DF172F4-CEDF-FB3F-8551-0AB805418A05}"/>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17">
            <a:extLst>
              <a:ext uri="{FF2B5EF4-FFF2-40B4-BE49-F238E27FC236}">
                <a16:creationId xmlns:a16="http://schemas.microsoft.com/office/drawing/2014/main" id="{0B6FA97C-1EA8-EAD0-4179-B9E34CA67D39}"/>
              </a:ext>
            </a:extLst>
          </p:cNvPr>
          <p:cNvSpPr>
            <a:spLocks noGrp="1"/>
          </p:cNvSpPr>
          <p:nvPr>
            <p:ph type="sldNum" sz="quarter" idx="12"/>
          </p:nvPr>
        </p:nvSpPr>
        <p:spPr/>
        <p:txBody>
          <a:bodyPr/>
          <a:lstStyle>
            <a:lvl1pPr>
              <a:defRPr/>
            </a:lvl1pPr>
          </a:lstStyle>
          <a:p>
            <a:pPr>
              <a:defRPr/>
            </a:pPr>
            <a:fld id="{2696D6C8-6BA8-4279-BD2A-336F2539AF26}" type="slidenum">
              <a:rPr lang="en-US" altLang="en-US"/>
              <a:pPr>
                <a:defRPr/>
              </a:pPr>
              <a:t>‹#›</a:t>
            </a:fld>
            <a:endParaRPr lang="en-US" altLang="en-US"/>
          </a:p>
        </p:txBody>
      </p:sp>
    </p:spTree>
    <p:extLst>
      <p:ext uri="{BB962C8B-B14F-4D97-AF65-F5344CB8AC3E}">
        <p14:creationId xmlns:p14="http://schemas.microsoft.com/office/powerpoint/2010/main" val="320181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32966F-A057-2A2D-C0D5-94008DA07AE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D866225E-1EE4-D876-98B8-6275209CC25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2BEDE4ED-E2C9-2A40-0BD6-15260C864F1B}"/>
              </a:ext>
            </a:extLst>
          </p:cNvPr>
          <p:cNvSpPr>
            <a:spLocks noGrp="1"/>
          </p:cNvSpPr>
          <p:nvPr>
            <p:ph type="sldNum" sz="quarter" idx="12"/>
          </p:nvPr>
        </p:nvSpPr>
        <p:spPr/>
        <p:txBody>
          <a:bodyPr/>
          <a:lstStyle>
            <a:lvl1pPr>
              <a:defRPr/>
            </a:lvl1pPr>
          </a:lstStyle>
          <a:p>
            <a:pPr>
              <a:defRPr/>
            </a:pPr>
            <a:fld id="{C7DF2D17-6D62-4031-82C5-AF18C88DE4CA}" type="slidenum">
              <a:rPr lang="en-US" altLang="en-US"/>
              <a:pPr>
                <a:defRPr/>
              </a:pPr>
              <a:t>‹#›</a:t>
            </a:fld>
            <a:endParaRPr lang="en-US" altLang="en-US"/>
          </a:p>
        </p:txBody>
      </p:sp>
    </p:spTree>
    <p:extLst>
      <p:ext uri="{BB962C8B-B14F-4D97-AF65-F5344CB8AC3E}">
        <p14:creationId xmlns:p14="http://schemas.microsoft.com/office/powerpoint/2010/main" val="101537687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9BDAC717-3B30-6402-DA45-9A1E52A8A1B7}"/>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dirty="0"/>
          </a:p>
        </p:txBody>
      </p:sp>
      <p:sp>
        <p:nvSpPr>
          <p:cNvPr id="6" name="Freeform 15">
            <a:extLst>
              <a:ext uri="{FF2B5EF4-FFF2-40B4-BE49-F238E27FC236}">
                <a16:creationId xmlns:a16="http://schemas.microsoft.com/office/drawing/2014/main" id="{1665D34D-C030-2698-B677-DA25DEF6C3D6}"/>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C6A37EF3-F3E4-27FA-FC16-18FAD099251B}"/>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a:solidFill>
                <a:srgbClr val="FFFFFF"/>
              </a:solidFill>
              <a:latin typeface="Lucida Sans Unicode" pitchFamily="34" charset="0"/>
            </a:endParaRPr>
          </a:p>
        </p:txBody>
      </p:sp>
      <p:cxnSp>
        <p:nvCxnSpPr>
          <p:cNvPr id="8" name="Straight Connector 7">
            <a:extLst>
              <a:ext uri="{FF2B5EF4-FFF2-40B4-BE49-F238E27FC236}">
                <a16:creationId xmlns:a16="http://schemas.microsoft.com/office/drawing/2014/main" id="{70CB7130-B511-15E4-B9E4-F39518BA4E84}"/>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9C4FFD78-2FA3-25DC-17F9-B7F5BCAAC206}"/>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n-US">
              <a:solidFill>
                <a:srgbClr val="FFFFFF"/>
              </a:solidFill>
              <a:latin typeface="Lucida Sans Unicode" pitchFamily="34" charset="0"/>
            </a:endParaRPr>
          </a:p>
        </p:txBody>
      </p:sp>
      <p:sp>
        <p:nvSpPr>
          <p:cNvPr id="10" name="Chevron 19">
            <a:extLst>
              <a:ext uri="{FF2B5EF4-FFF2-40B4-BE49-F238E27FC236}">
                <a16:creationId xmlns:a16="http://schemas.microsoft.com/office/drawing/2014/main" id="{CD9DD6C3-0F2F-7F70-9A8C-1BE36FC2DC06}"/>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n-US">
              <a:solidFill>
                <a:srgbClr val="FFFFFF"/>
              </a:solidFill>
              <a:latin typeface="Lucida Sans Unicode" pitchFamily="34"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A77454B9-0A0F-3958-2A51-D8E45F04F585}"/>
              </a:ext>
            </a:extLst>
          </p:cNvPr>
          <p:cNvSpPr>
            <a:spLocks noGrp="1"/>
          </p:cNvSpPr>
          <p:nvPr>
            <p:ph type="dt" sz="half" idx="10"/>
          </p:nvPr>
        </p:nvSpPr>
        <p:spPr/>
        <p:txBody>
          <a:bodyPr/>
          <a:lstStyle>
            <a:lvl1pPr>
              <a:defRPr/>
            </a:lvl1pPr>
          </a:lstStyle>
          <a:p>
            <a:pPr>
              <a:defRPr/>
            </a:pPr>
            <a:endParaRPr lang="en-US" altLang="en-US"/>
          </a:p>
        </p:txBody>
      </p:sp>
      <p:sp>
        <p:nvSpPr>
          <p:cNvPr id="12" name="Footer Placeholder 5">
            <a:extLst>
              <a:ext uri="{FF2B5EF4-FFF2-40B4-BE49-F238E27FC236}">
                <a16:creationId xmlns:a16="http://schemas.microsoft.com/office/drawing/2014/main" id="{FB4256FC-13C9-80FF-9937-FF27C5186DF0}"/>
              </a:ext>
            </a:extLst>
          </p:cNvPr>
          <p:cNvSpPr>
            <a:spLocks noGrp="1"/>
          </p:cNvSpPr>
          <p:nvPr>
            <p:ph type="ftr" sz="quarter" idx="11"/>
          </p:nvPr>
        </p:nvSpPr>
        <p:spPr/>
        <p:txBody>
          <a:bodyPr/>
          <a:lstStyle>
            <a:lvl1pPr>
              <a:defRPr/>
            </a:lvl1pPr>
          </a:lstStyle>
          <a:p>
            <a:pPr>
              <a:defRPr/>
            </a:pPr>
            <a:endParaRPr lang="en-US" altLang="en-US"/>
          </a:p>
        </p:txBody>
      </p:sp>
      <p:sp>
        <p:nvSpPr>
          <p:cNvPr id="13" name="Slide Number Placeholder 6">
            <a:extLst>
              <a:ext uri="{FF2B5EF4-FFF2-40B4-BE49-F238E27FC236}">
                <a16:creationId xmlns:a16="http://schemas.microsoft.com/office/drawing/2014/main" id="{81206106-856B-5555-2919-9F8B2E2E6E4C}"/>
              </a:ext>
            </a:extLst>
          </p:cNvPr>
          <p:cNvSpPr>
            <a:spLocks noGrp="1"/>
          </p:cNvSpPr>
          <p:nvPr>
            <p:ph type="sldNum" sz="quarter" idx="12"/>
          </p:nvPr>
        </p:nvSpPr>
        <p:spPr/>
        <p:txBody>
          <a:bodyPr/>
          <a:lstStyle>
            <a:lvl1pPr>
              <a:defRPr/>
            </a:lvl1pPr>
          </a:lstStyle>
          <a:p>
            <a:pPr>
              <a:defRPr/>
            </a:pPr>
            <a:fld id="{680DB3D3-B8E3-4832-9EB7-50A12F68DC3B}" type="slidenum">
              <a:rPr lang="en-US" altLang="en-US"/>
              <a:pPr>
                <a:defRPr/>
              </a:pPr>
              <a:t>‹#›</a:t>
            </a:fld>
            <a:endParaRPr lang="en-US" altLang="en-US"/>
          </a:p>
        </p:txBody>
      </p:sp>
    </p:spTree>
    <p:extLst>
      <p:ext uri="{BB962C8B-B14F-4D97-AF65-F5344CB8AC3E}">
        <p14:creationId xmlns:p14="http://schemas.microsoft.com/office/powerpoint/2010/main" val="1683388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452555A0-1882-BADA-C557-76DB93E2BC8D}"/>
              </a:ext>
            </a:extLst>
          </p:cNvPr>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dirty="0"/>
          </a:p>
        </p:txBody>
      </p:sp>
      <p:sp>
        <p:nvSpPr>
          <p:cNvPr id="1027" name="Freeform 11">
            <a:extLst>
              <a:ext uri="{FF2B5EF4-FFF2-40B4-BE49-F238E27FC236}">
                <a16:creationId xmlns:a16="http://schemas.microsoft.com/office/drawing/2014/main" id="{3A90265B-2A3A-840F-12D0-C720301F9950}"/>
              </a:ext>
            </a:extLst>
          </p:cNvPr>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757FB1EA-C5EF-8023-D32F-F87FED9CAC45}"/>
              </a:ext>
            </a:extLst>
          </p:cNvPr>
          <p:cNvSpPr>
            <a:spLocks/>
          </p:cNvSpPr>
          <p:nvPr/>
        </p:nvSpPr>
        <p:spPr bwMode="auto">
          <a:xfrm>
            <a:off x="-6042" y="5791253"/>
            <a:ext cx="3402314"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a:solidFill>
                <a:srgbClr val="FFFFFF"/>
              </a:solidFill>
              <a:latin typeface="Lucida Sans Unicode" pitchFamily="34" charset="0"/>
            </a:endParaRPr>
          </a:p>
        </p:txBody>
      </p:sp>
      <p:cxnSp>
        <p:nvCxnSpPr>
          <p:cNvPr id="15" name="Straight Connector 14">
            <a:extLst>
              <a:ext uri="{FF2B5EF4-FFF2-40B4-BE49-F238E27FC236}">
                <a16:creationId xmlns:a16="http://schemas.microsoft.com/office/drawing/2014/main" id="{A4896636-95A1-92A1-C10F-B80BD18521B2}"/>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F895ECA0-8AE1-B124-920F-A7C8E5CB5FBC}"/>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7C0EEFDF-E899-47BD-8C8A-A92CC605191F}"/>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4CE6B295-6935-BECF-4441-866B17D5DAFC}"/>
              </a:ext>
            </a:extLst>
          </p:cNvPr>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000"/>
            </a:lvl1pPr>
          </a:lstStyle>
          <a:p>
            <a:pPr>
              <a:defRPr/>
            </a:pPr>
            <a:endParaRPr lang="en-US" altLang="en-US"/>
          </a:p>
        </p:txBody>
      </p:sp>
      <p:sp>
        <p:nvSpPr>
          <p:cNvPr id="22" name="Footer Placeholder 21">
            <a:extLst>
              <a:ext uri="{FF2B5EF4-FFF2-40B4-BE49-F238E27FC236}">
                <a16:creationId xmlns:a16="http://schemas.microsoft.com/office/drawing/2014/main" id="{E2F221C7-F56F-2BA0-D161-195ECDAFBD84}"/>
              </a:ext>
            </a:extLst>
          </p:cNvPr>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endParaRPr lang="en-US" altLang="en-US"/>
          </a:p>
        </p:txBody>
      </p:sp>
      <p:sp>
        <p:nvSpPr>
          <p:cNvPr id="18" name="Slide Number Placeholder 17">
            <a:extLst>
              <a:ext uri="{FF2B5EF4-FFF2-40B4-BE49-F238E27FC236}">
                <a16:creationId xmlns:a16="http://schemas.microsoft.com/office/drawing/2014/main" id="{19C3F791-EFA2-FF83-160A-D6C2A0352FDE}"/>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AA496B52-62EF-4816-A427-0C09BB0E14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00" r:id="rId1"/>
    <p:sldLayoutId id="2147484196" r:id="rId2"/>
    <p:sldLayoutId id="2147484201" r:id="rId3"/>
    <p:sldLayoutId id="2147484202" r:id="rId4"/>
    <p:sldLayoutId id="2147484203" r:id="rId5"/>
    <p:sldLayoutId id="2147484204" r:id="rId6"/>
    <p:sldLayoutId id="2147484197" r:id="rId7"/>
    <p:sldLayoutId id="2147484205" r:id="rId8"/>
    <p:sldLayoutId id="2147484206" r:id="rId9"/>
    <p:sldLayoutId id="2147484198" r:id="rId10"/>
    <p:sldLayoutId id="2147484199" r:id="rId11"/>
    <p:sldLayoutId id="2147484207" r:id="rId12"/>
    <p:sldLayoutId id="2147484208" r:id="rId13"/>
    <p:sldLayoutId id="2147484209" r:id="rId14"/>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1.bin"/><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web2.westlaw.com/find/default.wl?DB=713&amp;SerialNum=1983100592&amp;FindType=Y&amp;ReferencePositionType=S&amp;ReferencePosition=393&amp;AP=&amp;RS=WLW4.07&amp;VR=2.0&amp;FN=_top&amp;SV=Split&amp;MT=LawSchool"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50994903-9CE5-A2FD-6DE2-7DB2B6DC5F55}"/>
              </a:ext>
            </a:extLst>
          </p:cNvPr>
          <p:cNvSpPr>
            <a:spLocks noGrp="1" noChangeArrowheads="1"/>
          </p:cNvSpPr>
          <p:nvPr>
            <p:ph type="ctrTitle"/>
          </p:nvPr>
        </p:nvSpPr>
        <p:spPr>
          <a:xfrm>
            <a:off x="685800" y="1447800"/>
            <a:ext cx="7924800" cy="1143000"/>
          </a:xfrm>
        </p:spPr>
        <p:txBody>
          <a:bodyPr>
            <a:normAutofit fontScale="90000"/>
          </a:bodyPr>
          <a:lstStyle/>
          <a:p>
            <a:pPr eaLnBrk="1" fontAlgn="auto" hangingPunct="1">
              <a:spcAft>
                <a:spcPts val="0"/>
              </a:spcAft>
              <a:defRPr/>
            </a:pPr>
            <a:r>
              <a:rPr lang="en-US" dirty="0">
                <a:solidFill>
                  <a:schemeClr val="tx1"/>
                </a:solidFill>
                <a:latin typeface="Tahoma" pitchFamily="34" charset="0"/>
              </a:rPr>
              <a:t>A GUIDE TO THE BLUEBOOK</a:t>
            </a:r>
            <a:r>
              <a:rPr lang="en-US" baseline="30000" dirty="0">
                <a:solidFill>
                  <a:schemeClr val="tx1"/>
                </a:solidFill>
                <a:latin typeface="Tahoma" pitchFamily="34" charset="0"/>
              </a:rPr>
              <a:t>*</a:t>
            </a:r>
            <a:endParaRPr lang="en-US" dirty="0">
              <a:solidFill>
                <a:schemeClr val="tx1"/>
              </a:solidFill>
              <a:latin typeface="Tahoma" pitchFamily="34" charset="0"/>
            </a:endParaRPr>
          </a:p>
        </p:txBody>
      </p:sp>
      <p:sp>
        <p:nvSpPr>
          <p:cNvPr id="14339" name="Rectangle 3">
            <a:extLst>
              <a:ext uri="{FF2B5EF4-FFF2-40B4-BE49-F238E27FC236}">
                <a16:creationId xmlns:a16="http://schemas.microsoft.com/office/drawing/2014/main" id="{98545328-E437-8106-4F26-7DF201524BC4}"/>
              </a:ext>
            </a:extLst>
          </p:cNvPr>
          <p:cNvSpPr>
            <a:spLocks noGrp="1"/>
          </p:cNvSpPr>
          <p:nvPr>
            <p:ph type="subTitle" idx="1"/>
          </p:nvPr>
        </p:nvSpPr>
        <p:spPr>
          <a:xfrm>
            <a:off x="1676400" y="4876800"/>
            <a:ext cx="6400800" cy="1752600"/>
          </a:xfrm>
        </p:spPr>
        <p:txBody>
          <a:bodyPr/>
          <a:lstStyle/>
          <a:p>
            <a:pPr marR="0" eaLnBrk="1" hangingPunct="1">
              <a:lnSpc>
                <a:spcPct val="90000"/>
              </a:lnSpc>
            </a:pPr>
            <a:endParaRPr lang="en-US" altLang="en-US" sz="2000">
              <a:latin typeface="Tahoma" panose="020B0604030504040204" pitchFamily="34" charset="0"/>
            </a:endParaRPr>
          </a:p>
          <a:p>
            <a:pPr marR="0" eaLnBrk="1" hangingPunct="1">
              <a:lnSpc>
                <a:spcPct val="90000"/>
              </a:lnSpc>
            </a:pPr>
            <a:endParaRPr lang="en-US" altLang="en-US" sz="2000">
              <a:latin typeface="Tahoma" panose="020B0604030504040204" pitchFamily="34" charset="0"/>
            </a:endParaRPr>
          </a:p>
          <a:p>
            <a:pPr marR="0" eaLnBrk="1" hangingPunct="1">
              <a:lnSpc>
                <a:spcPct val="90000"/>
              </a:lnSpc>
            </a:pPr>
            <a:endParaRPr lang="en-US" altLang="en-US" sz="2000">
              <a:latin typeface="Tahoma" panose="020B0604030504040204" pitchFamily="34" charset="0"/>
            </a:endParaRPr>
          </a:p>
          <a:p>
            <a:pPr marR="0" algn="l" eaLnBrk="1" hangingPunct="1">
              <a:lnSpc>
                <a:spcPct val="90000"/>
              </a:lnSpc>
            </a:pPr>
            <a:r>
              <a:rPr lang="en-US" altLang="en-US" sz="2400" baseline="30000">
                <a:latin typeface="Tahoma" panose="020B0604030504040204" pitchFamily="34" charset="0"/>
              </a:rPr>
              <a:t>*Based on the most current Bluebook edition.</a:t>
            </a:r>
            <a:endParaRPr lang="en-US" altLang="en-US" sz="2400">
              <a:latin typeface="Tahoma" panose="020B0604030504040204" pitchFamily="34" charset="0"/>
            </a:endParaRPr>
          </a:p>
          <a:p>
            <a:pPr marR="0" algn="l" eaLnBrk="1" hangingPunct="1">
              <a:lnSpc>
                <a:spcPct val="90000"/>
              </a:lnSpc>
            </a:pPr>
            <a:endParaRPr lang="en-US" altLang="en-US" sz="1600">
              <a:latin typeface="Tahoma" panose="020B0604030504040204" pitchFamily="34" charset="0"/>
            </a:endParaRPr>
          </a:p>
        </p:txBody>
      </p:sp>
      <p:sp>
        <p:nvSpPr>
          <p:cNvPr id="14340" name="Rectangle 2059">
            <a:extLst>
              <a:ext uri="{FF2B5EF4-FFF2-40B4-BE49-F238E27FC236}">
                <a16:creationId xmlns:a16="http://schemas.microsoft.com/office/drawing/2014/main" id="{ECC325DF-F3C0-6DE0-D5C3-A49B5142751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FA36A2CB-EF58-42B1-A149-6B57512BF81F}" type="slidenum">
              <a:rPr lang="en-US" altLang="en-US" sz="1400" smtClean="0">
                <a:latin typeface="Arial" panose="020B0604020202020204" pitchFamily="34" charset="0"/>
              </a:rPr>
              <a:pPr>
                <a:spcBef>
                  <a:spcPct val="0"/>
                </a:spcBef>
                <a:buClrTx/>
                <a:buSzTx/>
                <a:buFontTx/>
                <a:buNone/>
              </a:pPr>
              <a:t>1</a:t>
            </a:fld>
            <a:endParaRPr lang="en-US" altLang="en-US" sz="1400">
              <a:latin typeface="Arial" panose="020B0604020202020204" pitchFamily="34" charset="0"/>
            </a:endParaRPr>
          </a:p>
        </p:txBody>
      </p:sp>
      <p:sp>
        <p:nvSpPr>
          <p:cNvPr id="14341" name="Rectangle 1">
            <a:extLst>
              <a:ext uri="{FF2B5EF4-FFF2-40B4-BE49-F238E27FC236}">
                <a16:creationId xmlns:a16="http://schemas.microsoft.com/office/drawing/2014/main" id="{FF7C534C-37F9-4E5B-43C9-393A083D1B34}"/>
              </a:ext>
            </a:extLst>
          </p:cNvPr>
          <p:cNvSpPr>
            <a:spLocks noChangeArrowheads="1"/>
          </p:cNvSpPr>
          <p:nvPr/>
        </p:nvSpPr>
        <p:spPr bwMode="auto">
          <a:xfrm>
            <a:off x="1752600" y="3016250"/>
            <a:ext cx="5715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0"/>
              </a:spcBef>
              <a:buClrTx/>
              <a:buSzTx/>
              <a:buFontTx/>
              <a:buNone/>
            </a:pPr>
            <a:r>
              <a:rPr lang="en-US" altLang="en-US" sz="2400">
                <a:latin typeface="Tahoma" panose="020B0604030504040204" pitchFamily="34" charset="0"/>
                <a:cs typeface="Tahoma" panose="020B0604030504040204" pitchFamily="34" charset="0"/>
              </a:rPr>
              <a:t>For </a:t>
            </a:r>
            <a:r>
              <a:rPr lang="en-US" altLang="en-US" sz="2400" b="1">
                <a:latin typeface="Tahoma" panose="020B0604030504040204" pitchFamily="34" charset="0"/>
                <a:cs typeface="Tahoma" panose="020B0604030504040204" pitchFamily="34" charset="0"/>
              </a:rPr>
              <a:t>Journals</a:t>
            </a:r>
            <a:r>
              <a:rPr lang="en-US" altLang="en-US" sz="2400">
                <a:latin typeface="Tahoma" panose="020B0604030504040204" pitchFamily="34" charset="0"/>
                <a:cs typeface="Tahoma" panose="020B0604030504040204" pitchFamily="34" charset="0"/>
              </a:rPr>
              <a:t> and </a:t>
            </a:r>
            <a:r>
              <a:rPr lang="en-US" altLang="en-US" sz="2400" b="1">
                <a:latin typeface="Tahoma" panose="020B0604030504040204" pitchFamily="34" charset="0"/>
                <a:cs typeface="Tahoma" panose="020B0604030504040204" pitchFamily="34" charset="0"/>
              </a:rPr>
              <a:t>Law Reviews</a:t>
            </a:r>
          </a:p>
          <a:p>
            <a:pPr eaLnBrk="1" hangingPunct="1">
              <a:spcBef>
                <a:spcPct val="0"/>
              </a:spcBef>
              <a:buClrTx/>
              <a:buSzTx/>
              <a:buFontTx/>
              <a:buNone/>
            </a:pPr>
            <a:endParaRPr lang="en-US" altLang="en-US" sz="2400" b="1">
              <a:latin typeface="Tahoma" panose="020B0604030504040204" pitchFamily="34" charset="0"/>
              <a:cs typeface="Tahoma" panose="020B0604030504040204" pitchFamily="34" charset="0"/>
            </a:endParaRPr>
          </a:p>
          <a:p>
            <a:pPr eaLnBrk="1" hangingPunct="1">
              <a:spcBef>
                <a:spcPct val="0"/>
              </a:spcBef>
              <a:buClrTx/>
              <a:buSzTx/>
              <a:buFontTx/>
              <a:buNone/>
            </a:pPr>
            <a:endParaRPr lang="en-US" altLang="en-US" sz="2400" b="1">
              <a:latin typeface="Tahoma" panose="020B0604030504040204" pitchFamily="34" charset="0"/>
              <a:cs typeface="Tahoma" panose="020B0604030504040204" pitchFamily="34" charset="0"/>
            </a:endParaRPr>
          </a:p>
          <a:p>
            <a:pPr eaLnBrk="1" hangingPunct="1">
              <a:spcBef>
                <a:spcPct val="0"/>
              </a:spcBef>
              <a:buClrTx/>
              <a:buSzTx/>
              <a:buFontTx/>
              <a:buNone/>
            </a:pPr>
            <a:r>
              <a:rPr lang="en-US" altLang="en-US" sz="2400" b="1">
                <a:latin typeface="Tahoma" panose="020B0604030504040204" pitchFamily="34" charset="0"/>
                <a:cs typeface="Tahoma" panose="020B0604030504040204" pitchFamily="34" charset="0"/>
              </a:rPr>
              <a:t>Penn State Law, University Park</a:t>
            </a:r>
          </a:p>
          <a:p>
            <a:pPr eaLnBrk="1" hangingPunct="1">
              <a:spcBef>
                <a:spcPct val="0"/>
              </a:spcBef>
              <a:buClrTx/>
              <a:buSzTx/>
              <a:buFontTx/>
              <a:buNone/>
            </a:pPr>
            <a:r>
              <a:rPr lang="en-US" altLang="en-US" sz="2400" b="1">
                <a:latin typeface="Tahoma" panose="020B0604030504040204" pitchFamily="34" charset="0"/>
                <a:cs typeface="Tahoma" panose="020B0604030504040204" pitchFamily="34" charset="0"/>
              </a:rPr>
              <a:t>Legal Writing Department</a:t>
            </a:r>
          </a:p>
          <a:p>
            <a:pPr eaLnBrk="1" hangingPunct="1">
              <a:spcBef>
                <a:spcPct val="0"/>
              </a:spcBef>
              <a:buClrTx/>
              <a:buSzTx/>
              <a:buFontTx/>
              <a:buNone/>
            </a:pPr>
            <a:endParaRPr lang="en-US" altLang="en-US" sz="2400" b="1">
              <a:latin typeface="Tahoma" panose="020B0604030504040204" pitchFamily="34" charset="0"/>
              <a:cs typeface="Tahoma" panose="020B0604030504040204" pitchFamily="34" charset="0"/>
            </a:endParaRPr>
          </a:p>
        </p:txBody>
      </p:sp>
    </p:spTree>
  </p:cSld>
  <p:clrMapOvr>
    <a:masterClrMapping/>
  </p:clrMapOvr>
  <p:transition spd="med">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1C116E9-8C56-6629-78B8-72C5E0A97F67}"/>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latin typeface="Tahoma" pitchFamily="34" charset="0"/>
              </a:rPr>
              <a:t>Multiple pages, footnotes, and endnotes</a:t>
            </a:r>
          </a:p>
        </p:txBody>
      </p:sp>
      <p:sp>
        <p:nvSpPr>
          <p:cNvPr id="23555" name="Rectangle 3">
            <a:extLst>
              <a:ext uri="{FF2B5EF4-FFF2-40B4-BE49-F238E27FC236}">
                <a16:creationId xmlns:a16="http://schemas.microsoft.com/office/drawing/2014/main" id="{286A6C7F-9DE8-30E3-80F7-108A788D83F8}"/>
              </a:ext>
            </a:extLst>
          </p:cNvPr>
          <p:cNvSpPr>
            <a:spLocks noGrp="1"/>
          </p:cNvSpPr>
          <p:nvPr>
            <p:ph type="body" sz="half" idx="1"/>
          </p:nvPr>
        </p:nvSpPr>
        <p:spPr>
          <a:xfrm>
            <a:off x="685800" y="1676400"/>
            <a:ext cx="8229600" cy="4495800"/>
          </a:xfrm>
        </p:spPr>
        <p:txBody>
          <a:bodyPr/>
          <a:lstStyle/>
          <a:p>
            <a:pPr eaLnBrk="1" hangingPunct="1">
              <a:lnSpc>
                <a:spcPct val="90000"/>
              </a:lnSpc>
            </a:pPr>
            <a:r>
              <a:rPr lang="en-US" altLang="en-US" sz="2400" i="1">
                <a:solidFill>
                  <a:schemeClr val="accent1"/>
                </a:solidFill>
                <a:latin typeface="Tahoma" panose="020B0604030504040204" pitchFamily="34" charset="0"/>
              </a:rPr>
              <a:t>R3.2</a:t>
            </a:r>
          </a:p>
          <a:p>
            <a:pPr eaLnBrk="1" hangingPunct="1">
              <a:lnSpc>
                <a:spcPct val="90000"/>
              </a:lnSpc>
            </a:pPr>
            <a:r>
              <a:rPr lang="en-US" altLang="en-US" sz="2400">
                <a:latin typeface="Tahoma" panose="020B0604030504040204" pitchFamily="34" charset="0"/>
              </a:rPr>
              <a:t>When citing material that spans more than one page, provide the inclusive page numbers, separated by a hyphen.  Always retain the last two digits, but drop other repetitious digits.</a:t>
            </a:r>
          </a:p>
          <a:p>
            <a:pPr marL="603250" lvl="2" indent="-255588" eaLnBrk="1" hangingPunct="1">
              <a:lnSpc>
                <a:spcPct val="90000"/>
              </a:lnSpc>
              <a:spcBef>
                <a:spcPts val="400"/>
              </a:spcBef>
              <a:buSzPct val="68000"/>
              <a:buFont typeface="Wingdings 3" panose="05040102010807070707" pitchFamily="18" charset="2"/>
              <a:buChar char=""/>
            </a:pPr>
            <a:r>
              <a:rPr lang="en-US" altLang="en-US" sz="2400">
                <a:solidFill>
                  <a:schemeClr val="accent1"/>
                </a:solidFill>
                <a:latin typeface="Tahoma" panose="020B0604030504040204" pitchFamily="34" charset="0"/>
              </a:rPr>
              <a:t>Example:</a:t>
            </a:r>
            <a:r>
              <a:rPr lang="en-US" altLang="en-US" sz="2400">
                <a:latin typeface="Tahoma" panose="020B0604030504040204" pitchFamily="34" charset="0"/>
              </a:rPr>
              <a:t>  </a:t>
            </a:r>
            <a:r>
              <a:rPr lang="en-US" altLang="en-US" sz="2400" baseline="30000">
                <a:latin typeface="Tahoma" panose="020B0604030504040204" pitchFamily="34" charset="0"/>
              </a:rPr>
              <a:t>42</a:t>
            </a:r>
            <a:r>
              <a:rPr lang="en-US" altLang="en-US" sz="2400">
                <a:latin typeface="Tahoma" panose="020B0604030504040204" pitchFamily="34" charset="0"/>
              </a:rPr>
              <a:t> </a:t>
            </a:r>
            <a:r>
              <a:rPr lang="en-US" altLang="en-US" sz="2400" i="1">
                <a:latin typeface="Tahoma" panose="020B0604030504040204" pitchFamily="34" charset="0"/>
              </a:rPr>
              <a:t>Gibbons</a:t>
            </a:r>
            <a:r>
              <a:rPr lang="en-US" altLang="en-US" sz="2400">
                <a:latin typeface="Tahoma" panose="020B0604030504040204" pitchFamily="34" charset="0"/>
              </a:rPr>
              <a:t>, 455 F.2d at 356-57.</a:t>
            </a:r>
          </a:p>
          <a:p>
            <a:pPr eaLnBrk="1" hangingPunct="1">
              <a:lnSpc>
                <a:spcPct val="90000"/>
              </a:lnSpc>
            </a:pPr>
            <a:r>
              <a:rPr lang="en-US" altLang="en-US" sz="2400">
                <a:latin typeface="Tahoma" panose="020B0604030504040204" pitchFamily="34" charset="0"/>
              </a:rPr>
              <a:t>Cite nonconsecutive pages by giving the individual page numbers separated by commas.</a:t>
            </a:r>
          </a:p>
          <a:p>
            <a:pPr eaLnBrk="1" hangingPunct="1">
              <a:lnSpc>
                <a:spcPct val="90000"/>
              </a:lnSpc>
            </a:pPr>
            <a:r>
              <a:rPr lang="en-US" altLang="en-US" sz="2400">
                <a:latin typeface="Tahoma" panose="020B0604030504040204" pitchFamily="34" charset="0"/>
              </a:rPr>
              <a:t>Cite a footnote by using </a:t>
            </a:r>
            <a:r>
              <a:rPr lang="ja-JP" altLang="en-US" sz="2400">
                <a:latin typeface="Tahoma" panose="020B0604030504040204" pitchFamily="34" charset="0"/>
              </a:rPr>
              <a:t>“</a:t>
            </a:r>
            <a:r>
              <a:rPr lang="en-US" altLang="ja-JP" sz="2400">
                <a:latin typeface="Tahoma" panose="020B0604030504040204" pitchFamily="34" charset="0"/>
              </a:rPr>
              <a:t>n.</a:t>
            </a:r>
            <a:r>
              <a:rPr lang="ja-JP" altLang="en-US" sz="2400">
                <a:latin typeface="Tahoma" panose="020B0604030504040204" pitchFamily="34" charset="0"/>
              </a:rPr>
              <a:t>”</a:t>
            </a:r>
            <a:r>
              <a:rPr lang="en-US" altLang="ja-JP" sz="2400">
                <a:latin typeface="Tahoma" panose="020B0604030504040204" pitchFamily="34" charset="0"/>
              </a:rPr>
              <a:t> and cite multiple footnotes by using </a:t>
            </a:r>
            <a:r>
              <a:rPr lang="ja-JP" altLang="en-US" sz="2400">
                <a:latin typeface="Tahoma" panose="020B0604030504040204" pitchFamily="34" charset="0"/>
              </a:rPr>
              <a:t>“</a:t>
            </a:r>
            <a:r>
              <a:rPr lang="en-US" altLang="ja-JP" sz="2400">
                <a:latin typeface="Tahoma" panose="020B0604030504040204" pitchFamily="34" charset="0"/>
              </a:rPr>
              <a:t>nn.</a:t>
            </a:r>
            <a:r>
              <a:rPr lang="ja-JP" altLang="en-US" sz="2400">
                <a:latin typeface="Tahoma" panose="020B0604030504040204" pitchFamily="34" charset="0"/>
              </a:rPr>
              <a:t>”</a:t>
            </a:r>
            <a:r>
              <a:rPr lang="en-US" altLang="ja-JP" sz="2400">
                <a:latin typeface="Tahoma" panose="020B0604030504040204" pitchFamily="34" charset="0"/>
              </a:rPr>
              <a:t> </a:t>
            </a:r>
          </a:p>
          <a:p>
            <a:pPr marL="603250" lvl="2" indent="-255588" eaLnBrk="1" hangingPunct="1">
              <a:lnSpc>
                <a:spcPct val="90000"/>
              </a:lnSpc>
              <a:spcBef>
                <a:spcPts val="400"/>
              </a:spcBef>
              <a:buSzPct val="68000"/>
              <a:buFont typeface="Wingdings 3" panose="05040102010807070707" pitchFamily="18" charset="2"/>
              <a:buChar char=""/>
            </a:pPr>
            <a:r>
              <a:rPr lang="en-US" altLang="en-US" sz="2400">
                <a:solidFill>
                  <a:schemeClr val="accent1"/>
                </a:solidFill>
                <a:latin typeface="Tahoma" panose="020B0604030504040204" pitchFamily="34" charset="0"/>
              </a:rPr>
              <a:t>Example:</a:t>
            </a:r>
            <a:r>
              <a:rPr lang="en-US" altLang="en-US" sz="2400">
                <a:latin typeface="Tahoma" panose="020B0604030504040204" pitchFamily="34" charset="0"/>
              </a:rPr>
              <a:t>  </a:t>
            </a:r>
            <a:r>
              <a:rPr lang="en-US" altLang="en-US" sz="2400" baseline="30000">
                <a:latin typeface="Tahoma" panose="020B0604030504040204" pitchFamily="34" charset="0"/>
              </a:rPr>
              <a:t>8</a:t>
            </a:r>
            <a:r>
              <a:rPr lang="en-US" altLang="en-US" sz="2400">
                <a:latin typeface="Tahoma" panose="020B0604030504040204" pitchFamily="34" charset="0"/>
              </a:rPr>
              <a:t> </a:t>
            </a:r>
            <a:r>
              <a:rPr lang="en-US" altLang="en-US" sz="2400" i="1">
                <a:latin typeface="Tahoma" panose="020B0604030504040204" pitchFamily="34" charset="0"/>
              </a:rPr>
              <a:t>Id. </a:t>
            </a:r>
            <a:r>
              <a:rPr lang="en-US" altLang="en-US" sz="2400">
                <a:latin typeface="Tahoma" panose="020B0604030504040204" pitchFamily="34" charset="0"/>
              </a:rPr>
              <a:t>at 359 n.8 (Note there is no space between the n. and the note number).</a:t>
            </a:r>
          </a:p>
        </p:txBody>
      </p:sp>
      <p:sp>
        <p:nvSpPr>
          <p:cNvPr id="23556" name="Slide Number Placeholder 6">
            <a:extLst>
              <a:ext uri="{FF2B5EF4-FFF2-40B4-BE49-F238E27FC236}">
                <a16:creationId xmlns:a16="http://schemas.microsoft.com/office/drawing/2014/main" id="{25D52A9C-DB6A-0B35-8650-200BEC37CD6C}"/>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4E68A02-DB74-4B45-B110-9E2FAD7764BB}" type="slidenum">
              <a:rPr lang="en-US" altLang="en-US" sz="1400" smtClean="0">
                <a:latin typeface="Arial" panose="020B0604020202020204" pitchFamily="34" charset="0"/>
              </a:rPr>
              <a:pPr>
                <a:spcBef>
                  <a:spcPct val="0"/>
                </a:spcBef>
                <a:buClrTx/>
                <a:buSzTx/>
                <a:buFontTx/>
                <a:buNone/>
              </a:pPr>
              <a:t>10</a:t>
            </a:fld>
            <a:endParaRPr lang="en-US" altLang="en-US" sz="1400">
              <a:latin typeface="Arial" panose="020B0604020202020204" pitchFamily="34" charset="0"/>
            </a:endParaRPr>
          </a:p>
        </p:txBody>
      </p:sp>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2">
            <a:extLst>
              <a:ext uri="{FF2B5EF4-FFF2-40B4-BE49-F238E27FC236}">
                <a16:creationId xmlns:a16="http://schemas.microsoft.com/office/drawing/2014/main" id="{5298C685-2C92-DCEA-9D50-1535EE1AD11D}"/>
              </a:ext>
            </a:extLst>
          </p:cNvPr>
          <p:cNvSpPr>
            <a:spLocks noGrp="1"/>
          </p:cNvSpPr>
          <p:nvPr>
            <p:ph idx="1"/>
          </p:nvPr>
        </p:nvSpPr>
        <p:spPr>
          <a:xfrm>
            <a:off x="381000" y="1828800"/>
            <a:ext cx="8229600" cy="4525963"/>
          </a:xfrm>
        </p:spPr>
        <p:txBody>
          <a:bodyPr/>
          <a:lstStyle/>
          <a:p>
            <a:pPr eaLnBrk="1" hangingPunct="1"/>
            <a:r>
              <a:rPr lang="en-US" altLang="en-US" sz="2400" i="1">
                <a:solidFill>
                  <a:schemeClr val="accent1"/>
                </a:solidFill>
                <a:latin typeface="Tahoma" panose="020B0604030504040204" pitchFamily="34" charset="0"/>
                <a:cs typeface="Tahoma" panose="020B0604030504040204" pitchFamily="34" charset="0"/>
              </a:rPr>
              <a:t>R12.9.5</a:t>
            </a:r>
          </a:p>
          <a:p>
            <a:pPr eaLnBrk="1" hangingPunct="1"/>
            <a:r>
              <a:rPr lang="en-US" altLang="en-US" sz="2400">
                <a:latin typeface="Tahoma" panose="020B0604030504040204" pitchFamily="34" charset="0"/>
                <a:cs typeface="Tahoma" panose="020B0604030504040204" pitchFamily="34" charset="0"/>
              </a:rPr>
              <a:t>Include the name of the code in large and small caps, the section or subdivision, and a relevant date.</a:t>
            </a:r>
          </a:p>
          <a:p>
            <a:pPr eaLnBrk="1" hangingPunct="1"/>
            <a:r>
              <a:rPr lang="en-US" altLang="en-US" sz="2400">
                <a:latin typeface="Tahoma" panose="020B0604030504040204" pitchFamily="34" charset="0"/>
                <a:cs typeface="Tahoma" panose="020B0604030504040204" pitchFamily="34" charset="0"/>
              </a:rPr>
              <a:t>For restatements, include the year of publication.</a:t>
            </a:r>
          </a:p>
          <a:p>
            <a:pPr eaLnBrk="1" hangingPunct="1"/>
            <a:r>
              <a:rPr lang="en-US" altLang="en-US" sz="2400">
                <a:latin typeface="Tahoma" panose="020B0604030504040204" pitchFamily="34" charset="0"/>
                <a:cs typeface="Tahoma" panose="020B0604030504040204" pitchFamily="34" charset="0"/>
              </a:rPr>
              <a:t>For model codes, standards, and sentencing guidelines, use the year the code was adopted or last amended.</a:t>
            </a:r>
          </a:p>
          <a:p>
            <a:pPr lvl="1" eaLnBrk="1" hangingPunct="1"/>
            <a:r>
              <a:rPr lang="en-US" altLang="en-US" sz="2000">
                <a:solidFill>
                  <a:srgbClr val="7030A0"/>
                </a:solidFill>
                <a:latin typeface="Tahoma" panose="020B0604030504040204" pitchFamily="34" charset="0"/>
                <a:cs typeface="Tahoma" panose="020B0604030504040204" pitchFamily="34" charset="0"/>
              </a:rPr>
              <a:t>Examples: </a:t>
            </a:r>
          </a:p>
          <a:p>
            <a:pPr lvl="2" eaLnBrk="1" hangingPunct="1"/>
            <a:r>
              <a:rPr lang="en-US" altLang="en-US" sz="1600" baseline="30000">
                <a:latin typeface="Tahoma" panose="020B0604030504040204" pitchFamily="34" charset="0"/>
              </a:rPr>
              <a:t>19</a:t>
            </a:r>
            <a:r>
              <a:rPr lang="en-US" altLang="en-US" sz="1600">
                <a:latin typeface="Tahoma" panose="020B0604030504040204" pitchFamily="34" charset="0"/>
              </a:rPr>
              <a:t> </a:t>
            </a:r>
            <a:r>
              <a:rPr lang="en-US" altLang="en-US" sz="1600">
                <a:latin typeface="Tahoma" panose="020B0604030504040204" pitchFamily="34" charset="0"/>
                <a:cs typeface="Tahoma" panose="020B0604030504040204" pitchFamily="34" charset="0"/>
              </a:rPr>
              <a:t>R</a:t>
            </a:r>
            <a:r>
              <a:rPr lang="en-US" altLang="en-US" sz="1400">
                <a:latin typeface="Tahoma" panose="020B0604030504040204" pitchFamily="34" charset="0"/>
                <a:cs typeface="Tahoma" panose="020B0604030504040204" pitchFamily="34" charset="0"/>
              </a:rPr>
              <a:t>ESTATEMENT </a:t>
            </a:r>
            <a:r>
              <a:rPr lang="en-US" altLang="en-US" sz="1600">
                <a:latin typeface="Tahoma" panose="020B0604030504040204" pitchFamily="34" charset="0"/>
                <a:cs typeface="Tahoma" panose="020B0604030504040204" pitchFamily="34" charset="0"/>
              </a:rPr>
              <a:t>(T</a:t>
            </a:r>
            <a:r>
              <a:rPr lang="en-US" altLang="en-US" sz="1400">
                <a:latin typeface="Tahoma" panose="020B0604030504040204" pitchFamily="34" charset="0"/>
                <a:cs typeface="Tahoma" panose="020B0604030504040204" pitchFamily="34" charset="0"/>
              </a:rPr>
              <a:t>HIRD) OF </a:t>
            </a:r>
            <a:r>
              <a:rPr lang="en-US" altLang="en-US" sz="1600">
                <a:latin typeface="Tahoma" panose="020B0604030504040204" pitchFamily="34" charset="0"/>
                <a:cs typeface="Tahoma" panose="020B0604030504040204" pitchFamily="34" charset="0"/>
              </a:rPr>
              <a:t>U</a:t>
            </a:r>
            <a:r>
              <a:rPr lang="en-US" altLang="en-US" sz="1400">
                <a:latin typeface="Tahoma" panose="020B0604030504040204" pitchFamily="34" charset="0"/>
                <a:cs typeface="Tahoma" panose="020B0604030504040204" pitchFamily="34" charset="0"/>
              </a:rPr>
              <a:t>NFAIR </a:t>
            </a:r>
            <a:r>
              <a:rPr lang="en-US" altLang="en-US" sz="1600">
                <a:latin typeface="Tahoma" panose="020B0604030504040204" pitchFamily="34" charset="0"/>
                <a:cs typeface="Tahoma" panose="020B0604030504040204" pitchFamily="34" charset="0"/>
              </a:rPr>
              <a:t>C</a:t>
            </a:r>
            <a:r>
              <a:rPr lang="en-US" altLang="en-US" sz="1400">
                <a:latin typeface="Tahoma" panose="020B0604030504040204" pitchFamily="34" charset="0"/>
                <a:cs typeface="Tahoma" panose="020B0604030504040204" pitchFamily="34" charset="0"/>
              </a:rPr>
              <a:t>OMPETITION </a:t>
            </a:r>
            <a:r>
              <a:rPr lang="en-US" altLang="en-US" sz="1600">
                <a:latin typeface="Tahoma" panose="020B0604030504040204" pitchFamily="34" charset="0"/>
              </a:rPr>
              <a:t>§ 3 (1995).</a:t>
            </a:r>
          </a:p>
          <a:p>
            <a:pPr lvl="2" eaLnBrk="1" hangingPunct="1"/>
            <a:r>
              <a:rPr lang="en-US" altLang="en-US" sz="1600" baseline="30000">
                <a:latin typeface="Tahoma" panose="020B0604030504040204" pitchFamily="34" charset="0"/>
              </a:rPr>
              <a:t>21</a:t>
            </a:r>
            <a:r>
              <a:rPr lang="en-US" altLang="en-US" sz="1600">
                <a:latin typeface="Tahoma" panose="020B0604030504040204" pitchFamily="34" charset="0"/>
              </a:rPr>
              <a:t> </a:t>
            </a:r>
            <a:r>
              <a:rPr lang="en-US" altLang="en-US" sz="1600">
                <a:latin typeface="Tahoma" panose="020B0604030504040204" pitchFamily="34" charset="0"/>
                <a:cs typeface="Tahoma" panose="020B0604030504040204" pitchFamily="34" charset="0"/>
              </a:rPr>
              <a:t>M</a:t>
            </a:r>
            <a:r>
              <a:rPr lang="en-US" altLang="en-US" sz="1400">
                <a:latin typeface="Tahoma" panose="020B0604030504040204" pitchFamily="34" charset="0"/>
                <a:cs typeface="Tahoma" panose="020B0604030504040204" pitchFamily="34" charset="0"/>
              </a:rPr>
              <a:t>ODEL </a:t>
            </a:r>
            <a:r>
              <a:rPr lang="en-US" altLang="en-US" sz="1600">
                <a:latin typeface="Tahoma" panose="020B0604030504040204" pitchFamily="34" charset="0"/>
                <a:cs typeface="Tahoma" panose="020B0604030504040204" pitchFamily="34" charset="0"/>
              </a:rPr>
              <a:t>B</a:t>
            </a:r>
            <a:r>
              <a:rPr lang="en-US" altLang="en-US" sz="1400">
                <a:latin typeface="Tahoma" panose="020B0604030504040204" pitchFamily="34" charset="0"/>
                <a:cs typeface="Tahoma" panose="020B0604030504040204" pitchFamily="34" charset="0"/>
              </a:rPr>
              <a:t>US. </a:t>
            </a:r>
            <a:r>
              <a:rPr lang="en-US" altLang="en-US" sz="1600">
                <a:latin typeface="Tahoma" panose="020B0604030504040204" pitchFamily="34" charset="0"/>
                <a:cs typeface="Tahoma" panose="020B0604030504040204" pitchFamily="34" charset="0"/>
              </a:rPr>
              <a:t>C</a:t>
            </a:r>
            <a:r>
              <a:rPr lang="en-US" altLang="en-US" sz="1400">
                <a:latin typeface="Tahoma" panose="020B0604030504040204" pitchFamily="34" charset="0"/>
                <a:cs typeface="Tahoma" panose="020B0604030504040204" pitchFamily="34" charset="0"/>
              </a:rPr>
              <a:t>ORP. </a:t>
            </a:r>
            <a:r>
              <a:rPr lang="en-US" altLang="en-US" sz="1600">
                <a:latin typeface="Tahoma" panose="020B0604030504040204" pitchFamily="34" charset="0"/>
                <a:cs typeface="Tahoma" panose="020B0604030504040204" pitchFamily="34" charset="0"/>
              </a:rPr>
              <a:t>A</a:t>
            </a:r>
            <a:r>
              <a:rPr lang="en-US" altLang="en-US" sz="1400">
                <a:latin typeface="Tahoma" panose="020B0604030504040204" pitchFamily="34" charset="0"/>
                <a:cs typeface="Tahoma" panose="020B0604030504040204" pitchFamily="34" charset="0"/>
              </a:rPr>
              <a:t>CT </a:t>
            </a:r>
            <a:r>
              <a:rPr lang="en-US" altLang="en-US" sz="1600">
                <a:latin typeface="Tahoma" panose="020B0604030504040204" pitchFamily="34" charset="0"/>
              </a:rPr>
              <a:t>§ 57 (1979). </a:t>
            </a:r>
          </a:p>
          <a:p>
            <a:pPr lvl="2" eaLnBrk="1" hangingPunct="1"/>
            <a:r>
              <a:rPr lang="en-US" altLang="en-US" sz="1800" baseline="30000">
                <a:latin typeface="Tahoma" panose="020B0604030504040204" pitchFamily="34" charset="0"/>
              </a:rPr>
              <a:t>23</a:t>
            </a:r>
            <a:r>
              <a:rPr lang="en-US" altLang="en-US" sz="1800">
                <a:latin typeface="Tahoma" panose="020B0604030504040204" pitchFamily="34" charset="0"/>
              </a:rPr>
              <a:t> </a:t>
            </a:r>
            <a:r>
              <a:rPr lang="en-US" altLang="en-US" sz="1800">
                <a:latin typeface="Tahoma" panose="020B0604030504040204" pitchFamily="34" charset="0"/>
                <a:cs typeface="Tahoma" panose="020B0604030504040204" pitchFamily="34" charset="0"/>
              </a:rPr>
              <a:t>R</a:t>
            </a:r>
            <a:r>
              <a:rPr lang="en-US" altLang="en-US" sz="1400">
                <a:latin typeface="Tahoma" panose="020B0604030504040204" pitchFamily="34" charset="0"/>
                <a:cs typeface="Tahoma" panose="020B0604030504040204" pitchFamily="34" charset="0"/>
              </a:rPr>
              <a:t>ESTATEMENT </a:t>
            </a:r>
            <a:r>
              <a:rPr lang="en-US" altLang="en-US" sz="1600">
                <a:latin typeface="Tahoma" panose="020B0604030504040204" pitchFamily="34" charset="0"/>
                <a:cs typeface="Tahoma" panose="020B0604030504040204" pitchFamily="34" charset="0"/>
              </a:rPr>
              <a:t>(S</a:t>
            </a:r>
            <a:r>
              <a:rPr lang="en-US" altLang="en-US" sz="1400">
                <a:latin typeface="Tahoma" panose="020B0604030504040204" pitchFamily="34" charset="0"/>
                <a:cs typeface="Tahoma" panose="020B0604030504040204" pitchFamily="34" charset="0"/>
              </a:rPr>
              <a:t>ECOND</a:t>
            </a:r>
            <a:r>
              <a:rPr lang="en-US" altLang="en-US" sz="1600">
                <a:latin typeface="Tahoma" panose="020B0604030504040204" pitchFamily="34" charset="0"/>
                <a:cs typeface="Tahoma" panose="020B0604030504040204" pitchFamily="34" charset="0"/>
              </a:rPr>
              <a:t>) </a:t>
            </a:r>
            <a:r>
              <a:rPr lang="en-US" altLang="en-US" sz="1400">
                <a:latin typeface="Tahoma" panose="020B0604030504040204" pitchFamily="34" charset="0"/>
                <a:cs typeface="Tahoma" panose="020B0604030504040204" pitchFamily="34" charset="0"/>
              </a:rPr>
              <a:t>OF </a:t>
            </a:r>
            <a:r>
              <a:rPr lang="en-US" altLang="en-US" sz="1600">
                <a:latin typeface="Tahoma" panose="020B0604030504040204" pitchFamily="34" charset="0"/>
                <a:cs typeface="Tahoma" panose="020B0604030504040204" pitchFamily="34" charset="0"/>
              </a:rPr>
              <a:t>T</a:t>
            </a:r>
            <a:r>
              <a:rPr lang="en-US" altLang="en-US" sz="1400">
                <a:latin typeface="Tahoma" panose="020B0604030504040204" pitchFamily="34" charset="0"/>
                <a:cs typeface="Tahoma" panose="020B0604030504040204" pitchFamily="34" charset="0"/>
              </a:rPr>
              <a:t>ORTS </a:t>
            </a:r>
            <a:r>
              <a:rPr lang="en-US" altLang="en-US" sz="1600">
                <a:latin typeface="Tahoma" panose="020B0604030504040204" pitchFamily="34" charset="0"/>
              </a:rPr>
              <a:t>§ 847A (Tentative Draft No. 17, 1974).</a:t>
            </a:r>
            <a:endParaRPr lang="en-US" altLang="en-US" sz="1600">
              <a:latin typeface="Tahoma" panose="020B0604030504040204" pitchFamily="34" charset="0"/>
              <a:cs typeface="Tahoma" panose="020B0604030504040204" pitchFamily="34" charset="0"/>
            </a:endParaRPr>
          </a:p>
        </p:txBody>
      </p:sp>
      <p:sp>
        <p:nvSpPr>
          <p:cNvPr id="118787" name="Slide Number Placeholder 3">
            <a:extLst>
              <a:ext uri="{FF2B5EF4-FFF2-40B4-BE49-F238E27FC236}">
                <a16:creationId xmlns:a16="http://schemas.microsoft.com/office/drawing/2014/main" id="{66F159F7-8E91-3543-C6DE-59215D65624D}"/>
              </a:ext>
            </a:extLst>
          </p:cNvPr>
          <p:cNvSpPr>
            <a:spLocks noGrp="1"/>
          </p:cNvSpPr>
          <p:nvPr>
            <p:ph type="sldNum" sz="quarter" idx="12"/>
          </p:nvPr>
        </p:nvSpPr>
        <p:spPr bwMode="auto">
          <a:xfrm>
            <a:off x="8382000" y="6408738"/>
            <a:ext cx="631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4B08ED3-986D-4C66-ABEE-370844EF212F}" type="slidenum">
              <a:rPr lang="en-US" altLang="en-US" sz="1400" smtClean="0">
                <a:latin typeface="Arial" panose="020B0604020202020204" pitchFamily="34" charset="0"/>
              </a:rPr>
              <a:pPr>
                <a:spcBef>
                  <a:spcPct val="0"/>
                </a:spcBef>
                <a:buClrTx/>
                <a:buSzTx/>
                <a:buFontTx/>
                <a:buNone/>
              </a:pPr>
              <a:t>100</a:t>
            </a:fld>
            <a:endParaRPr lang="en-US" altLang="en-US" sz="1400">
              <a:latin typeface="Arial" panose="020B0604020202020204" pitchFamily="34" charset="0"/>
            </a:endParaRPr>
          </a:p>
        </p:txBody>
      </p:sp>
      <p:sp>
        <p:nvSpPr>
          <p:cNvPr id="107522" name="Title 1">
            <a:extLst>
              <a:ext uri="{FF2B5EF4-FFF2-40B4-BE49-F238E27FC236}">
                <a16:creationId xmlns:a16="http://schemas.microsoft.com/office/drawing/2014/main" id="{D700D5A8-9D88-3558-AA65-9647F83FF757}"/>
              </a:ext>
            </a:extLst>
          </p:cNvPr>
          <p:cNvSpPr>
            <a:spLocks noGrp="1"/>
          </p:cNvSpPr>
          <p:nvPr>
            <p:ph type="title"/>
          </p:nvPr>
        </p:nvSpPr>
        <p:spPr/>
        <p:txBody>
          <a:bodyPr>
            <a:normAutofit fontScale="90000"/>
          </a:bodyPr>
          <a:lstStyle/>
          <a:p>
            <a:pPr eaLnBrk="1" fontAlgn="auto" hangingPunct="1">
              <a:spcAft>
                <a:spcPts val="0"/>
              </a:spcAft>
              <a:defRPr/>
            </a:pPr>
            <a:r>
              <a:rPr lang="en-US" dirty="0">
                <a:latin typeface="Tahoma" pitchFamily="34" charset="0"/>
                <a:cs typeface="Tahoma" pitchFamily="34" charset="0"/>
              </a:rPr>
              <a:t>Model Codes, restatements, standards, etc.</a:t>
            </a:r>
          </a:p>
        </p:txBody>
      </p:sp>
    </p:spTree>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a:extLst>
              <a:ext uri="{FF2B5EF4-FFF2-40B4-BE49-F238E27FC236}">
                <a16:creationId xmlns:a16="http://schemas.microsoft.com/office/drawing/2014/main" id="{F43E405D-58BE-FDB3-6ABA-3907F3DCCF76}"/>
              </a:ext>
            </a:extLst>
          </p:cNvPr>
          <p:cNvSpPr>
            <a:spLocks noGrp="1"/>
          </p:cNvSpPr>
          <p:nvPr>
            <p:ph idx="1"/>
          </p:nvPr>
        </p:nvSpPr>
        <p:spPr/>
        <p:txBody>
          <a:bodyPr/>
          <a:lstStyle/>
          <a:p>
            <a:pPr eaLnBrk="1" hangingPunct="1"/>
            <a:r>
              <a:rPr lang="en-US" altLang="en-US" sz="2400" i="1">
                <a:solidFill>
                  <a:schemeClr val="accent1"/>
                </a:solidFill>
                <a:latin typeface="Tahoma" panose="020B0604030504040204" pitchFamily="34" charset="0"/>
                <a:cs typeface="Tahoma" panose="020B0604030504040204" pitchFamily="34" charset="0"/>
              </a:rPr>
              <a:t>R14.2</a:t>
            </a:r>
          </a:p>
          <a:p>
            <a:pPr eaLnBrk="1" hangingPunct="1"/>
            <a:r>
              <a:rPr lang="en-US" altLang="en-US" sz="2400">
                <a:latin typeface="Tahoma" panose="020B0604030504040204" pitchFamily="34" charset="0"/>
                <a:cs typeface="Tahoma" panose="020B0604030504040204" pitchFamily="34" charset="0"/>
              </a:rPr>
              <a:t>Cite federal rules and regulations to the </a:t>
            </a:r>
            <a:r>
              <a:rPr lang="en-US" altLang="en-US" sz="2400">
                <a:solidFill>
                  <a:srgbClr val="7E0ADD"/>
                </a:solidFill>
                <a:latin typeface="Tahoma" panose="020B0604030504040204" pitchFamily="34" charset="0"/>
                <a:cs typeface="Tahoma" panose="020B0604030504040204" pitchFamily="34" charset="0"/>
              </a:rPr>
              <a:t>C.F.R. </a:t>
            </a:r>
            <a:r>
              <a:rPr lang="en-US" altLang="en-US" sz="2400">
                <a:latin typeface="Tahoma" panose="020B0604030504040204" pitchFamily="34" charset="0"/>
                <a:cs typeface="Tahoma" panose="020B0604030504040204" pitchFamily="34" charset="0"/>
              </a:rPr>
              <a:t>by</a:t>
            </a:r>
            <a:r>
              <a:rPr lang="en-US" altLang="en-US" sz="2400">
                <a:solidFill>
                  <a:schemeClr val="accent1"/>
                </a:solidFill>
                <a:latin typeface="Tahoma" panose="020B0604030504040204" pitchFamily="34" charset="0"/>
                <a:cs typeface="Tahoma" panose="020B0604030504040204" pitchFamily="34" charset="0"/>
              </a:rPr>
              <a:t> </a:t>
            </a:r>
            <a:r>
              <a:rPr lang="en-US" altLang="en-US" sz="2400">
                <a:solidFill>
                  <a:srgbClr val="FF6600"/>
                </a:solidFill>
                <a:latin typeface="Tahoma" panose="020B0604030504040204" pitchFamily="34" charset="0"/>
                <a:cs typeface="Tahoma" panose="020B0604030504040204" pitchFamily="34" charset="0"/>
              </a:rPr>
              <a:t>title, </a:t>
            </a:r>
            <a:r>
              <a:rPr lang="en-US" altLang="en-US" sz="2400">
                <a:solidFill>
                  <a:srgbClr val="FF3C9D"/>
                </a:solidFill>
                <a:latin typeface="Tahoma" panose="020B0604030504040204" pitchFamily="34" charset="0"/>
                <a:cs typeface="Tahoma" panose="020B0604030504040204" pitchFamily="34" charset="0"/>
              </a:rPr>
              <a:t>section or part</a:t>
            </a:r>
            <a:r>
              <a:rPr lang="en-US" altLang="en-US" sz="2400">
                <a:solidFill>
                  <a:schemeClr val="accent1"/>
                </a:solidFill>
                <a:latin typeface="Tahoma" panose="020B0604030504040204" pitchFamily="34" charset="0"/>
                <a:cs typeface="Tahoma" panose="020B0604030504040204" pitchFamily="34" charset="0"/>
              </a:rPr>
              <a:t>, </a:t>
            </a:r>
            <a:r>
              <a:rPr lang="en-US" altLang="en-US" sz="2400">
                <a:solidFill>
                  <a:srgbClr val="FF0000"/>
                </a:solidFill>
                <a:latin typeface="Tahoma" panose="020B0604030504040204" pitchFamily="34" charset="0"/>
                <a:cs typeface="Tahoma" panose="020B0604030504040204" pitchFamily="34" charset="0"/>
              </a:rPr>
              <a:t>and year.</a:t>
            </a:r>
          </a:p>
          <a:p>
            <a:pPr eaLnBrk="1" hangingPunct="1"/>
            <a:r>
              <a:rPr lang="en-US" altLang="en-US" sz="2400">
                <a:latin typeface="Tahoma" panose="020B0604030504040204" pitchFamily="34" charset="0"/>
                <a:cs typeface="Tahoma" panose="020B0604030504040204" pitchFamily="34" charset="0"/>
              </a:rPr>
              <a:t>Example of a typical citation of a regulation in the Code of Federal Regulations (C.F.R.):</a:t>
            </a:r>
          </a:p>
          <a:p>
            <a:pPr lvl="1" eaLnBrk="1" hangingPunct="1"/>
            <a:r>
              <a:rPr lang="en-US" altLang="en-US" sz="2400" baseline="30000">
                <a:latin typeface="Tahoma" panose="020B0604030504040204" pitchFamily="34" charset="0"/>
              </a:rPr>
              <a:t>49</a:t>
            </a:r>
            <a:r>
              <a:rPr lang="en-US" altLang="en-US" sz="2400">
                <a:latin typeface="Tahoma" panose="020B0604030504040204" pitchFamily="34" charset="0"/>
              </a:rPr>
              <a:t> </a:t>
            </a:r>
            <a:r>
              <a:rPr lang="en-US" altLang="en-US" sz="2400">
                <a:solidFill>
                  <a:srgbClr val="FF6600"/>
                </a:solidFill>
                <a:latin typeface="Tahoma" panose="020B0604030504040204" pitchFamily="34" charset="0"/>
                <a:cs typeface="Tahoma" panose="020B0604030504040204" pitchFamily="34" charset="0"/>
              </a:rPr>
              <a:t>7</a:t>
            </a:r>
            <a:r>
              <a:rPr lang="en-US" altLang="en-US" sz="2400">
                <a:solidFill>
                  <a:schemeClr val="accent1"/>
                </a:solidFill>
                <a:latin typeface="Tahoma" panose="020B0604030504040204" pitchFamily="34" charset="0"/>
                <a:cs typeface="Tahoma" panose="020B0604030504040204" pitchFamily="34" charset="0"/>
              </a:rPr>
              <a:t> </a:t>
            </a:r>
            <a:r>
              <a:rPr lang="en-US" altLang="en-US" sz="2400">
                <a:solidFill>
                  <a:srgbClr val="7E0ADD"/>
                </a:solidFill>
                <a:latin typeface="Tahoma" panose="020B0604030504040204" pitchFamily="34" charset="0"/>
                <a:cs typeface="Tahoma" panose="020B0604030504040204" pitchFamily="34" charset="0"/>
              </a:rPr>
              <a:t>C.F.R. </a:t>
            </a:r>
            <a:r>
              <a:rPr lang="en-US" altLang="en-US" sz="2400">
                <a:solidFill>
                  <a:srgbClr val="FF3C9D"/>
                </a:solidFill>
                <a:latin typeface="Tahoma" panose="020B0604030504040204" pitchFamily="34" charset="0"/>
                <a:cs typeface="Tahoma" panose="020B0604030504040204" pitchFamily="34" charset="0"/>
              </a:rPr>
              <a:t>§ 319.76 </a:t>
            </a:r>
            <a:r>
              <a:rPr lang="en-US" altLang="en-US" sz="2400">
                <a:solidFill>
                  <a:srgbClr val="FF0000"/>
                </a:solidFill>
                <a:latin typeface="Tahoma" panose="020B0604030504040204" pitchFamily="34" charset="0"/>
                <a:cs typeface="Tahoma" panose="020B0604030504040204" pitchFamily="34" charset="0"/>
              </a:rPr>
              <a:t>(2020). </a:t>
            </a:r>
          </a:p>
          <a:p>
            <a:pPr lvl="1" eaLnBrk="1" hangingPunct="1"/>
            <a:r>
              <a:rPr lang="en-US" altLang="en-US" sz="2400">
                <a:latin typeface="Tahoma" panose="020B0604030504040204" pitchFamily="34" charset="0"/>
                <a:cs typeface="Tahoma" panose="020B0604030504040204" pitchFamily="34" charset="0"/>
              </a:rPr>
              <a:t>The </a:t>
            </a:r>
            <a:r>
              <a:rPr lang="en-US" altLang="en-US" sz="2400">
                <a:solidFill>
                  <a:srgbClr val="FFC000"/>
                </a:solidFill>
                <a:latin typeface="Tahoma" panose="020B0604030504040204" pitchFamily="34" charset="0"/>
                <a:cs typeface="Tahoma" panose="020B0604030504040204" pitchFamily="34" charset="0"/>
              </a:rPr>
              <a:t>abbreviated name </a:t>
            </a:r>
            <a:r>
              <a:rPr lang="en-US" altLang="en-US" sz="2400">
                <a:latin typeface="Tahoma" panose="020B0604030504040204" pitchFamily="34" charset="0"/>
                <a:cs typeface="Tahoma" panose="020B0604030504040204" pitchFamily="34" charset="0"/>
              </a:rPr>
              <a:t>of the issuing body may also be include if helpful:</a:t>
            </a:r>
          </a:p>
          <a:p>
            <a:pPr lvl="3" eaLnBrk="1" hangingPunct="1"/>
            <a:r>
              <a:rPr lang="en-US" altLang="en-US" sz="2400" baseline="30000">
                <a:latin typeface="Tahoma" panose="020B0604030504040204" pitchFamily="34" charset="0"/>
              </a:rPr>
              <a:t>1</a:t>
            </a:r>
            <a:r>
              <a:rPr lang="en-US" altLang="en-US" sz="2400">
                <a:solidFill>
                  <a:srgbClr val="FFC000"/>
                </a:solidFill>
                <a:latin typeface="Tahoma" panose="020B0604030504040204" pitchFamily="34" charset="0"/>
                <a:cs typeface="Tahoma" panose="020B0604030504040204" pitchFamily="34" charset="0"/>
              </a:rPr>
              <a:t>FCC Broadcast Radio Services, </a:t>
            </a:r>
            <a:r>
              <a:rPr lang="en-US" altLang="en-US" sz="2400">
                <a:solidFill>
                  <a:srgbClr val="FF8542"/>
                </a:solidFill>
                <a:latin typeface="Tahoma" panose="020B0604030504040204" pitchFamily="34" charset="0"/>
                <a:cs typeface="Tahoma" panose="020B0604030504040204" pitchFamily="34" charset="0"/>
              </a:rPr>
              <a:t>47</a:t>
            </a:r>
            <a:r>
              <a:rPr lang="en-US" altLang="en-US" sz="2400">
                <a:solidFill>
                  <a:srgbClr val="FFAE0D"/>
                </a:solidFill>
                <a:latin typeface="Tahoma" panose="020B0604030504040204" pitchFamily="34" charset="0"/>
                <a:cs typeface="Tahoma" panose="020B0604030504040204" pitchFamily="34" charset="0"/>
              </a:rPr>
              <a:t> </a:t>
            </a:r>
            <a:r>
              <a:rPr lang="en-US" altLang="en-US" sz="2400">
                <a:solidFill>
                  <a:srgbClr val="7E0ADD"/>
                </a:solidFill>
                <a:latin typeface="Tahoma" panose="020B0604030504040204" pitchFamily="34" charset="0"/>
                <a:cs typeface="Tahoma" panose="020B0604030504040204" pitchFamily="34" charset="0"/>
              </a:rPr>
              <a:t>C.F.R. </a:t>
            </a:r>
            <a:r>
              <a:rPr lang="en-US" altLang="en-US" sz="2400">
                <a:solidFill>
                  <a:srgbClr val="FF3C9D"/>
                </a:solidFill>
                <a:latin typeface="Tahoma" panose="020B0604030504040204" pitchFamily="34" charset="0"/>
                <a:cs typeface="Tahoma" panose="020B0604030504040204" pitchFamily="34" charset="0"/>
              </a:rPr>
              <a:t>§ 73.609 </a:t>
            </a:r>
            <a:r>
              <a:rPr lang="en-US" altLang="en-US" sz="2400">
                <a:solidFill>
                  <a:srgbClr val="FF0000"/>
                </a:solidFill>
                <a:latin typeface="Tahoma" panose="020B0604030504040204" pitchFamily="34" charset="0"/>
                <a:cs typeface="Tahoma" panose="020B0604030504040204" pitchFamily="34" charset="0"/>
              </a:rPr>
              <a:t>(2020).</a:t>
            </a:r>
          </a:p>
          <a:p>
            <a:pPr lvl="3" eaLnBrk="1" hangingPunct="1">
              <a:buFont typeface="Wingdings 2" panose="05020102010507070707" pitchFamily="18" charset="2"/>
              <a:buNone/>
            </a:pPr>
            <a:endParaRPr lang="en-US" altLang="en-US" sz="2400">
              <a:solidFill>
                <a:srgbClr val="FF0000"/>
              </a:solidFill>
              <a:latin typeface="Tahoma" panose="020B0604030504040204" pitchFamily="34" charset="0"/>
              <a:cs typeface="Tahoma" panose="020B0604030504040204" pitchFamily="34" charset="0"/>
            </a:endParaRPr>
          </a:p>
        </p:txBody>
      </p:sp>
      <p:sp>
        <p:nvSpPr>
          <p:cNvPr id="119811" name="Slide Number Placeholder 3">
            <a:extLst>
              <a:ext uri="{FF2B5EF4-FFF2-40B4-BE49-F238E27FC236}">
                <a16:creationId xmlns:a16="http://schemas.microsoft.com/office/drawing/2014/main" id="{BE31DFAC-6F3F-EB30-F831-52FDB533977B}"/>
              </a:ext>
            </a:extLst>
          </p:cNvPr>
          <p:cNvSpPr>
            <a:spLocks noGrp="1"/>
          </p:cNvSpPr>
          <p:nvPr>
            <p:ph type="sldNum" sz="quarter" idx="12"/>
          </p:nvPr>
        </p:nvSpPr>
        <p:spPr bwMode="auto">
          <a:xfrm>
            <a:off x="8382000" y="6408738"/>
            <a:ext cx="631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907816F-9CA3-4BFB-B9AE-B7E55C6A9369}" type="slidenum">
              <a:rPr lang="en-US" altLang="en-US" sz="1400" smtClean="0">
                <a:latin typeface="Arial" panose="020B0604020202020204" pitchFamily="34" charset="0"/>
              </a:rPr>
              <a:pPr>
                <a:spcBef>
                  <a:spcPct val="0"/>
                </a:spcBef>
                <a:buClrTx/>
                <a:buSzTx/>
                <a:buFontTx/>
                <a:buNone/>
              </a:pPr>
              <a:t>101</a:t>
            </a:fld>
            <a:endParaRPr lang="en-US" altLang="en-US" sz="1400">
              <a:latin typeface="Arial" panose="020B0604020202020204" pitchFamily="34" charset="0"/>
            </a:endParaRPr>
          </a:p>
        </p:txBody>
      </p:sp>
      <p:sp>
        <p:nvSpPr>
          <p:cNvPr id="108546" name="Title 1">
            <a:extLst>
              <a:ext uri="{FF2B5EF4-FFF2-40B4-BE49-F238E27FC236}">
                <a16:creationId xmlns:a16="http://schemas.microsoft.com/office/drawing/2014/main" id="{2E598C8A-CCCD-314A-2BF0-990472DDA7E9}"/>
              </a:ext>
            </a:extLst>
          </p:cNvPr>
          <p:cNvSpPr>
            <a:spLocks noGrp="1"/>
          </p:cNvSpPr>
          <p:nvPr>
            <p:ph type="title"/>
          </p:nvPr>
        </p:nvSpPr>
        <p:spPr/>
        <p:txBody>
          <a:bodyPr/>
          <a:lstStyle/>
          <a:p>
            <a:pPr eaLnBrk="1" fontAlgn="auto" hangingPunct="1">
              <a:spcAft>
                <a:spcPts val="0"/>
              </a:spcAft>
              <a:defRPr/>
            </a:pPr>
            <a:r>
              <a:rPr lang="en-US" dirty="0">
                <a:latin typeface="Tahoma" pitchFamily="34" charset="0"/>
                <a:cs typeface="Tahoma" pitchFamily="34" charset="0"/>
              </a:rPr>
              <a:t>Regulations </a:t>
            </a:r>
          </a:p>
        </p:txBody>
      </p:sp>
    </p:spTree>
  </p:cSld>
  <p:clrMapOvr>
    <a:masterClrMapping/>
  </p:clrMapOvr>
  <p:transition spd="slow"/>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CE861-AC73-7E0A-F983-1DC4332012D2}"/>
              </a:ext>
            </a:extLst>
          </p:cNvPr>
          <p:cNvSpPr>
            <a:spLocks noGrp="1"/>
          </p:cNvSpPr>
          <p:nvPr>
            <p:ph idx="1"/>
          </p:nvPr>
        </p:nvSpPr>
        <p:spPr>
          <a:xfrm>
            <a:off x="609600" y="1524000"/>
            <a:ext cx="7772400" cy="4648200"/>
          </a:xfrm>
        </p:spPr>
        <p:txBody>
          <a:bodyPr>
            <a:normAutofit lnSpcReduction="10000"/>
          </a:bodyPr>
          <a:lstStyle/>
          <a:p>
            <a:pPr marL="365760" indent="-256032" eaLnBrk="1" fontAlgn="auto" hangingPunct="1">
              <a:spcAft>
                <a:spcPts val="0"/>
              </a:spcAft>
              <a:buFont typeface="Wingdings 3"/>
              <a:buChar char=""/>
              <a:defRPr/>
            </a:pPr>
            <a:r>
              <a:rPr lang="en-US" sz="2400" dirty="0">
                <a:latin typeface="Tahoma"/>
                <a:ea typeface="ＭＳ Ｐゴシック" charset="0"/>
                <a:cs typeface="Tahoma"/>
              </a:rPr>
              <a:t>The </a:t>
            </a:r>
            <a:r>
              <a:rPr lang="en-US" sz="2400" dirty="0">
                <a:solidFill>
                  <a:srgbClr val="7030A0"/>
                </a:solidFill>
                <a:latin typeface="Tahoma"/>
                <a:ea typeface="ＭＳ Ｐゴシック" charset="0"/>
                <a:cs typeface="Tahoma"/>
              </a:rPr>
              <a:t>Federal Register </a:t>
            </a:r>
            <a:r>
              <a:rPr lang="en-US" sz="2400" dirty="0">
                <a:latin typeface="Tahoma"/>
                <a:ea typeface="ＭＳ Ｐゴシック" charset="0"/>
                <a:cs typeface="Tahoma"/>
              </a:rPr>
              <a:t>(Fed. Reg.) publishes rules and regulations before they are entered into the C.F.R.</a:t>
            </a:r>
          </a:p>
          <a:p>
            <a:pPr marL="365760" indent="-256032" eaLnBrk="1" fontAlgn="auto" hangingPunct="1">
              <a:spcAft>
                <a:spcPts val="0"/>
              </a:spcAft>
              <a:buFont typeface="Wingdings 3"/>
              <a:buChar char=""/>
              <a:defRPr/>
            </a:pPr>
            <a:r>
              <a:rPr lang="en-US" sz="2400" dirty="0">
                <a:latin typeface="Tahoma"/>
                <a:ea typeface="ＭＳ Ｐゴシック" charset="0"/>
                <a:cs typeface="Tahoma"/>
              </a:rPr>
              <a:t>Citations to rules or regulations in Fed. Reg. should give any commonly used name of the regulation, the volume and page where the discussion or regulation begins, and the date of the regulation.</a:t>
            </a:r>
          </a:p>
          <a:p>
            <a:pPr marL="365760" indent="-256032" eaLnBrk="1" fontAlgn="auto" hangingPunct="1">
              <a:spcAft>
                <a:spcPts val="0"/>
              </a:spcAft>
              <a:buFont typeface="Wingdings 3"/>
              <a:buChar char=""/>
              <a:defRPr/>
            </a:pPr>
            <a:r>
              <a:rPr lang="en-US" sz="2400" dirty="0">
                <a:latin typeface="Tahoma"/>
                <a:ea typeface="ＭＳ Ｐゴシック" charset="0"/>
                <a:cs typeface="Tahoma"/>
              </a:rPr>
              <a:t>If the Fed. Reg. shows where the rule will appear in the C.F.R., include that information parenthetically:</a:t>
            </a:r>
          </a:p>
          <a:p>
            <a:pPr marL="621792" lvl="1" eaLnBrk="1" fontAlgn="auto" hangingPunct="1">
              <a:spcBef>
                <a:spcPts val="324"/>
              </a:spcBef>
              <a:spcAft>
                <a:spcPts val="0"/>
              </a:spcAft>
              <a:buFont typeface="Verdana"/>
              <a:buChar char="◦"/>
              <a:defRPr/>
            </a:pPr>
            <a:r>
              <a:rPr lang="en-US" sz="2000" baseline="30000" dirty="0">
                <a:solidFill>
                  <a:srgbClr val="7030A0"/>
                </a:solidFill>
                <a:latin typeface="Tahoma" pitchFamily="34" charset="0"/>
              </a:rPr>
              <a:t>9</a:t>
            </a:r>
            <a:r>
              <a:rPr lang="en-US" sz="2000" dirty="0">
                <a:solidFill>
                  <a:srgbClr val="7030A0"/>
                </a:solidFill>
                <a:latin typeface="Tahoma" pitchFamily="34" charset="0"/>
              </a:rPr>
              <a:t> </a:t>
            </a:r>
            <a:r>
              <a:rPr lang="en-US" sz="2000" dirty="0">
                <a:solidFill>
                  <a:srgbClr val="7030A0"/>
                </a:solidFill>
                <a:latin typeface="Tahoma"/>
                <a:ea typeface="ＭＳ Ｐゴシック" charset="0"/>
                <a:cs typeface="Tahoma"/>
              </a:rPr>
              <a:t>Importation of Fruits and Vegetables, 60 Fed. Reg. 50,379, 50,381 (Sept. 29, 2019) (to be codified at 7 C.F.R. pt. 300).</a:t>
            </a:r>
          </a:p>
          <a:p>
            <a:pPr marL="621792" lvl="1" eaLnBrk="1" fontAlgn="auto" hangingPunct="1">
              <a:spcBef>
                <a:spcPts val="324"/>
              </a:spcBef>
              <a:spcAft>
                <a:spcPts val="0"/>
              </a:spcAft>
              <a:buFont typeface="Verdana"/>
              <a:buChar char="◦"/>
              <a:defRPr/>
            </a:pPr>
            <a:r>
              <a:rPr lang="en-US" sz="2000" baseline="30000" dirty="0">
                <a:solidFill>
                  <a:srgbClr val="7030A0"/>
                </a:solidFill>
                <a:latin typeface="Tahoma" pitchFamily="34" charset="0"/>
              </a:rPr>
              <a:t>12</a:t>
            </a:r>
            <a:r>
              <a:rPr lang="en-US" sz="2000" dirty="0">
                <a:solidFill>
                  <a:srgbClr val="7030A0"/>
                </a:solidFill>
                <a:latin typeface="Tahoma" pitchFamily="34" charset="0"/>
              </a:rPr>
              <a:t> </a:t>
            </a:r>
            <a:r>
              <a:rPr lang="en-US" sz="2000" dirty="0">
                <a:solidFill>
                  <a:srgbClr val="7030A0"/>
                </a:solidFill>
                <a:latin typeface="Tahoma"/>
                <a:ea typeface="ＭＳ Ｐゴシック" charset="0"/>
                <a:cs typeface="Tahoma"/>
              </a:rPr>
              <a:t>Federal Acquisition Regulations for National Aeronautics and Space Administration, 55 Fed. Reg. 52,782 (Dec. 21, 2019) (to be codified at 48 C.F.R. pt. 1).</a:t>
            </a:r>
          </a:p>
        </p:txBody>
      </p:sp>
      <p:sp>
        <p:nvSpPr>
          <p:cNvPr id="120835" name="Slide Number Placeholder 3">
            <a:extLst>
              <a:ext uri="{FF2B5EF4-FFF2-40B4-BE49-F238E27FC236}">
                <a16:creationId xmlns:a16="http://schemas.microsoft.com/office/drawing/2014/main" id="{3C960073-26BC-7C4C-3DE9-524E73467910}"/>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52C3C87-CFF6-4651-9EDA-C41CECFAE477}" type="slidenum">
              <a:rPr lang="en-US" altLang="en-US" sz="1400" smtClean="0">
                <a:latin typeface="Arial" panose="020B0604020202020204" pitchFamily="34" charset="0"/>
              </a:rPr>
              <a:pPr>
                <a:spcBef>
                  <a:spcPct val="0"/>
                </a:spcBef>
                <a:buClrTx/>
                <a:buSzTx/>
                <a:buFontTx/>
                <a:buNone/>
              </a:pPr>
              <a:t>102</a:t>
            </a:fld>
            <a:endParaRPr lang="en-US" altLang="en-US" sz="1400">
              <a:latin typeface="Arial" panose="020B0604020202020204" pitchFamily="34" charset="0"/>
            </a:endParaRPr>
          </a:p>
        </p:txBody>
      </p:sp>
      <p:sp>
        <p:nvSpPr>
          <p:cNvPr id="109570" name="Title 1">
            <a:extLst>
              <a:ext uri="{FF2B5EF4-FFF2-40B4-BE49-F238E27FC236}">
                <a16:creationId xmlns:a16="http://schemas.microsoft.com/office/drawing/2014/main" id="{BE7BAC0E-FD90-E980-D74B-462B65F4C27D}"/>
              </a:ext>
            </a:extLst>
          </p:cNvPr>
          <p:cNvSpPr>
            <a:spLocks noGrp="1"/>
          </p:cNvSpPr>
          <p:nvPr>
            <p:ph type="title"/>
          </p:nvPr>
        </p:nvSpPr>
        <p:spPr/>
        <p:txBody>
          <a:bodyPr/>
          <a:lstStyle/>
          <a:p>
            <a:pPr eaLnBrk="1" fontAlgn="auto" hangingPunct="1">
              <a:spcAft>
                <a:spcPts val="0"/>
              </a:spcAft>
              <a:defRPr/>
            </a:pPr>
            <a:r>
              <a:rPr lang="en-US" dirty="0">
                <a:latin typeface="Tahoma" pitchFamily="34" charset="0"/>
                <a:cs typeface="Tahoma" pitchFamily="34" charset="0"/>
              </a:rPr>
              <a:t>Regulations (cont</a:t>
            </a:r>
            <a:r>
              <a:rPr lang="en-US" altLang="en-US" dirty="0">
                <a:latin typeface="Tahoma" pitchFamily="34" charset="0"/>
                <a:cs typeface="Tahoma" pitchFamily="34" charset="0"/>
              </a:rPr>
              <a:t>’</a:t>
            </a:r>
            <a:r>
              <a:rPr lang="en-US" dirty="0">
                <a:latin typeface="Tahoma" pitchFamily="34" charset="0"/>
                <a:cs typeface="Tahoma" pitchFamily="34" charset="0"/>
              </a:rPr>
              <a:t>d)</a:t>
            </a:r>
          </a:p>
        </p:txBody>
      </p:sp>
    </p:spTree>
  </p:cSld>
  <p:clrMapOvr>
    <a:masterClrMapping/>
  </p:clrMapOvr>
  <p:transition spd="slow"/>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Content Placeholder 2">
            <a:extLst>
              <a:ext uri="{FF2B5EF4-FFF2-40B4-BE49-F238E27FC236}">
                <a16:creationId xmlns:a16="http://schemas.microsoft.com/office/drawing/2014/main" id="{98D2D26C-12A8-9797-F46B-501D01645A90}"/>
              </a:ext>
            </a:extLst>
          </p:cNvPr>
          <p:cNvSpPr>
            <a:spLocks noGrp="1"/>
          </p:cNvSpPr>
          <p:nvPr>
            <p:ph idx="1"/>
          </p:nvPr>
        </p:nvSpPr>
        <p:spPr>
          <a:xfrm>
            <a:off x="457200" y="1676400"/>
            <a:ext cx="8229600" cy="4525963"/>
          </a:xfrm>
        </p:spPr>
        <p:txBody>
          <a:bodyPr/>
          <a:lstStyle/>
          <a:p>
            <a:pPr eaLnBrk="1" hangingPunct="1"/>
            <a:r>
              <a:rPr lang="en-US" altLang="en-US" sz="2400" i="1">
                <a:solidFill>
                  <a:schemeClr val="accent1"/>
                </a:solidFill>
                <a:latin typeface="Tahoma" panose="020B0604030504040204" pitchFamily="34" charset="0"/>
                <a:ea typeface="MS PGothic" panose="020B0600070205080204" pitchFamily="34" charset="-128"/>
                <a:cs typeface="Tahoma" panose="020B0604030504040204" pitchFamily="34" charset="0"/>
              </a:rPr>
              <a:t>R16</a:t>
            </a:r>
          </a:p>
          <a:p>
            <a:pPr eaLnBrk="1" hangingPunct="1"/>
            <a:r>
              <a:rPr lang="en-US" altLang="en-US" sz="2400">
                <a:latin typeface="Tahoma" panose="020B0604030504040204" pitchFamily="34" charset="0"/>
                <a:ea typeface="MS PGothic" panose="020B0600070205080204" pitchFamily="34" charset="-128"/>
                <a:cs typeface="Tahoma" panose="020B0604030504040204" pitchFamily="34" charset="0"/>
              </a:rPr>
              <a:t>Example of a citation to specific pages of a law review article: </a:t>
            </a:r>
          </a:p>
          <a:p>
            <a:pPr lvl="1" eaLnBrk="1" hangingPunct="1"/>
            <a:r>
              <a:rPr lang="en-US" altLang="en-US" sz="2400" baseline="30000">
                <a:solidFill>
                  <a:srgbClr val="7030A0"/>
                </a:solidFill>
                <a:latin typeface="Tahoma" panose="020B0604030504040204" pitchFamily="34" charset="0"/>
                <a:ea typeface="MS PGothic" panose="020B0600070205080204" pitchFamily="34" charset="-128"/>
                <a:cs typeface="Tahoma" panose="020B0604030504040204" pitchFamily="34" charset="0"/>
              </a:rPr>
              <a:t>52</a:t>
            </a:r>
            <a:r>
              <a:rPr lang="en-US" altLang="en-US" sz="2400">
                <a:solidFill>
                  <a:srgbClr val="7030A0"/>
                </a:solidFill>
                <a:latin typeface="Tahoma" panose="020B0604030504040204" pitchFamily="34" charset="0"/>
                <a:ea typeface="MS PGothic" panose="020B0600070205080204" pitchFamily="34" charset="-128"/>
                <a:cs typeface="Tahoma" panose="020B0604030504040204" pitchFamily="34" charset="0"/>
              </a:rPr>
              <a:t> Charles A. Reich, </a:t>
            </a:r>
            <a:r>
              <a:rPr lang="en-US" altLang="en-US" sz="2400" i="1">
                <a:solidFill>
                  <a:srgbClr val="7030A0"/>
                </a:solidFill>
                <a:latin typeface="Tahoma" panose="020B0604030504040204" pitchFamily="34" charset="0"/>
                <a:ea typeface="MS PGothic" panose="020B0600070205080204" pitchFamily="34" charset="-128"/>
                <a:cs typeface="Tahoma" panose="020B0604030504040204" pitchFamily="34" charset="0"/>
              </a:rPr>
              <a:t>The New Property</a:t>
            </a:r>
            <a:r>
              <a:rPr lang="en-US" altLang="en-US" sz="2400">
                <a:solidFill>
                  <a:srgbClr val="7030A0"/>
                </a:solidFill>
                <a:latin typeface="Tahoma" panose="020B0604030504040204" pitchFamily="34" charset="0"/>
                <a:ea typeface="MS PGothic" panose="020B0600070205080204" pitchFamily="34" charset="-128"/>
                <a:cs typeface="Tahoma" panose="020B0604030504040204" pitchFamily="34" charset="0"/>
              </a:rPr>
              <a:t>, 73 Yale L.J. 733, 737-38 (1964) (discussing the importance of government largess).</a:t>
            </a:r>
          </a:p>
          <a:p>
            <a:pPr eaLnBrk="1" hangingPunct="1"/>
            <a:r>
              <a:rPr lang="en-US" altLang="en-US" sz="2400">
                <a:latin typeface="Tahoma" panose="020B0604030504040204" pitchFamily="34" charset="0"/>
                <a:ea typeface="MS PGothic" panose="020B0600070205080204" pitchFamily="34" charset="-128"/>
                <a:cs typeface="Tahoma" panose="020B0604030504040204" pitchFamily="34" charset="0"/>
              </a:rPr>
              <a:t>Example of a citation of a signed newspaper article:</a:t>
            </a:r>
          </a:p>
          <a:p>
            <a:pPr lvl="1" eaLnBrk="1" hangingPunct="1"/>
            <a:r>
              <a:rPr lang="en-US" altLang="en-US" sz="2400" baseline="30000">
                <a:solidFill>
                  <a:srgbClr val="7030A0"/>
                </a:solidFill>
                <a:latin typeface="Tahoma" panose="020B0604030504040204" pitchFamily="34" charset="0"/>
                <a:ea typeface="MS PGothic" panose="020B0600070205080204" pitchFamily="34" charset="-128"/>
                <a:cs typeface="Tahoma" panose="020B0604030504040204" pitchFamily="34" charset="0"/>
              </a:rPr>
              <a:t>27</a:t>
            </a:r>
            <a:r>
              <a:rPr lang="en-US" altLang="en-US" sz="2400">
                <a:solidFill>
                  <a:srgbClr val="7030A0"/>
                </a:solidFill>
                <a:latin typeface="Tahoma" panose="020B0604030504040204" pitchFamily="34" charset="0"/>
                <a:ea typeface="MS PGothic" panose="020B0600070205080204" pitchFamily="34" charset="-128"/>
                <a:cs typeface="Tahoma" panose="020B0604030504040204" pitchFamily="34" charset="0"/>
              </a:rPr>
              <a:t> Seth Mydans, </a:t>
            </a:r>
            <a:r>
              <a:rPr lang="en-US" altLang="en-US" sz="2400" i="1">
                <a:solidFill>
                  <a:srgbClr val="7030A0"/>
                </a:solidFill>
                <a:latin typeface="Tahoma" panose="020B0604030504040204" pitchFamily="34" charset="0"/>
                <a:ea typeface="MS PGothic" panose="020B0600070205080204" pitchFamily="34" charset="-128"/>
                <a:cs typeface="Tahoma" panose="020B0604030504040204" pitchFamily="34" charset="0"/>
              </a:rPr>
              <a:t>Los Angeles Police Chief Removed for 60 Days in Inquiry on Beating</a:t>
            </a:r>
            <a:r>
              <a:rPr lang="en-US" altLang="en-US" sz="2400">
                <a:solidFill>
                  <a:srgbClr val="7030A0"/>
                </a:solidFill>
                <a:latin typeface="Tahoma" panose="020B0604030504040204" pitchFamily="34" charset="0"/>
                <a:ea typeface="MS PGothic" panose="020B0600070205080204" pitchFamily="34" charset="-128"/>
                <a:cs typeface="Tahoma" panose="020B0604030504040204" pitchFamily="34" charset="0"/>
              </a:rPr>
              <a:t>, N.Y. Times, Apr. 5, 1991, at A1. </a:t>
            </a:r>
          </a:p>
        </p:txBody>
      </p:sp>
      <p:sp>
        <p:nvSpPr>
          <p:cNvPr id="121859" name="Slide Number Placeholder 3">
            <a:extLst>
              <a:ext uri="{FF2B5EF4-FFF2-40B4-BE49-F238E27FC236}">
                <a16:creationId xmlns:a16="http://schemas.microsoft.com/office/drawing/2014/main" id="{15CC6D30-3FB8-512A-14A3-2CCFBF4A1247}"/>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97A909E-2552-4847-A183-8890C82BD6EB}" type="slidenum">
              <a:rPr lang="en-US" altLang="en-US" sz="1400" smtClean="0">
                <a:latin typeface="Arial" panose="020B0604020202020204" pitchFamily="34" charset="0"/>
              </a:rPr>
              <a:pPr>
                <a:spcBef>
                  <a:spcPct val="0"/>
                </a:spcBef>
                <a:buClrTx/>
                <a:buSzTx/>
                <a:buFontTx/>
                <a:buNone/>
              </a:pPr>
              <a:t>103</a:t>
            </a:fld>
            <a:endParaRPr lang="en-US" altLang="en-US" sz="1400">
              <a:latin typeface="Arial" panose="020B0604020202020204" pitchFamily="34" charset="0"/>
            </a:endParaRPr>
          </a:p>
        </p:txBody>
      </p:sp>
      <p:sp>
        <p:nvSpPr>
          <p:cNvPr id="110594" name="Title 1">
            <a:extLst>
              <a:ext uri="{FF2B5EF4-FFF2-40B4-BE49-F238E27FC236}">
                <a16:creationId xmlns:a16="http://schemas.microsoft.com/office/drawing/2014/main" id="{DEE948EE-B383-A76A-7026-4FAE000ECAC5}"/>
              </a:ext>
            </a:extLst>
          </p:cNvPr>
          <p:cNvSpPr>
            <a:spLocks noGrp="1"/>
          </p:cNvSpPr>
          <p:nvPr>
            <p:ph type="title"/>
          </p:nvPr>
        </p:nvSpPr>
        <p:spPr/>
        <p:txBody>
          <a:bodyPr>
            <a:normAutofit fontScale="90000"/>
          </a:bodyPr>
          <a:lstStyle/>
          <a:p>
            <a:pPr eaLnBrk="1" fontAlgn="auto" hangingPunct="1">
              <a:spcAft>
                <a:spcPts val="0"/>
              </a:spcAft>
              <a:defRPr/>
            </a:pPr>
            <a:r>
              <a:rPr lang="en-US" dirty="0">
                <a:latin typeface="Tahoma" pitchFamily="34" charset="0"/>
                <a:cs typeface="Tahoma" pitchFamily="34" charset="0"/>
              </a:rPr>
              <a:t>Periodical Materials  </a:t>
            </a:r>
            <a:r>
              <a:rPr lang="en-US" sz="3200" dirty="0">
                <a:latin typeface="Tahoma" pitchFamily="34" charset="0"/>
                <a:cs typeface="Tahoma" pitchFamily="34" charset="0"/>
              </a:rPr>
              <a:t>(Law Review, Magazine, and Newspaper Articles)</a:t>
            </a:r>
          </a:p>
        </p:txBody>
      </p:sp>
    </p:spTree>
  </p:cSld>
  <p:clrMapOvr>
    <a:masterClrMapping/>
  </p:clrMapOvr>
  <p:transition spd="slow"/>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Content Placeholder 2">
            <a:extLst>
              <a:ext uri="{FF2B5EF4-FFF2-40B4-BE49-F238E27FC236}">
                <a16:creationId xmlns:a16="http://schemas.microsoft.com/office/drawing/2014/main" id="{434456A4-10A1-EC0C-49F3-B022499F8CE1}"/>
              </a:ext>
            </a:extLst>
          </p:cNvPr>
          <p:cNvSpPr>
            <a:spLocks noGrp="1"/>
          </p:cNvSpPr>
          <p:nvPr>
            <p:ph idx="1"/>
          </p:nvPr>
        </p:nvSpPr>
        <p:spPr>
          <a:xfrm>
            <a:off x="533400" y="1752600"/>
            <a:ext cx="8229600" cy="4525963"/>
          </a:xfrm>
        </p:spPr>
        <p:txBody>
          <a:bodyPr/>
          <a:lstStyle/>
          <a:p>
            <a:pPr eaLnBrk="1" hangingPunct="1"/>
            <a:r>
              <a:rPr lang="en-US" altLang="en-US" sz="2800">
                <a:latin typeface="Tahoma" panose="020B0604030504040204" pitchFamily="34" charset="0"/>
                <a:ea typeface="MS PGothic" panose="020B0600070205080204" pitchFamily="34" charset="-128"/>
                <a:cs typeface="Tahoma" panose="020B0604030504040204" pitchFamily="34" charset="0"/>
              </a:rPr>
              <a:t>See the Bluebook for more specific rules on citing periodical materials, such as:</a:t>
            </a:r>
          </a:p>
          <a:p>
            <a:pPr lvl="1" eaLnBrk="1" hangingPunct="1"/>
            <a:r>
              <a:rPr lang="en-US" altLang="en-US">
                <a:solidFill>
                  <a:srgbClr val="7030A0"/>
                </a:solidFill>
                <a:latin typeface="Tahoma" panose="020B0604030504040204" pitchFamily="34" charset="0"/>
                <a:ea typeface="MS PGothic" panose="020B0600070205080204" pitchFamily="34" charset="-128"/>
                <a:cs typeface="Tahoma" panose="020B0604030504040204" pitchFamily="34" charset="0"/>
              </a:rPr>
              <a:t>When there are multiple authors for an article, and</a:t>
            </a:r>
          </a:p>
          <a:p>
            <a:pPr lvl="1" eaLnBrk="1" hangingPunct="1"/>
            <a:r>
              <a:rPr lang="en-US" altLang="en-US">
                <a:solidFill>
                  <a:srgbClr val="7030A0"/>
                </a:solidFill>
                <a:latin typeface="Tahoma" panose="020B0604030504040204" pitchFamily="34" charset="0"/>
                <a:ea typeface="MS PGothic" panose="020B0600070205080204" pitchFamily="34" charset="-128"/>
                <a:cs typeface="Tahoma" panose="020B0604030504040204" pitchFamily="34" charset="0"/>
              </a:rPr>
              <a:t>When a law review article is a student-written article, etc.</a:t>
            </a:r>
          </a:p>
          <a:p>
            <a:pPr eaLnBrk="1" hangingPunct="1"/>
            <a:r>
              <a:rPr lang="en-US" altLang="en-US" sz="2800">
                <a:latin typeface="Tahoma" panose="020B0604030504040204" pitchFamily="34" charset="0"/>
                <a:ea typeface="MS PGothic" panose="020B0600070205080204" pitchFamily="34" charset="-128"/>
                <a:cs typeface="Tahoma" panose="020B0604030504040204" pitchFamily="34" charset="0"/>
              </a:rPr>
              <a:t>Also see Table T13 for abbreviations for periodical titles.</a:t>
            </a:r>
          </a:p>
          <a:p>
            <a:pPr lvl="1" eaLnBrk="1" hangingPunct="1">
              <a:buFont typeface="Verdana" panose="020B0604030504040204" pitchFamily="34" charset="0"/>
              <a:buNone/>
            </a:pPr>
            <a:endParaRPr lang="en-US" altLang="en-US" sz="2000">
              <a:solidFill>
                <a:srgbClr val="FF3C9D"/>
              </a:solidFill>
              <a:latin typeface="Tahoma" panose="020B0604030504040204" pitchFamily="34" charset="0"/>
              <a:ea typeface="MS PGothic" panose="020B0600070205080204" pitchFamily="34" charset="-128"/>
              <a:cs typeface="Tahoma" panose="020B0604030504040204" pitchFamily="34" charset="0"/>
            </a:endParaRPr>
          </a:p>
        </p:txBody>
      </p:sp>
      <p:sp>
        <p:nvSpPr>
          <p:cNvPr id="122883" name="Slide Number Placeholder 3">
            <a:extLst>
              <a:ext uri="{FF2B5EF4-FFF2-40B4-BE49-F238E27FC236}">
                <a16:creationId xmlns:a16="http://schemas.microsoft.com/office/drawing/2014/main" id="{09F60B0D-C06D-E7C9-AE99-339AC0D271A5}"/>
              </a:ext>
            </a:extLst>
          </p:cNvPr>
          <p:cNvSpPr>
            <a:spLocks noGrp="1"/>
          </p:cNvSpPr>
          <p:nvPr>
            <p:ph type="sldNum" sz="quarter" idx="12"/>
          </p:nvPr>
        </p:nvSpPr>
        <p:spPr bwMode="auto">
          <a:xfrm>
            <a:off x="8077200" y="6408738"/>
            <a:ext cx="936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A19D065-12E0-42B8-959F-DE2CF2BB32A1}" type="slidenum">
              <a:rPr lang="en-US" altLang="en-US" sz="1400" smtClean="0">
                <a:latin typeface="Arial" panose="020B0604020202020204" pitchFamily="34" charset="0"/>
              </a:rPr>
              <a:pPr>
                <a:spcBef>
                  <a:spcPct val="0"/>
                </a:spcBef>
                <a:buClrTx/>
                <a:buSzTx/>
                <a:buFontTx/>
                <a:buNone/>
              </a:pPr>
              <a:t>104</a:t>
            </a:fld>
            <a:endParaRPr lang="en-US" altLang="en-US" sz="1400">
              <a:latin typeface="Arial" panose="020B0604020202020204" pitchFamily="34" charset="0"/>
            </a:endParaRPr>
          </a:p>
        </p:txBody>
      </p:sp>
      <p:sp>
        <p:nvSpPr>
          <p:cNvPr id="110594" name="Title 1">
            <a:extLst>
              <a:ext uri="{FF2B5EF4-FFF2-40B4-BE49-F238E27FC236}">
                <a16:creationId xmlns:a16="http://schemas.microsoft.com/office/drawing/2014/main" id="{EF722C6D-E695-059A-54A7-97F709A2D7A5}"/>
              </a:ext>
            </a:extLst>
          </p:cNvPr>
          <p:cNvSpPr>
            <a:spLocks noGrp="1"/>
          </p:cNvSpPr>
          <p:nvPr>
            <p:ph type="title"/>
          </p:nvPr>
        </p:nvSpPr>
        <p:spPr/>
        <p:txBody>
          <a:bodyPr>
            <a:normAutofit fontScale="90000"/>
          </a:bodyPr>
          <a:lstStyle/>
          <a:p>
            <a:pPr eaLnBrk="1" fontAlgn="auto" hangingPunct="1">
              <a:spcAft>
                <a:spcPts val="0"/>
              </a:spcAft>
              <a:defRPr/>
            </a:pPr>
            <a:r>
              <a:rPr lang="en-US" sz="3000" dirty="0">
                <a:latin typeface="Tahoma" pitchFamily="34" charset="0"/>
                <a:cs typeface="Tahoma" pitchFamily="34" charset="0"/>
              </a:rPr>
              <a:t>Periodical Materials  (Law Review, Magazine, and Newspaper Articles) (cont’d)</a:t>
            </a:r>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2">
            <a:extLst>
              <a:ext uri="{FF2B5EF4-FFF2-40B4-BE49-F238E27FC236}">
                <a16:creationId xmlns:a16="http://schemas.microsoft.com/office/drawing/2014/main" id="{A066DD9E-877D-22F7-BBAF-D56B653E6B28}"/>
              </a:ext>
            </a:extLst>
          </p:cNvPr>
          <p:cNvSpPr>
            <a:spLocks noGrp="1" noChangeArrowheads="1"/>
          </p:cNvSpPr>
          <p:nvPr>
            <p:ph type="title"/>
          </p:nvPr>
        </p:nvSpPr>
        <p:spPr>
          <a:xfrm>
            <a:off x="685800" y="381000"/>
            <a:ext cx="8077200" cy="1143000"/>
          </a:xfrm>
        </p:spPr>
        <p:txBody>
          <a:bodyPr/>
          <a:lstStyle/>
          <a:p>
            <a:pPr eaLnBrk="1" fontAlgn="auto" hangingPunct="1">
              <a:spcAft>
                <a:spcPts val="0"/>
              </a:spcAft>
              <a:defRPr/>
            </a:pPr>
            <a:r>
              <a:rPr lang="en-US" dirty="0">
                <a:latin typeface="Tahoma" pitchFamily="34" charset="0"/>
              </a:rPr>
              <a:t>Don</a:t>
            </a:r>
            <a:r>
              <a:rPr lang="en-US" altLang="en-US" dirty="0">
                <a:latin typeface="Tahoma" pitchFamily="34" charset="0"/>
              </a:rPr>
              <a:t>’</a:t>
            </a:r>
            <a:r>
              <a:rPr lang="en-US" altLang="ja-JP" dirty="0">
                <a:latin typeface="Tahoma" pitchFamily="34" charset="0"/>
              </a:rPr>
              <a:t>t forget about the index!</a:t>
            </a:r>
            <a:endParaRPr lang="en-US" dirty="0">
              <a:latin typeface="Tahoma" pitchFamily="34" charset="0"/>
            </a:endParaRPr>
          </a:p>
        </p:txBody>
      </p:sp>
      <p:sp>
        <p:nvSpPr>
          <p:cNvPr id="123907" name="Slide Number Placeholder 6">
            <a:extLst>
              <a:ext uri="{FF2B5EF4-FFF2-40B4-BE49-F238E27FC236}">
                <a16:creationId xmlns:a16="http://schemas.microsoft.com/office/drawing/2014/main" id="{960869A6-3CE3-D4A1-5F72-65E3E3B0D307}"/>
              </a:ext>
            </a:extLst>
          </p:cNvPr>
          <p:cNvSpPr>
            <a:spLocks noGrp="1"/>
          </p:cNvSpPr>
          <p:nvPr>
            <p:ph type="sldNum" sz="quarter" idx="12"/>
          </p:nvPr>
        </p:nvSpPr>
        <p:spPr bwMode="auto">
          <a:xfrm>
            <a:off x="8305800" y="6408738"/>
            <a:ext cx="7080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FDBB5925-5B20-40D4-A541-D60D8C7F040F}" type="slidenum">
              <a:rPr lang="en-US" altLang="en-US" sz="1400" smtClean="0">
                <a:latin typeface="Arial" panose="020B0604020202020204" pitchFamily="34" charset="0"/>
              </a:rPr>
              <a:pPr>
                <a:spcBef>
                  <a:spcPct val="0"/>
                </a:spcBef>
                <a:buClrTx/>
                <a:buSzTx/>
                <a:buFontTx/>
                <a:buNone/>
              </a:pPr>
              <a:t>105</a:t>
            </a:fld>
            <a:endParaRPr lang="en-US" altLang="en-US" sz="1400">
              <a:latin typeface="Arial" panose="020B0604020202020204" pitchFamily="34" charset="0"/>
            </a:endParaRPr>
          </a:p>
        </p:txBody>
      </p:sp>
      <p:sp>
        <p:nvSpPr>
          <p:cNvPr id="123908" name="Rectangle 1">
            <a:extLst>
              <a:ext uri="{FF2B5EF4-FFF2-40B4-BE49-F238E27FC236}">
                <a16:creationId xmlns:a16="http://schemas.microsoft.com/office/drawing/2014/main" id="{8F0947C4-AA9E-E515-6C43-827437E6B5C6}"/>
              </a:ext>
            </a:extLst>
          </p:cNvPr>
          <p:cNvSpPr>
            <a:spLocks noChangeArrowheads="1"/>
          </p:cNvSpPr>
          <p:nvPr/>
        </p:nvSpPr>
        <p:spPr bwMode="auto">
          <a:xfrm>
            <a:off x="685800" y="1752600"/>
            <a:ext cx="7924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800100" indent="-34290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257300" indent="-3429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lnSpc>
                <a:spcPct val="90000"/>
              </a:lnSpc>
              <a:spcBef>
                <a:spcPct val="0"/>
              </a:spcBef>
              <a:buClrTx/>
              <a:buSzTx/>
              <a:buFont typeface="Arial" panose="020B0604020202020204" pitchFamily="34" charset="0"/>
              <a:buChar char="•"/>
            </a:pPr>
            <a:r>
              <a:rPr lang="en-US" altLang="en-US" sz="2800">
                <a:latin typeface="Tahoma" panose="020B0604030504040204" pitchFamily="34" charset="0"/>
              </a:rPr>
              <a:t>This Guide has covered only the most general </a:t>
            </a:r>
            <a:r>
              <a:rPr lang="en-US" altLang="en-US" sz="2800" u="sng">
                <a:latin typeface="Tahoma" panose="020B0604030504040204" pitchFamily="34" charset="0"/>
              </a:rPr>
              <a:t>Bluebook</a:t>
            </a:r>
            <a:r>
              <a:rPr lang="en-US" altLang="en-US" sz="2800">
                <a:latin typeface="Tahoma" panose="020B0604030504040204" pitchFamily="34" charset="0"/>
              </a:rPr>
              <a:t> rules </a:t>
            </a:r>
          </a:p>
          <a:p>
            <a:pPr eaLnBrk="1" hangingPunct="1">
              <a:lnSpc>
                <a:spcPct val="90000"/>
              </a:lnSpc>
              <a:spcBef>
                <a:spcPct val="0"/>
              </a:spcBef>
              <a:buClrTx/>
              <a:buSzTx/>
              <a:buFont typeface="Arial" panose="020B0604020202020204" pitchFamily="34" charset="0"/>
              <a:buChar char="•"/>
            </a:pPr>
            <a:r>
              <a:rPr lang="en-US" altLang="en-US" sz="2800">
                <a:latin typeface="Tahoma" panose="020B0604030504040204" pitchFamily="34" charset="0"/>
              </a:rPr>
              <a:t>Remember to use the index for other rules not covered in the Guide…</a:t>
            </a:r>
          </a:p>
          <a:p>
            <a:pPr lvl="1" eaLnBrk="1" hangingPunct="1">
              <a:lnSpc>
                <a:spcPct val="90000"/>
              </a:lnSpc>
              <a:spcBef>
                <a:spcPct val="0"/>
              </a:spcBef>
              <a:buClrTx/>
              <a:buFont typeface="Arial" panose="020B0604020202020204" pitchFamily="34" charset="0"/>
              <a:buChar char="•"/>
            </a:pPr>
            <a:r>
              <a:rPr lang="en-US" altLang="en-US" sz="2400">
                <a:latin typeface="Tahoma" panose="020B0604030504040204" pitchFamily="34" charset="0"/>
              </a:rPr>
              <a:t>Such as:</a:t>
            </a:r>
            <a:r>
              <a:rPr lang="en-US" altLang="en-US" sz="2400">
                <a:solidFill>
                  <a:srgbClr val="FFC000"/>
                </a:solidFill>
                <a:latin typeface="Tahoma" panose="020B0604030504040204" pitchFamily="34" charset="0"/>
              </a:rPr>
              <a:t> </a:t>
            </a:r>
          </a:p>
          <a:p>
            <a:pPr lvl="2" eaLnBrk="1" hangingPunct="1">
              <a:lnSpc>
                <a:spcPct val="90000"/>
              </a:lnSpc>
              <a:spcBef>
                <a:spcPct val="0"/>
              </a:spcBef>
              <a:buClrTx/>
              <a:buSzTx/>
              <a:buFont typeface="Arial" panose="020B0604020202020204" pitchFamily="34" charset="0"/>
              <a:buChar char="•"/>
            </a:pPr>
            <a:r>
              <a:rPr lang="en-US" altLang="en-US" sz="2400">
                <a:solidFill>
                  <a:srgbClr val="1FAECD"/>
                </a:solidFill>
                <a:latin typeface="Tahoma" panose="020B0604030504040204" pitchFamily="34" charset="0"/>
              </a:rPr>
              <a:t>R12.5</a:t>
            </a:r>
            <a:r>
              <a:rPr lang="en-US" altLang="en-US" sz="2400">
                <a:solidFill>
                  <a:srgbClr val="FFC000"/>
                </a:solidFill>
                <a:latin typeface="Tahoma" panose="020B0604030504040204" pitchFamily="34" charset="0"/>
              </a:rPr>
              <a:t> </a:t>
            </a:r>
            <a:r>
              <a:rPr lang="en-US" altLang="en-US" sz="2400">
                <a:latin typeface="Tahoma" panose="020B0604030504040204" pitchFamily="34" charset="0"/>
              </a:rPr>
              <a:t>(Electronic Code Databases)</a:t>
            </a:r>
            <a:endParaRPr lang="en-US" altLang="en-US" sz="2400">
              <a:solidFill>
                <a:srgbClr val="FFC000"/>
              </a:solidFill>
              <a:latin typeface="Tahoma" panose="020B0604030504040204" pitchFamily="34" charset="0"/>
            </a:endParaRPr>
          </a:p>
          <a:p>
            <a:pPr lvl="2" eaLnBrk="1" hangingPunct="1">
              <a:lnSpc>
                <a:spcPct val="90000"/>
              </a:lnSpc>
              <a:spcBef>
                <a:spcPct val="0"/>
              </a:spcBef>
              <a:buClrTx/>
              <a:buSzTx/>
              <a:buFont typeface="Arial" panose="020B0604020202020204" pitchFamily="34" charset="0"/>
              <a:buChar char="•"/>
            </a:pPr>
            <a:r>
              <a:rPr lang="en-US" altLang="en-US" sz="2400">
                <a:solidFill>
                  <a:srgbClr val="1FAECD"/>
                </a:solidFill>
                <a:latin typeface="Tahoma" panose="020B0604030504040204" pitchFamily="34" charset="0"/>
              </a:rPr>
              <a:t>R13</a:t>
            </a:r>
            <a:r>
              <a:rPr lang="en-US" altLang="en-US" sz="2400">
                <a:solidFill>
                  <a:srgbClr val="FFC000"/>
                </a:solidFill>
                <a:latin typeface="Tahoma" panose="020B0604030504040204" pitchFamily="34" charset="0"/>
              </a:rPr>
              <a:t> </a:t>
            </a:r>
            <a:r>
              <a:rPr lang="en-US" altLang="en-US" sz="2400">
                <a:latin typeface="Tahoma" panose="020B0604030504040204" pitchFamily="34" charset="0"/>
              </a:rPr>
              <a:t>(Legislative Materials) </a:t>
            </a:r>
            <a:endParaRPr lang="en-US" altLang="en-US" sz="2400">
              <a:solidFill>
                <a:srgbClr val="FFC000"/>
              </a:solidFill>
              <a:latin typeface="Tahoma" panose="020B0604030504040204" pitchFamily="34" charset="0"/>
            </a:endParaRPr>
          </a:p>
          <a:p>
            <a:pPr lvl="2" eaLnBrk="1" hangingPunct="1">
              <a:lnSpc>
                <a:spcPct val="90000"/>
              </a:lnSpc>
              <a:spcBef>
                <a:spcPct val="0"/>
              </a:spcBef>
              <a:buClrTx/>
              <a:buSzTx/>
              <a:buFont typeface="Arial" panose="020B0604020202020204" pitchFamily="34" charset="0"/>
              <a:buChar char="•"/>
            </a:pPr>
            <a:r>
              <a:rPr lang="en-US" altLang="en-US" sz="2400">
                <a:solidFill>
                  <a:srgbClr val="1FAECD"/>
                </a:solidFill>
                <a:latin typeface="Tahoma" panose="020B0604030504040204" pitchFamily="34" charset="0"/>
              </a:rPr>
              <a:t>R17</a:t>
            </a:r>
            <a:r>
              <a:rPr lang="en-US" altLang="en-US" sz="2400">
                <a:solidFill>
                  <a:srgbClr val="FFC000"/>
                </a:solidFill>
                <a:latin typeface="Tahoma" panose="020B0604030504040204" pitchFamily="34" charset="0"/>
              </a:rPr>
              <a:t> </a:t>
            </a:r>
            <a:r>
              <a:rPr lang="en-US" altLang="en-US" sz="2400">
                <a:latin typeface="Tahoma" panose="020B0604030504040204" pitchFamily="34" charset="0"/>
              </a:rPr>
              <a:t>(Unpublished and Forthcoming Sources)</a:t>
            </a:r>
            <a:endParaRPr lang="en-US" altLang="en-US" sz="2400">
              <a:solidFill>
                <a:srgbClr val="FFC000"/>
              </a:solidFill>
              <a:latin typeface="Tahoma" panose="020B0604030504040204" pitchFamily="34" charset="0"/>
            </a:endParaRPr>
          </a:p>
          <a:p>
            <a:pPr lvl="2" eaLnBrk="1" hangingPunct="1">
              <a:lnSpc>
                <a:spcPct val="90000"/>
              </a:lnSpc>
              <a:spcBef>
                <a:spcPct val="0"/>
              </a:spcBef>
              <a:buClrTx/>
              <a:buSzTx/>
              <a:buFont typeface="Arial" panose="020B0604020202020204" pitchFamily="34" charset="0"/>
              <a:buChar char="•"/>
            </a:pPr>
            <a:r>
              <a:rPr lang="en-US" altLang="en-US" sz="2400">
                <a:solidFill>
                  <a:srgbClr val="1FAECD"/>
                </a:solidFill>
                <a:latin typeface="Tahoma" panose="020B0604030504040204" pitchFamily="34" charset="0"/>
              </a:rPr>
              <a:t>R18</a:t>
            </a:r>
            <a:r>
              <a:rPr lang="en-US" altLang="en-US" sz="2400">
                <a:solidFill>
                  <a:srgbClr val="FFC000"/>
                </a:solidFill>
                <a:latin typeface="Tahoma" panose="020B0604030504040204" pitchFamily="34" charset="0"/>
              </a:rPr>
              <a:t> </a:t>
            </a:r>
            <a:r>
              <a:rPr lang="en-US" altLang="en-US" sz="2400">
                <a:latin typeface="Tahoma" panose="020B0604030504040204" pitchFamily="34" charset="0"/>
              </a:rPr>
              <a:t>(Internet and Electronic Media)</a:t>
            </a:r>
            <a:endParaRPr lang="en-US" altLang="en-US" sz="2400">
              <a:solidFill>
                <a:srgbClr val="FFC000"/>
              </a:solidFill>
              <a:latin typeface="Tahoma" panose="020B0604030504040204" pitchFamily="34" charset="0"/>
            </a:endParaRPr>
          </a:p>
          <a:p>
            <a:pPr lvl="2" eaLnBrk="1" hangingPunct="1">
              <a:lnSpc>
                <a:spcPct val="90000"/>
              </a:lnSpc>
              <a:spcBef>
                <a:spcPct val="0"/>
              </a:spcBef>
              <a:buClrTx/>
              <a:buSzTx/>
              <a:buFont typeface="Arial" panose="020B0604020202020204" pitchFamily="34" charset="0"/>
              <a:buChar char="•"/>
            </a:pPr>
            <a:r>
              <a:rPr lang="en-US" altLang="en-US" sz="2400">
                <a:solidFill>
                  <a:srgbClr val="1FAECD"/>
                </a:solidFill>
                <a:latin typeface="Tahoma" panose="020B0604030504040204" pitchFamily="34" charset="0"/>
              </a:rPr>
              <a:t>R20-21 </a:t>
            </a:r>
            <a:r>
              <a:rPr lang="en-US" altLang="en-US" sz="2400">
                <a:latin typeface="Tahoma" panose="020B0604030504040204" pitchFamily="34" charset="0"/>
              </a:rPr>
              <a:t>(Foreign and International Materials)</a:t>
            </a:r>
          </a:p>
          <a:p>
            <a:pPr lvl="1" eaLnBrk="1" hangingPunct="1">
              <a:lnSpc>
                <a:spcPct val="90000"/>
              </a:lnSpc>
              <a:spcBef>
                <a:spcPct val="0"/>
              </a:spcBef>
              <a:buClrTx/>
              <a:buFontTx/>
              <a:buNone/>
            </a:pPr>
            <a:endParaRPr lang="en-US" altLang="en-US" sz="2400">
              <a:latin typeface="Tahoma" panose="020B0604030504040204" pitchFamily="34"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0613A553-AED0-4CD2-C107-19624204B6AC}"/>
              </a:ext>
            </a:extLst>
          </p:cNvPr>
          <p:cNvSpPr>
            <a:spLocks noGrp="1"/>
          </p:cNvSpPr>
          <p:nvPr>
            <p:ph idx="1"/>
          </p:nvPr>
        </p:nvSpPr>
        <p:spPr/>
        <p:txBody>
          <a:bodyPr/>
          <a:lstStyle/>
          <a:p>
            <a:pPr eaLnBrk="1" hangingPunct="1">
              <a:lnSpc>
                <a:spcPct val="90000"/>
              </a:lnSpc>
              <a:spcBef>
                <a:spcPct val="50000"/>
              </a:spcBef>
            </a:pPr>
            <a:r>
              <a:rPr lang="en-US" altLang="en-US" i="1" u="sng">
                <a:latin typeface="Tahoma" panose="020B0604030504040204" pitchFamily="34" charset="0"/>
              </a:rPr>
              <a:t>How do we take information from an opinion:</a:t>
            </a:r>
          </a:p>
          <a:p>
            <a:pPr eaLnBrk="1" hangingPunct="1">
              <a:lnSpc>
                <a:spcPct val="80000"/>
              </a:lnSpc>
              <a:spcBef>
                <a:spcPct val="50000"/>
              </a:spcBef>
              <a:buClr>
                <a:schemeClr val="tx2"/>
              </a:buClr>
              <a:buSzPct val="90000"/>
              <a:buFont typeface="Symbol" panose="05050102010706020507" pitchFamily="18" charset="2"/>
              <a:buNone/>
            </a:pPr>
            <a:r>
              <a:rPr lang="en-US" altLang="en-US" sz="2300">
                <a:latin typeface="Tahoma" panose="020B0604030504040204" pitchFamily="34" charset="0"/>
              </a:rPr>
              <a:t>	      </a:t>
            </a:r>
            <a:r>
              <a:rPr lang="en-US" altLang="en-US">
                <a:latin typeface="Tahoma" panose="020B0604030504040204" pitchFamily="34" charset="0"/>
                <a:ea typeface="MS PGothic" panose="020B0600070205080204" pitchFamily="34" charset="-128"/>
              </a:rPr>
              <a:t>William H. </a:t>
            </a:r>
            <a:r>
              <a:rPr lang="en-US" altLang="en-US">
                <a:solidFill>
                  <a:schemeClr val="accent1"/>
                </a:solidFill>
                <a:latin typeface="Tahoma" panose="020B0604030504040204" pitchFamily="34" charset="0"/>
                <a:ea typeface="MS PGothic" panose="020B0600070205080204" pitchFamily="34" charset="-128"/>
              </a:rPr>
              <a:t>Smith, </a:t>
            </a:r>
            <a:r>
              <a:rPr lang="en-US" altLang="en-US">
                <a:latin typeface="Tahoma" panose="020B0604030504040204" pitchFamily="34" charset="0"/>
                <a:ea typeface="MS PGothic" panose="020B0600070205080204" pitchFamily="34" charset="-128"/>
              </a:rPr>
              <a:t>Plaintiff-Appellee, </a:t>
            </a:r>
            <a:br>
              <a:rPr lang="en-US" altLang="en-US">
                <a:latin typeface="Tahoma" panose="020B0604030504040204" pitchFamily="34" charset="0"/>
                <a:ea typeface="MS PGothic" panose="020B0600070205080204" pitchFamily="34" charset="-128"/>
              </a:rPr>
            </a:br>
            <a:r>
              <a:rPr lang="en-US" altLang="en-US">
                <a:latin typeface="Tahoma" panose="020B0604030504040204" pitchFamily="34" charset="0"/>
                <a:ea typeface="MS PGothic" panose="020B0600070205080204" pitchFamily="34" charset="-128"/>
              </a:rPr>
              <a:t>	vs. </a:t>
            </a:r>
            <a:br>
              <a:rPr lang="en-US" altLang="en-US">
                <a:latin typeface="Tahoma" panose="020B0604030504040204" pitchFamily="34" charset="0"/>
                <a:ea typeface="MS PGothic" panose="020B0600070205080204" pitchFamily="34" charset="-128"/>
              </a:rPr>
            </a:br>
            <a:r>
              <a:rPr lang="en-US" altLang="en-US">
                <a:latin typeface="Tahoma" panose="020B0604030504040204" pitchFamily="34" charset="0"/>
                <a:ea typeface="MS PGothic" panose="020B0600070205080204" pitchFamily="34" charset="-128"/>
              </a:rPr>
              <a:t>	Emma K. </a:t>
            </a:r>
            <a:r>
              <a:rPr lang="en-US" altLang="en-US">
                <a:solidFill>
                  <a:schemeClr val="accent1"/>
                </a:solidFill>
                <a:latin typeface="Tahoma" panose="020B0604030504040204" pitchFamily="34" charset="0"/>
                <a:ea typeface="MS PGothic" panose="020B0600070205080204" pitchFamily="34" charset="-128"/>
              </a:rPr>
              <a:t>Jones</a:t>
            </a:r>
            <a:r>
              <a:rPr lang="en-US" altLang="en-US">
                <a:latin typeface="Tahoma" panose="020B0604030504040204" pitchFamily="34" charset="0"/>
                <a:ea typeface="MS PGothic" panose="020B0600070205080204" pitchFamily="34" charset="-128"/>
              </a:rPr>
              <a:t> &amp; Peter Griffith, Defendants-	Appellants.</a:t>
            </a:r>
            <a:br>
              <a:rPr lang="en-US" altLang="en-US">
                <a:latin typeface="Tahoma" panose="020B0604030504040204" pitchFamily="34" charset="0"/>
                <a:ea typeface="MS PGothic" panose="020B0600070205080204" pitchFamily="34" charset="-128"/>
              </a:rPr>
            </a:br>
            <a:r>
              <a:rPr lang="en-US" altLang="en-US">
                <a:latin typeface="Tahoma" panose="020B0604030504040204" pitchFamily="34" charset="0"/>
                <a:ea typeface="MS PGothic" panose="020B0600070205080204" pitchFamily="34" charset="-128"/>
              </a:rPr>
              <a:t>	Page </a:t>
            </a:r>
            <a:r>
              <a:rPr lang="en-US" altLang="en-US">
                <a:solidFill>
                  <a:schemeClr val="accent2"/>
                </a:solidFill>
                <a:latin typeface="Tahoma" panose="020B0604030504040204" pitchFamily="34" charset="0"/>
                <a:ea typeface="MS PGothic" panose="020B0600070205080204" pitchFamily="34" charset="-128"/>
              </a:rPr>
              <a:t>385</a:t>
            </a:r>
            <a:r>
              <a:rPr lang="en-US" altLang="en-US">
                <a:latin typeface="Tahoma" panose="020B0604030504040204" pitchFamily="34" charset="0"/>
                <a:ea typeface="MS PGothic" panose="020B0600070205080204" pitchFamily="34" charset="-128"/>
              </a:rPr>
              <a:t> of Volume </a:t>
            </a:r>
            <a:r>
              <a:rPr lang="en-US" altLang="en-US">
                <a:solidFill>
                  <a:schemeClr val="folHlink"/>
                </a:solidFill>
                <a:latin typeface="Tahoma" panose="020B0604030504040204" pitchFamily="34" charset="0"/>
                <a:ea typeface="MS PGothic" panose="020B0600070205080204" pitchFamily="34" charset="-128"/>
              </a:rPr>
              <a:t>983</a:t>
            </a:r>
            <a:r>
              <a:rPr lang="en-US" altLang="en-US">
                <a:latin typeface="Tahoma" panose="020B0604030504040204" pitchFamily="34" charset="0"/>
                <a:ea typeface="MS PGothic" panose="020B0600070205080204" pitchFamily="34" charset="-128"/>
              </a:rPr>
              <a:t> of the </a:t>
            </a:r>
            <a:r>
              <a:rPr lang="en-US" altLang="en-US">
                <a:solidFill>
                  <a:srgbClr val="909090"/>
                </a:solidFill>
                <a:latin typeface="Tahoma" panose="020B0604030504040204" pitchFamily="34" charset="0"/>
                <a:ea typeface="MS PGothic" panose="020B0600070205080204" pitchFamily="34" charset="-128"/>
              </a:rPr>
              <a:t>South Western 	Reporter, Second Series</a:t>
            </a:r>
            <a:br>
              <a:rPr lang="en-US" altLang="en-US">
                <a:solidFill>
                  <a:srgbClr val="909090"/>
                </a:solidFill>
                <a:latin typeface="Tahoma" panose="020B0604030504040204" pitchFamily="34" charset="0"/>
                <a:ea typeface="MS PGothic" panose="020B0600070205080204" pitchFamily="34" charset="-128"/>
              </a:rPr>
            </a:br>
            <a:r>
              <a:rPr lang="en-US" altLang="en-US">
                <a:latin typeface="Tahoma" panose="020B0604030504040204" pitchFamily="34" charset="0"/>
                <a:ea typeface="MS PGothic" panose="020B0600070205080204" pitchFamily="34" charset="-128"/>
              </a:rPr>
              <a:t>	Decided by the </a:t>
            </a:r>
            <a:r>
              <a:rPr lang="en-US" altLang="en-US">
                <a:solidFill>
                  <a:srgbClr val="7E0ADD"/>
                </a:solidFill>
                <a:latin typeface="Tahoma" panose="020B0604030504040204" pitchFamily="34" charset="0"/>
                <a:ea typeface="MS PGothic" panose="020B0600070205080204" pitchFamily="34" charset="-128"/>
              </a:rPr>
              <a:t>Texas Supreme Court</a:t>
            </a:r>
            <a:r>
              <a:rPr lang="en-US" altLang="en-US">
                <a:latin typeface="Tahoma" panose="020B0604030504040204" pitchFamily="34" charset="0"/>
                <a:ea typeface="MS PGothic" panose="020B0600070205080204" pitchFamily="34" charset="-128"/>
              </a:rPr>
              <a:t> on 	</a:t>
            </a:r>
            <a:r>
              <a:rPr lang="en-US" altLang="en-US">
                <a:solidFill>
                  <a:srgbClr val="FF3300"/>
                </a:solidFill>
                <a:latin typeface="Tahoma" panose="020B0604030504040204" pitchFamily="34" charset="0"/>
                <a:ea typeface="MS PGothic" panose="020B0600070205080204" pitchFamily="34" charset="-128"/>
              </a:rPr>
              <a:t>January 20, 1998</a:t>
            </a:r>
          </a:p>
          <a:p>
            <a:pPr eaLnBrk="1" hangingPunct="1">
              <a:lnSpc>
                <a:spcPct val="80000"/>
              </a:lnSpc>
              <a:spcBef>
                <a:spcPct val="50000"/>
              </a:spcBef>
              <a:buClr>
                <a:schemeClr val="tx2"/>
              </a:buClr>
              <a:buSzPct val="90000"/>
              <a:buFont typeface="Symbol" panose="05050102010706020507" pitchFamily="18" charset="2"/>
              <a:buNone/>
            </a:pPr>
            <a:r>
              <a:rPr lang="en-US" altLang="en-US" i="1" u="sng">
                <a:latin typeface="Tahoma" panose="020B0604030504040204" pitchFamily="34" charset="0"/>
              </a:rPr>
              <a:t>And transform it into a proper Bluebook citation</a:t>
            </a:r>
            <a:r>
              <a:rPr lang="en-US" altLang="en-US" i="1">
                <a:latin typeface="Tahoma" panose="020B0604030504040204" pitchFamily="34" charset="0"/>
              </a:rPr>
              <a:t>?</a:t>
            </a:r>
          </a:p>
          <a:p>
            <a:pPr eaLnBrk="1" hangingPunct="1">
              <a:lnSpc>
                <a:spcPct val="80000"/>
              </a:lnSpc>
              <a:spcBef>
                <a:spcPct val="50000"/>
              </a:spcBef>
              <a:buClr>
                <a:schemeClr val="tx2"/>
              </a:buClr>
              <a:buSzPct val="90000"/>
              <a:buFont typeface="Symbol" panose="05050102010706020507" pitchFamily="18" charset="2"/>
              <a:buNone/>
            </a:pPr>
            <a:r>
              <a:rPr lang="en-US" altLang="en-US" sz="2300">
                <a:latin typeface="Tahoma" panose="020B0604030504040204" pitchFamily="34" charset="0"/>
              </a:rPr>
              <a:t>	</a:t>
            </a:r>
            <a:r>
              <a:rPr lang="en-US" altLang="en-US" sz="2300" baseline="30000">
                <a:latin typeface="Tahoma" panose="020B0604030504040204" pitchFamily="34" charset="0"/>
              </a:rPr>
              <a:t> 10 </a:t>
            </a:r>
            <a:r>
              <a:rPr lang="en-US" altLang="en-US" sz="2400">
                <a:solidFill>
                  <a:schemeClr val="accent1"/>
                </a:solidFill>
                <a:latin typeface="Tahoma" panose="020B0604030504040204" pitchFamily="34" charset="0"/>
                <a:ea typeface="MS PGothic" panose="020B0600070205080204" pitchFamily="34" charset="-128"/>
              </a:rPr>
              <a:t>Smith</a:t>
            </a:r>
            <a:r>
              <a:rPr lang="en-US" altLang="en-US" sz="2400">
                <a:latin typeface="Tahoma" panose="020B0604030504040204" pitchFamily="34" charset="0"/>
                <a:ea typeface="MS PGothic" panose="020B0600070205080204" pitchFamily="34" charset="-128"/>
              </a:rPr>
              <a:t> v. </a:t>
            </a:r>
            <a:r>
              <a:rPr lang="en-US" altLang="en-US" sz="2400">
                <a:solidFill>
                  <a:schemeClr val="accent1"/>
                </a:solidFill>
                <a:latin typeface="Tahoma" panose="020B0604030504040204" pitchFamily="34" charset="0"/>
                <a:ea typeface="MS PGothic" panose="020B0600070205080204" pitchFamily="34" charset="-128"/>
              </a:rPr>
              <a:t>Jones</a:t>
            </a:r>
            <a:r>
              <a:rPr lang="en-US" altLang="en-US" sz="2400">
                <a:latin typeface="Tahoma" panose="020B0604030504040204" pitchFamily="34" charset="0"/>
                <a:ea typeface="MS PGothic" panose="020B0600070205080204" pitchFamily="34" charset="-128"/>
              </a:rPr>
              <a:t>, </a:t>
            </a:r>
            <a:r>
              <a:rPr lang="en-US" altLang="en-US" sz="2400">
                <a:solidFill>
                  <a:schemeClr val="folHlink"/>
                </a:solidFill>
                <a:latin typeface="Tahoma" panose="020B0604030504040204" pitchFamily="34" charset="0"/>
                <a:ea typeface="MS PGothic" panose="020B0600070205080204" pitchFamily="34" charset="-128"/>
              </a:rPr>
              <a:t>983</a:t>
            </a:r>
            <a:r>
              <a:rPr lang="en-US" altLang="en-US" sz="2400">
                <a:latin typeface="Tahoma" panose="020B0604030504040204" pitchFamily="34" charset="0"/>
                <a:ea typeface="MS PGothic" panose="020B0600070205080204" pitchFamily="34" charset="-128"/>
              </a:rPr>
              <a:t> </a:t>
            </a:r>
            <a:r>
              <a:rPr lang="en-US" altLang="en-US" sz="2400">
                <a:solidFill>
                  <a:srgbClr val="909090"/>
                </a:solidFill>
                <a:latin typeface="Tahoma" panose="020B0604030504040204" pitchFamily="34" charset="0"/>
                <a:ea typeface="MS PGothic" panose="020B0600070205080204" pitchFamily="34" charset="-128"/>
              </a:rPr>
              <a:t>S.W.2d</a:t>
            </a:r>
            <a:r>
              <a:rPr lang="en-US" altLang="en-US" sz="2400">
                <a:latin typeface="Tahoma" panose="020B0604030504040204" pitchFamily="34" charset="0"/>
                <a:ea typeface="MS PGothic" panose="020B0600070205080204" pitchFamily="34" charset="-128"/>
              </a:rPr>
              <a:t> </a:t>
            </a:r>
            <a:r>
              <a:rPr lang="en-US" altLang="en-US" sz="2400">
                <a:solidFill>
                  <a:schemeClr val="accent2"/>
                </a:solidFill>
                <a:latin typeface="Tahoma" panose="020B0604030504040204" pitchFamily="34" charset="0"/>
                <a:ea typeface="MS PGothic" panose="020B0600070205080204" pitchFamily="34" charset="-128"/>
              </a:rPr>
              <a:t>385</a:t>
            </a:r>
            <a:r>
              <a:rPr lang="en-US" altLang="en-US" sz="2400">
                <a:latin typeface="Tahoma" panose="020B0604030504040204" pitchFamily="34" charset="0"/>
                <a:ea typeface="MS PGothic" panose="020B0600070205080204" pitchFamily="34" charset="-128"/>
              </a:rPr>
              <a:t> (</a:t>
            </a:r>
            <a:r>
              <a:rPr lang="en-US" altLang="en-US" sz="2400">
                <a:solidFill>
                  <a:srgbClr val="7E0ADD"/>
                </a:solidFill>
                <a:latin typeface="Tahoma" panose="020B0604030504040204" pitchFamily="34" charset="0"/>
                <a:ea typeface="MS PGothic" panose="020B0600070205080204" pitchFamily="34" charset="-128"/>
              </a:rPr>
              <a:t>Tex. </a:t>
            </a:r>
            <a:r>
              <a:rPr lang="en-US" altLang="en-US" sz="2400">
                <a:solidFill>
                  <a:srgbClr val="FF3300"/>
                </a:solidFill>
                <a:latin typeface="Tahoma" panose="020B0604030504040204" pitchFamily="34" charset="0"/>
                <a:ea typeface="MS PGothic" panose="020B0600070205080204" pitchFamily="34" charset="-128"/>
              </a:rPr>
              <a:t>1998</a:t>
            </a:r>
            <a:r>
              <a:rPr lang="en-US" altLang="en-US" sz="2400">
                <a:latin typeface="Tahoma" panose="020B0604030504040204" pitchFamily="34" charset="0"/>
                <a:ea typeface="MS PGothic" panose="020B0600070205080204" pitchFamily="34" charset="-128"/>
              </a:rPr>
              <a:t>)</a:t>
            </a:r>
            <a:r>
              <a:rPr lang="en-US" altLang="en-US" sz="2300">
                <a:latin typeface="Tahoma" panose="020B0604030504040204" pitchFamily="34" charset="0"/>
              </a:rPr>
              <a:t>.</a:t>
            </a:r>
            <a:endParaRPr lang="en-US" altLang="en-US" sz="2300"/>
          </a:p>
        </p:txBody>
      </p:sp>
      <p:sp>
        <p:nvSpPr>
          <p:cNvPr id="24579" name="Slide Number Placeholder 2">
            <a:extLst>
              <a:ext uri="{FF2B5EF4-FFF2-40B4-BE49-F238E27FC236}">
                <a16:creationId xmlns:a16="http://schemas.microsoft.com/office/drawing/2014/main" id="{EB5AAC7A-D4AA-C677-561E-682A1EB9AE29}"/>
              </a:ext>
            </a:extLst>
          </p:cNvPr>
          <p:cNvSpPr>
            <a:spLocks noGrp="1"/>
          </p:cNvSpPr>
          <p:nvPr>
            <p:ph type="sldNum" sz="quarter" idx="12"/>
          </p:nvPr>
        </p:nvSpPr>
        <p:spPr bwMode="auto">
          <a:xfrm>
            <a:off x="8458200" y="6400800"/>
            <a:ext cx="533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0156F6F-D17C-43DC-8D14-3C071315F302}" type="slidenum">
              <a:rPr lang="en-US" altLang="en-US" sz="1400" smtClean="0">
                <a:latin typeface="Arial" panose="020B0604020202020204" pitchFamily="34" charset="0"/>
                <a:cs typeface="Arial" panose="020B0604020202020204" pitchFamily="34" charset="0"/>
              </a:rPr>
              <a:pPr>
                <a:spcBef>
                  <a:spcPct val="0"/>
                </a:spcBef>
                <a:buClrTx/>
                <a:buSzTx/>
                <a:buFontTx/>
                <a:buNone/>
              </a:pPr>
              <a:t>11</a:t>
            </a:fld>
            <a:endParaRPr lang="en-US" altLang="en-US" sz="100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57C73085-43A9-612C-1D74-BB2BE28F32F3}"/>
              </a:ext>
            </a:extLst>
          </p:cNvPr>
          <p:cNvSpPr>
            <a:spLocks noGrp="1"/>
          </p:cNvSpPr>
          <p:nvPr>
            <p:ph type="title"/>
          </p:nvPr>
        </p:nvSpPr>
        <p:spPr/>
        <p:txBody>
          <a:bodyPr/>
          <a:lstStyle/>
          <a:p>
            <a:pPr eaLnBrk="1" fontAlgn="auto" hangingPunct="1">
              <a:spcAft>
                <a:spcPts val="0"/>
              </a:spcAft>
              <a:defRPr/>
            </a:pPr>
            <a:r>
              <a:rPr lang="en-US" dirty="0">
                <a:latin typeface="Tahoma" pitchFamily="34" charset="0"/>
                <a:ea typeface="Tahoma" pitchFamily="34" charset="0"/>
                <a:cs typeface="Tahoma" pitchFamily="34" charset="0"/>
              </a:rPr>
              <a:t>Case Citations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12E0E2DE-2BA7-673B-C15D-58967F45CA12}"/>
              </a:ext>
            </a:extLst>
          </p:cNvPr>
          <p:cNvSpPr>
            <a:spLocks noGrp="1"/>
          </p:cNvSpPr>
          <p:nvPr>
            <p:ph idx="1"/>
          </p:nvPr>
        </p:nvSpPr>
        <p:spPr>
          <a:xfrm>
            <a:off x="685800" y="1676400"/>
            <a:ext cx="7772400" cy="4419600"/>
          </a:xfrm>
        </p:spPr>
        <p:txBody>
          <a:bodyPr/>
          <a:lstStyle/>
          <a:p>
            <a:pPr eaLnBrk="1" hangingPunct="1">
              <a:lnSpc>
                <a:spcPct val="90000"/>
              </a:lnSpc>
              <a:buFont typeface="Wingdings 3" panose="05040102010807070707" pitchFamily="82" charset="2"/>
              <a:buChar char=""/>
              <a:defRPr/>
            </a:pPr>
            <a:r>
              <a:rPr lang="en-US" altLang="en-US" i="1" dirty="0">
                <a:solidFill>
                  <a:schemeClr val="accent1"/>
                </a:solidFill>
                <a:latin typeface="Tahoma" panose="020B0604030504040204" pitchFamily="34" charset="0"/>
              </a:rPr>
              <a:t>R10</a:t>
            </a:r>
          </a:p>
          <a:p>
            <a:pPr eaLnBrk="1" hangingPunct="1">
              <a:lnSpc>
                <a:spcPct val="90000"/>
              </a:lnSpc>
              <a:buFontTx/>
              <a:buNone/>
              <a:defRPr/>
            </a:pPr>
            <a:endParaRPr lang="en-US" altLang="en-US" i="1" dirty="0">
              <a:solidFill>
                <a:schemeClr val="accent1"/>
              </a:solidFill>
              <a:latin typeface="Tahoma" panose="020B0604030504040204" pitchFamily="34" charset="0"/>
            </a:endParaRPr>
          </a:p>
          <a:p>
            <a:pPr eaLnBrk="1" hangingPunct="1">
              <a:lnSpc>
                <a:spcPct val="90000"/>
              </a:lnSpc>
              <a:buFontTx/>
              <a:buNone/>
              <a:defRPr/>
            </a:pPr>
            <a:r>
              <a:rPr lang="en-US" altLang="en-US" i="1" dirty="0">
                <a:latin typeface="Tahoma" panose="020B0604030504040204" pitchFamily="34" charset="0"/>
              </a:rPr>
              <a:t>  </a:t>
            </a:r>
            <a:r>
              <a:rPr lang="en-US" altLang="en-US" sz="1800" i="1" dirty="0">
                <a:latin typeface="Tahoma" panose="020B0604030504040204" pitchFamily="34" charset="0"/>
              </a:rPr>
              <a:t>    </a:t>
            </a:r>
            <a:r>
              <a:rPr lang="en-US" altLang="en-US" sz="1800" dirty="0">
                <a:solidFill>
                  <a:schemeClr val="accent1"/>
                </a:solidFill>
                <a:latin typeface="Tahoma" panose="020B0604030504040204" pitchFamily="34" charset="0"/>
              </a:rPr>
              <a:t>v. for versus</a:t>
            </a:r>
            <a:r>
              <a:rPr lang="en-US" altLang="en-US" sz="1800" dirty="0">
                <a:latin typeface="Tahoma" panose="020B0604030504040204" pitchFamily="34" charset="0"/>
              </a:rPr>
              <a:t>	</a:t>
            </a:r>
            <a:r>
              <a:rPr lang="en-US" altLang="en-US" sz="1800" dirty="0">
                <a:solidFill>
                  <a:srgbClr val="FF3300"/>
                </a:solidFill>
                <a:latin typeface="Tahoma" panose="020B0604030504040204" pitchFamily="34" charset="0"/>
              </a:rPr>
              <a:t>reporter</a:t>
            </a:r>
            <a:r>
              <a:rPr lang="en-US" altLang="en-US" sz="1800" dirty="0">
                <a:latin typeface="Tahoma" panose="020B0604030504040204" pitchFamily="34" charset="0"/>
              </a:rPr>
              <a:t> 	         </a:t>
            </a:r>
            <a:r>
              <a:rPr lang="en-US" altLang="en-US" sz="1800" dirty="0">
                <a:solidFill>
                  <a:srgbClr val="00FF99"/>
                </a:solidFill>
                <a:latin typeface="Tahoma" panose="020B0604030504040204" pitchFamily="34" charset="0"/>
              </a:rPr>
              <a:t>first page</a:t>
            </a:r>
            <a:r>
              <a:rPr lang="en-US" altLang="en-US" sz="1800" dirty="0">
                <a:latin typeface="Tahoma" panose="020B0604030504040204" pitchFamily="34" charset="0"/>
              </a:rPr>
              <a:t>	    </a:t>
            </a:r>
            <a:r>
              <a:rPr lang="en-US" altLang="en-US" sz="1800" dirty="0" err="1">
                <a:solidFill>
                  <a:schemeClr val="tx2"/>
                </a:solidFill>
                <a:latin typeface="Tahoma" panose="020B0604030504040204" pitchFamily="34" charset="0"/>
              </a:rPr>
              <a:t>pincite</a:t>
            </a:r>
            <a:endParaRPr lang="en-US" altLang="en-US" sz="1800" dirty="0">
              <a:solidFill>
                <a:schemeClr val="tx2"/>
              </a:solidFill>
              <a:latin typeface="Tahoma" panose="020B0604030504040204" pitchFamily="34" charset="0"/>
            </a:endParaRPr>
          </a:p>
          <a:p>
            <a:pPr eaLnBrk="1" hangingPunct="1">
              <a:lnSpc>
                <a:spcPct val="90000"/>
              </a:lnSpc>
              <a:buFontTx/>
              <a:buNone/>
              <a:defRPr/>
            </a:pPr>
            <a:r>
              <a:rPr lang="en-US" altLang="en-US" sz="1800" dirty="0">
                <a:latin typeface="Tahoma" panose="020B0604030504040204" pitchFamily="34" charset="0"/>
              </a:rPr>
              <a:t>				</a:t>
            </a:r>
            <a:r>
              <a:rPr lang="en-US" altLang="en-US" sz="1800" dirty="0">
                <a:solidFill>
                  <a:srgbClr val="FF3300"/>
                </a:solidFill>
                <a:latin typeface="Tahoma" panose="020B0604030504040204" pitchFamily="34" charset="0"/>
              </a:rPr>
              <a:t>volume #</a:t>
            </a:r>
            <a:r>
              <a:rPr lang="en-US" altLang="en-US" sz="1800" dirty="0">
                <a:latin typeface="Tahoma" panose="020B0604030504040204" pitchFamily="34" charset="0"/>
              </a:rPr>
              <a:t>         </a:t>
            </a:r>
            <a:r>
              <a:rPr lang="en-US" altLang="en-US" sz="1800" dirty="0">
                <a:solidFill>
                  <a:srgbClr val="00FF99"/>
                </a:solidFill>
                <a:latin typeface="Tahoma" panose="020B0604030504040204" pitchFamily="34" charset="0"/>
              </a:rPr>
              <a:t>of case</a:t>
            </a:r>
            <a:r>
              <a:rPr lang="en-US" altLang="en-US" sz="1800" dirty="0">
                <a:latin typeface="Tahoma" panose="020B0604030504040204" pitchFamily="34" charset="0"/>
              </a:rPr>
              <a:t>	    </a:t>
            </a:r>
          </a:p>
          <a:p>
            <a:pPr eaLnBrk="1" hangingPunct="1">
              <a:lnSpc>
                <a:spcPct val="90000"/>
              </a:lnSpc>
              <a:buFontTx/>
              <a:buNone/>
              <a:defRPr/>
            </a:pPr>
            <a:endParaRPr lang="en-US" altLang="en-US" sz="2800" u="sng" dirty="0">
              <a:latin typeface="Tahoma" panose="020B0604030504040204" pitchFamily="34" charset="0"/>
            </a:endParaRPr>
          </a:p>
          <a:p>
            <a:pPr eaLnBrk="1" hangingPunct="1">
              <a:lnSpc>
                <a:spcPct val="90000"/>
              </a:lnSpc>
              <a:buFontTx/>
              <a:buNone/>
              <a:defRPr/>
            </a:pPr>
            <a:r>
              <a:rPr lang="en-US" altLang="en-US" sz="2800" baseline="30000" dirty="0">
                <a:latin typeface="Tahoma" panose="020B0604030504040204" pitchFamily="34" charset="0"/>
              </a:rPr>
              <a:t>3</a:t>
            </a:r>
            <a:r>
              <a:rPr lang="en-US" altLang="en-US" sz="2800" dirty="0">
                <a:latin typeface="Tahoma" panose="020B0604030504040204" pitchFamily="34" charset="0"/>
              </a:rPr>
              <a:t> </a:t>
            </a:r>
            <a:r>
              <a:rPr lang="en-US" altLang="en-US" sz="2600" dirty="0">
                <a:solidFill>
                  <a:schemeClr val="hlink"/>
                </a:solidFill>
                <a:latin typeface="Tahoma" panose="020B0604030504040204" pitchFamily="34" charset="0"/>
              </a:rPr>
              <a:t>Billings</a:t>
            </a:r>
            <a:r>
              <a:rPr lang="en-US" altLang="en-US" sz="2600" dirty="0">
                <a:latin typeface="Tahoma" panose="020B0604030504040204" pitchFamily="34" charset="0"/>
              </a:rPr>
              <a:t> </a:t>
            </a:r>
            <a:r>
              <a:rPr lang="en-US" altLang="en-US" sz="2600" dirty="0">
                <a:solidFill>
                  <a:schemeClr val="accent1"/>
                </a:solidFill>
                <a:latin typeface="Tahoma" panose="020B0604030504040204" pitchFamily="34" charset="0"/>
              </a:rPr>
              <a:t>v.</a:t>
            </a:r>
            <a:r>
              <a:rPr lang="en-US" altLang="en-US" sz="2600" dirty="0">
                <a:latin typeface="Tahoma" panose="020B0604030504040204" pitchFamily="34" charset="0"/>
              </a:rPr>
              <a:t> </a:t>
            </a:r>
            <a:r>
              <a:rPr lang="en-US" altLang="en-US" sz="2600" dirty="0">
                <a:solidFill>
                  <a:srgbClr val="00FF00"/>
                </a:solidFill>
                <a:latin typeface="Tahoma" panose="020B0604030504040204" pitchFamily="34" charset="0"/>
              </a:rPr>
              <a:t>Cotter</a:t>
            </a:r>
            <a:r>
              <a:rPr lang="en-US" altLang="en-US" sz="2600" dirty="0">
                <a:latin typeface="Tahoma" panose="020B0604030504040204" pitchFamily="34" charset="0"/>
              </a:rPr>
              <a:t>, </a:t>
            </a:r>
            <a:r>
              <a:rPr lang="en-US" altLang="en-US" sz="2600" dirty="0">
                <a:solidFill>
                  <a:srgbClr val="FF3300"/>
                </a:solidFill>
                <a:latin typeface="Tahoma" panose="020B0604030504040204" pitchFamily="34" charset="0"/>
              </a:rPr>
              <a:t>562</a:t>
            </a:r>
            <a:r>
              <a:rPr lang="en-US" altLang="en-US" sz="2600" dirty="0">
                <a:latin typeface="Tahoma" panose="020B0604030504040204" pitchFamily="34" charset="0"/>
              </a:rPr>
              <a:t> </a:t>
            </a:r>
            <a:r>
              <a:rPr lang="en-US" altLang="en-US" sz="2600" dirty="0">
                <a:solidFill>
                  <a:schemeClr val="folHlink"/>
                </a:solidFill>
                <a:latin typeface="Tahoma" panose="020B0604030504040204" pitchFamily="34" charset="0"/>
              </a:rPr>
              <a:t>A.2d</a:t>
            </a:r>
            <a:r>
              <a:rPr lang="en-US" altLang="en-US" sz="2600" dirty="0">
                <a:latin typeface="Tahoma" panose="020B0604030504040204" pitchFamily="34" charset="0"/>
              </a:rPr>
              <a:t> </a:t>
            </a:r>
            <a:r>
              <a:rPr lang="en-US" altLang="en-US" sz="2600" dirty="0">
                <a:solidFill>
                  <a:srgbClr val="00FF99"/>
                </a:solidFill>
                <a:latin typeface="Tahoma" panose="020B0604030504040204" pitchFamily="34" charset="0"/>
              </a:rPr>
              <a:t>462</a:t>
            </a:r>
            <a:r>
              <a:rPr lang="en-US" altLang="en-US" sz="2600" dirty="0">
                <a:latin typeface="Tahoma" panose="020B0604030504040204" pitchFamily="34" charset="0"/>
              </a:rPr>
              <a:t>, </a:t>
            </a:r>
            <a:r>
              <a:rPr lang="en-US" altLang="en-US" sz="2600" dirty="0">
                <a:solidFill>
                  <a:schemeClr val="tx2"/>
                </a:solidFill>
                <a:latin typeface="Tahoma" panose="020B0604030504040204" pitchFamily="34" charset="0"/>
              </a:rPr>
              <a:t>471</a:t>
            </a:r>
            <a:r>
              <a:rPr lang="en-US" altLang="en-US" sz="2600" dirty="0">
                <a:latin typeface="Tahoma" panose="020B0604030504040204" pitchFamily="34" charset="0"/>
              </a:rPr>
              <a:t> (</a:t>
            </a:r>
            <a:r>
              <a:rPr lang="en-US" altLang="en-US" sz="2600" dirty="0">
                <a:solidFill>
                  <a:schemeClr val="accent1">
                    <a:lumMod val="50000"/>
                  </a:schemeClr>
                </a:solidFill>
                <a:latin typeface="Tahoma" panose="020B0604030504040204" pitchFamily="34" charset="0"/>
              </a:rPr>
              <a:t>Pa.</a:t>
            </a:r>
            <a:r>
              <a:rPr lang="en-US" altLang="en-US" sz="2600" dirty="0">
                <a:latin typeface="Tahoma" panose="020B0604030504040204" pitchFamily="34" charset="0"/>
              </a:rPr>
              <a:t> </a:t>
            </a:r>
            <a:r>
              <a:rPr lang="en-US" altLang="en-US" sz="2600" dirty="0">
                <a:solidFill>
                  <a:srgbClr val="9966FF"/>
                </a:solidFill>
                <a:latin typeface="Tahoma" panose="020B0604030504040204" pitchFamily="34" charset="0"/>
              </a:rPr>
              <a:t>1987</a:t>
            </a:r>
            <a:r>
              <a:rPr lang="en-US" altLang="en-US" sz="2600" dirty="0">
                <a:latin typeface="Tahoma" panose="020B0604030504040204" pitchFamily="34" charset="0"/>
              </a:rPr>
              <a:t>).</a:t>
            </a:r>
          </a:p>
          <a:p>
            <a:pPr eaLnBrk="1" hangingPunct="1">
              <a:lnSpc>
                <a:spcPct val="90000"/>
              </a:lnSpc>
              <a:buFontTx/>
              <a:buNone/>
              <a:defRPr/>
            </a:pPr>
            <a:endParaRPr lang="en-US" altLang="en-US" sz="2800" dirty="0">
              <a:latin typeface="Tahoma" panose="020B0604030504040204" pitchFamily="34" charset="0"/>
            </a:endParaRPr>
          </a:p>
          <a:p>
            <a:pPr eaLnBrk="1" hangingPunct="1">
              <a:lnSpc>
                <a:spcPct val="90000"/>
              </a:lnSpc>
              <a:buFontTx/>
              <a:buNone/>
              <a:defRPr/>
            </a:pPr>
            <a:r>
              <a:rPr lang="en-US" altLang="en-US" sz="1800" dirty="0">
                <a:solidFill>
                  <a:schemeClr val="hlink"/>
                </a:solidFill>
                <a:latin typeface="Tahoma" panose="020B0604030504040204" pitchFamily="34" charset="0"/>
              </a:rPr>
              <a:t>first party</a:t>
            </a:r>
            <a:r>
              <a:rPr lang="en-US" altLang="en-US" sz="1800" dirty="0">
                <a:latin typeface="Tahoma" panose="020B0604030504040204" pitchFamily="34" charset="0"/>
              </a:rPr>
              <a:t>	</a:t>
            </a:r>
            <a:r>
              <a:rPr lang="en-US" altLang="en-US" sz="1800" dirty="0">
                <a:solidFill>
                  <a:srgbClr val="00FF00"/>
                </a:solidFill>
                <a:latin typeface="Tahoma" panose="020B0604030504040204" pitchFamily="34" charset="0"/>
              </a:rPr>
              <a:t>second</a:t>
            </a:r>
            <a:r>
              <a:rPr lang="en-US" altLang="en-US" sz="1800" dirty="0">
                <a:latin typeface="Tahoma" panose="020B0604030504040204" pitchFamily="34" charset="0"/>
              </a:rPr>
              <a:t>	           </a:t>
            </a:r>
            <a:r>
              <a:rPr lang="en-US" altLang="en-US" sz="1800" dirty="0">
                <a:solidFill>
                  <a:schemeClr val="folHlink"/>
                </a:solidFill>
                <a:latin typeface="Tahoma" panose="020B0604030504040204" pitchFamily="34" charset="0"/>
              </a:rPr>
              <a:t>reporter</a:t>
            </a:r>
            <a:r>
              <a:rPr lang="en-US" altLang="en-US" sz="1800" dirty="0">
                <a:latin typeface="Tahoma" panose="020B0604030504040204" pitchFamily="34" charset="0"/>
              </a:rPr>
              <a:t>	         </a:t>
            </a:r>
            <a:r>
              <a:rPr lang="en-US" altLang="en-US" sz="1800" dirty="0">
                <a:solidFill>
                  <a:schemeClr val="accent1">
                    <a:lumMod val="50000"/>
                  </a:schemeClr>
                </a:solidFill>
                <a:latin typeface="Tahoma" panose="020B0604030504040204" pitchFamily="34" charset="0"/>
              </a:rPr>
              <a:t>court</a:t>
            </a:r>
            <a:r>
              <a:rPr lang="en-US" altLang="en-US" sz="1800" dirty="0">
                <a:latin typeface="Tahoma" panose="020B0604030504040204" pitchFamily="34" charset="0"/>
              </a:rPr>
              <a:t>	     </a:t>
            </a:r>
            <a:r>
              <a:rPr lang="en-US" altLang="en-US" sz="1800" dirty="0">
                <a:solidFill>
                  <a:srgbClr val="9966FF"/>
                </a:solidFill>
                <a:latin typeface="Tahoma" panose="020B0604030504040204" pitchFamily="34" charset="0"/>
              </a:rPr>
              <a:t>year of</a:t>
            </a:r>
          </a:p>
          <a:p>
            <a:pPr eaLnBrk="1" hangingPunct="1">
              <a:lnSpc>
                <a:spcPct val="90000"/>
              </a:lnSpc>
              <a:buFontTx/>
              <a:buNone/>
              <a:defRPr/>
            </a:pPr>
            <a:r>
              <a:rPr lang="en-US" altLang="en-US" sz="1800" dirty="0">
                <a:latin typeface="Tahoma" panose="020B0604030504040204" pitchFamily="34" charset="0"/>
              </a:rPr>
              <a:t>			</a:t>
            </a:r>
            <a:r>
              <a:rPr lang="en-US" altLang="en-US" sz="1800" dirty="0">
                <a:solidFill>
                  <a:srgbClr val="00FF00"/>
                </a:solidFill>
                <a:latin typeface="Tahoma" panose="020B0604030504040204" pitchFamily="34" charset="0"/>
              </a:rPr>
              <a:t>party</a:t>
            </a:r>
            <a:r>
              <a:rPr lang="en-US" altLang="en-US" sz="1800" dirty="0">
                <a:latin typeface="Tahoma" panose="020B0604030504040204" pitchFamily="34" charset="0"/>
              </a:rPr>
              <a:t>	           </a:t>
            </a:r>
            <a:r>
              <a:rPr lang="en-US" altLang="en-US" sz="1800" dirty="0">
                <a:solidFill>
                  <a:schemeClr val="folHlink"/>
                </a:solidFill>
                <a:latin typeface="Tahoma" panose="020B0604030504040204" pitchFamily="34" charset="0"/>
              </a:rPr>
              <a:t>abbreviation</a:t>
            </a:r>
            <a:r>
              <a:rPr lang="en-US" altLang="en-US" sz="1800" dirty="0">
                <a:latin typeface="Tahoma" panose="020B0604030504040204" pitchFamily="34" charset="0"/>
              </a:rPr>
              <a:t>      </a:t>
            </a:r>
            <a:r>
              <a:rPr lang="en-US" altLang="en-US" sz="1800" dirty="0" err="1">
                <a:solidFill>
                  <a:schemeClr val="accent1">
                    <a:lumMod val="50000"/>
                  </a:schemeClr>
                </a:solidFill>
                <a:latin typeface="Tahoma" panose="020B0604030504040204" pitchFamily="34" charset="0"/>
              </a:rPr>
              <a:t>abbreviation</a:t>
            </a:r>
            <a:r>
              <a:rPr lang="en-US" altLang="en-US" sz="1800" dirty="0">
                <a:latin typeface="Tahoma" panose="020B0604030504040204" pitchFamily="34" charset="0"/>
              </a:rPr>
              <a:t>    </a:t>
            </a:r>
            <a:r>
              <a:rPr lang="en-US" altLang="en-US" sz="1800" dirty="0">
                <a:solidFill>
                  <a:srgbClr val="9966FF"/>
                </a:solidFill>
                <a:latin typeface="Tahoma" panose="020B0604030504040204" pitchFamily="34" charset="0"/>
              </a:rPr>
              <a:t>decision</a:t>
            </a:r>
          </a:p>
        </p:txBody>
      </p:sp>
      <p:sp>
        <p:nvSpPr>
          <p:cNvPr id="25603" name="Slide Number Placeholder 5">
            <a:extLst>
              <a:ext uri="{FF2B5EF4-FFF2-40B4-BE49-F238E27FC236}">
                <a16:creationId xmlns:a16="http://schemas.microsoft.com/office/drawing/2014/main" id="{BE0BD51A-A676-0FE3-0972-FC981569A9A9}"/>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47F86EF-0FB0-4358-AB55-E21404D88319}" type="slidenum">
              <a:rPr lang="en-US" altLang="en-US" sz="1400" smtClean="0">
                <a:latin typeface="Arial" panose="020B0604020202020204" pitchFamily="34" charset="0"/>
              </a:rPr>
              <a:pPr>
                <a:spcBef>
                  <a:spcPct val="0"/>
                </a:spcBef>
                <a:buClrTx/>
                <a:buSzTx/>
                <a:buFontTx/>
                <a:buNone/>
              </a:pPr>
              <a:t>12</a:t>
            </a:fld>
            <a:endParaRPr lang="en-US" altLang="en-US" sz="1400">
              <a:latin typeface="Arial" panose="020B0604020202020204" pitchFamily="34" charset="0"/>
            </a:endParaRPr>
          </a:p>
        </p:txBody>
      </p:sp>
      <p:sp>
        <p:nvSpPr>
          <p:cNvPr id="14339" name="Rectangle 2">
            <a:extLst>
              <a:ext uri="{FF2B5EF4-FFF2-40B4-BE49-F238E27FC236}">
                <a16:creationId xmlns:a16="http://schemas.microsoft.com/office/drawing/2014/main" id="{9F41A3A1-E787-8125-72A3-F132A3C195CD}"/>
              </a:ext>
            </a:extLst>
          </p:cNvPr>
          <p:cNvSpPr>
            <a:spLocks noGrp="1" noChangeArrowheads="1"/>
          </p:cNvSpPr>
          <p:nvPr>
            <p:ph type="title"/>
          </p:nvPr>
        </p:nvSpPr>
        <p:spPr>
          <a:xfrm>
            <a:off x="685800" y="304800"/>
            <a:ext cx="8077200" cy="685800"/>
          </a:xfrm>
        </p:spPr>
        <p:txBody>
          <a:bodyPr>
            <a:normAutofit fontScale="90000"/>
          </a:bodyPr>
          <a:lstStyle/>
          <a:p>
            <a:pPr eaLnBrk="1" fontAlgn="auto" hangingPunct="1">
              <a:spcAft>
                <a:spcPts val="0"/>
              </a:spcAft>
              <a:defRPr/>
            </a:pPr>
            <a:r>
              <a:rPr lang="en-US" dirty="0">
                <a:latin typeface="Tahoma" pitchFamily="34" charset="0"/>
              </a:rPr>
              <a:t>Components of a case citation</a:t>
            </a:r>
          </a:p>
        </p:txBody>
      </p:sp>
      <p:sp>
        <p:nvSpPr>
          <p:cNvPr id="25605" name="Line 4">
            <a:extLst>
              <a:ext uri="{FF2B5EF4-FFF2-40B4-BE49-F238E27FC236}">
                <a16:creationId xmlns:a16="http://schemas.microsoft.com/office/drawing/2014/main" id="{383D7838-72F1-86F2-6ED5-972890BA9DAF}"/>
              </a:ext>
            </a:extLst>
          </p:cNvPr>
          <p:cNvSpPr>
            <a:spLocks noChangeShapeType="1"/>
          </p:cNvSpPr>
          <p:nvPr/>
        </p:nvSpPr>
        <p:spPr bwMode="auto">
          <a:xfrm>
            <a:off x="2819400" y="4419600"/>
            <a:ext cx="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06" name="Line 5">
            <a:extLst>
              <a:ext uri="{FF2B5EF4-FFF2-40B4-BE49-F238E27FC236}">
                <a16:creationId xmlns:a16="http://schemas.microsoft.com/office/drawing/2014/main" id="{A8394039-870D-D40D-5DED-902022E1CD3F}"/>
              </a:ext>
            </a:extLst>
          </p:cNvPr>
          <p:cNvSpPr>
            <a:spLocks noChangeShapeType="1"/>
          </p:cNvSpPr>
          <p:nvPr/>
        </p:nvSpPr>
        <p:spPr bwMode="auto">
          <a:xfrm>
            <a:off x="2362200" y="30099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07" name="Line 6">
            <a:extLst>
              <a:ext uri="{FF2B5EF4-FFF2-40B4-BE49-F238E27FC236}">
                <a16:creationId xmlns:a16="http://schemas.microsoft.com/office/drawing/2014/main" id="{9FED9E8D-F80B-BA01-C005-A7B443E90293}"/>
              </a:ext>
            </a:extLst>
          </p:cNvPr>
          <p:cNvSpPr>
            <a:spLocks noChangeShapeType="1"/>
          </p:cNvSpPr>
          <p:nvPr/>
        </p:nvSpPr>
        <p:spPr bwMode="auto">
          <a:xfrm>
            <a:off x="1447800" y="41148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08" name="Line 7">
            <a:extLst>
              <a:ext uri="{FF2B5EF4-FFF2-40B4-BE49-F238E27FC236}">
                <a16:creationId xmlns:a16="http://schemas.microsoft.com/office/drawing/2014/main" id="{E0E1ADC2-06E7-DCB8-682C-A8FB17770893}"/>
              </a:ext>
            </a:extLst>
          </p:cNvPr>
          <p:cNvSpPr>
            <a:spLocks noChangeShapeType="1"/>
          </p:cNvSpPr>
          <p:nvPr/>
        </p:nvSpPr>
        <p:spPr bwMode="auto">
          <a:xfrm>
            <a:off x="3048000" y="41148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09" name="Line 8">
            <a:extLst>
              <a:ext uri="{FF2B5EF4-FFF2-40B4-BE49-F238E27FC236}">
                <a16:creationId xmlns:a16="http://schemas.microsoft.com/office/drawing/2014/main" id="{2918E0A0-8F3B-B348-ACA5-5C9F7ACC7F91}"/>
              </a:ext>
            </a:extLst>
          </p:cNvPr>
          <p:cNvSpPr>
            <a:spLocks noChangeShapeType="1"/>
          </p:cNvSpPr>
          <p:nvPr/>
        </p:nvSpPr>
        <p:spPr bwMode="auto">
          <a:xfrm>
            <a:off x="3962400" y="33528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0" name="Line 9">
            <a:extLst>
              <a:ext uri="{FF2B5EF4-FFF2-40B4-BE49-F238E27FC236}">
                <a16:creationId xmlns:a16="http://schemas.microsoft.com/office/drawing/2014/main" id="{5B9F79BB-E874-048B-4A92-E85D7669C8C3}"/>
              </a:ext>
            </a:extLst>
          </p:cNvPr>
          <p:cNvSpPr>
            <a:spLocks noChangeShapeType="1"/>
          </p:cNvSpPr>
          <p:nvPr/>
        </p:nvSpPr>
        <p:spPr bwMode="auto">
          <a:xfrm>
            <a:off x="5334000" y="3290888"/>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1" name="Line 10">
            <a:extLst>
              <a:ext uri="{FF2B5EF4-FFF2-40B4-BE49-F238E27FC236}">
                <a16:creationId xmlns:a16="http://schemas.microsoft.com/office/drawing/2014/main" id="{89E87D8D-82A9-01AE-9E63-6F9B361A1CA5}"/>
              </a:ext>
            </a:extLst>
          </p:cNvPr>
          <p:cNvSpPr>
            <a:spLocks noChangeShapeType="1"/>
          </p:cNvSpPr>
          <p:nvPr/>
        </p:nvSpPr>
        <p:spPr bwMode="auto">
          <a:xfrm>
            <a:off x="4648200" y="4170363"/>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2" name="Line 11">
            <a:extLst>
              <a:ext uri="{FF2B5EF4-FFF2-40B4-BE49-F238E27FC236}">
                <a16:creationId xmlns:a16="http://schemas.microsoft.com/office/drawing/2014/main" id="{B51AAC42-47DF-5E4A-97AE-CAE52F2D04FA}"/>
              </a:ext>
            </a:extLst>
          </p:cNvPr>
          <p:cNvSpPr>
            <a:spLocks noChangeShapeType="1"/>
          </p:cNvSpPr>
          <p:nvPr/>
        </p:nvSpPr>
        <p:spPr bwMode="auto">
          <a:xfrm flipH="1">
            <a:off x="6134100" y="3009900"/>
            <a:ext cx="83820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3" name="Line 12">
            <a:extLst>
              <a:ext uri="{FF2B5EF4-FFF2-40B4-BE49-F238E27FC236}">
                <a16:creationId xmlns:a16="http://schemas.microsoft.com/office/drawing/2014/main" id="{F1624A4D-01D0-D610-C37B-13470C54BF7E}"/>
              </a:ext>
            </a:extLst>
          </p:cNvPr>
          <p:cNvSpPr>
            <a:spLocks noChangeShapeType="1"/>
          </p:cNvSpPr>
          <p:nvPr/>
        </p:nvSpPr>
        <p:spPr bwMode="auto">
          <a:xfrm flipH="1">
            <a:off x="6134100" y="4170363"/>
            <a:ext cx="60960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4" name="Line 13">
            <a:extLst>
              <a:ext uri="{FF2B5EF4-FFF2-40B4-BE49-F238E27FC236}">
                <a16:creationId xmlns:a16="http://schemas.microsoft.com/office/drawing/2014/main" id="{250EABD8-4123-3925-C155-B2812C25D021}"/>
              </a:ext>
            </a:extLst>
          </p:cNvPr>
          <p:cNvSpPr>
            <a:spLocks noChangeShapeType="1"/>
          </p:cNvSpPr>
          <p:nvPr/>
        </p:nvSpPr>
        <p:spPr bwMode="auto">
          <a:xfrm>
            <a:off x="7620000" y="4132263"/>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8E2931E8-A9BF-7C9F-81C0-7EC861CCA46C}"/>
              </a:ext>
            </a:extLst>
          </p:cNvPr>
          <p:cNvSpPr>
            <a:spLocks noGrp="1"/>
          </p:cNvSpPr>
          <p:nvPr>
            <p:ph idx="1"/>
          </p:nvPr>
        </p:nvSpPr>
        <p:spPr>
          <a:xfrm>
            <a:off x="533400" y="1752600"/>
            <a:ext cx="8229600" cy="4525963"/>
          </a:xfrm>
        </p:spPr>
        <p:txBody>
          <a:bodyPr/>
          <a:lstStyle/>
          <a:p>
            <a:pPr eaLnBrk="1" hangingPunct="1"/>
            <a:r>
              <a:rPr lang="en-US" altLang="en-US" sz="2800">
                <a:latin typeface="Tahoma" panose="020B0604030504040204" pitchFamily="34" charset="0"/>
              </a:rPr>
              <a:t>To put information about a case in proper </a:t>
            </a:r>
            <a:r>
              <a:rPr lang="en-US" altLang="en-US" sz="2800" u="sng">
                <a:latin typeface="Tahoma" panose="020B0604030504040204" pitchFamily="34" charset="0"/>
              </a:rPr>
              <a:t>Bluebook</a:t>
            </a:r>
            <a:r>
              <a:rPr lang="en-US" altLang="en-US" sz="2800">
                <a:latin typeface="Tahoma" panose="020B0604030504040204" pitchFamily="34" charset="0"/>
              </a:rPr>
              <a:t> form, you must follow the </a:t>
            </a:r>
            <a:r>
              <a:rPr lang="en-US" altLang="en-US" sz="2800" u="sng">
                <a:latin typeface="Tahoma" panose="020B0604030504040204" pitchFamily="34" charset="0"/>
              </a:rPr>
              <a:t>Bluebook</a:t>
            </a:r>
            <a:r>
              <a:rPr lang="en-US" altLang="en-US" sz="2800">
                <a:latin typeface="Tahoma" panose="020B0604030504040204" pitchFamily="34" charset="0"/>
              </a:rPr>
              <a:t> rules for each part of the case citation.</a:t>
            </a:r>
          </a:p>
          <a:p>
            <a:pPr eaLnBrk="1" hangingPunct="1"/>
            <a:r>
              <a:rPr lang="en-US" altLang="en-US" sz="2800">
                <a:latin typeface="Tahoma" panose="020B0604030504040204" pitchFamily="34" charset="0"/>
              </a:rPr>
              <a:t>Because they appear first in the citation, we’</a:t>
            </a:r>
            <a:r>
              <a:rPr lang="en-US" altLang="ja-JP" sz="2800">
                <a:latin typeface="Tahoma" panose="020B0604030504040204" pitchFamily="34" charset="0"/>
              </a:rPr>
              <a:t>ll start with the rules addressing </a:t>
            </a:r>
            <a:r>
              <a:rPr lang="en-US" altLang="ja-JP" sz="2800" u="sng">
                <a:latin typeface="Tahoma" panose="020B0604030504040204" pitchFamily="34" charset="0"/>
              </a:rPr>
              <a:t>case names</a:t>
            </a:r>
            <a:r>
              <a:rPr lang="en-US" altLang="ja-JP" sz="2800">
                <a:latin typeface="Tahoma" panose="020B0604030504040204" pitchFamily="34" charset="0"/>
              </a:rPr>
              <a:t>.</a:t>
            </a:r>
            <a:endParaRPr lang="en-US" altLang="ja-JP" sz="2800" u="sng">
              <a:latin typeface="Tahoma" panose="020B0604030504040204" pitchFamily="34" charset="0"/>
            </a:endParaRPr>
          </a:p>
        </p:txBody>
      </p:sp>
      <p:sp>
        <p:nvSpPr>
          <p:cNvPr id="26627" name="Slide Number Placeholder 5">
            <a:extLst>
              <a:ext uri="{FF2B5EF4-FFF2-40B4-BE49-F238E27FC236}">
                <a16:creationId xmlns:a16="http://schemas.microsoft.com/office/drawing/2014/main" id="{641E6517-CF61-1298-58A9-36CA2DA8C55A}"/>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B3944196-82AA-4EF0-A88C-97FAD364CEA7}" type="slidenum">
              <a:rPr lang="en-US" altLang="en-US" sz="1400" smtClean="0">
                <a:latin typeface="Arial" panose="020B0604020202020204" pitchFamily="34" charset="0"/>
              </a:rPr>
              <a:pPr>
                <a:spcBef>
                  <a:spcPct val="0"/>
                </a:spcBef>
                <a:buClrTx/>
                <a:buSzTx/>
                <a:buFontTx/>
                <a:buNone/>
              </a:pPr>
              <a:t>13</a:t>
            </a:fld>
            <a:endParaRPr lang="en-US" altLang="en-US" sz="1400">
              <a:latin typeface="Arial" panose="020B0604020202020204" pitchFamily="34" charset="0"/>
            </a:endParaRPr>
          </a:p>
        </p:txBody>
      </p:sp>
      <p:sp>
        <p:nvSpPr>
          <p:cNvPr id="15363" name="Rectangle 2">
            <a:extLst>
              <a:ext uri="{FF2B5EF4-FFF2-40B4-BE49-F238E27FC236}">
                <a16:creationId xmlns:a16="http://schemas.microsoft.com/office/drawing/2014/main" id="{9C783B4F-30AE-3E7E-8585-9D456C04A30C}"/>
              </a:ext>
            </a:extLst>
          </p:cNvPr>
          <p:cNvSpPr>
            <a:spLocks noGrp="1" noChangeArrowheads="1"/>
          </p:cNvSpPr>
          <p:nvPr>
            <p:ph type="title"/>
          </p:nvPr>
        </p:nvSpPr>
        <p:spPr>
          <a:xfrm>
            <a:off x="685800" y="152400"/>
            <a:ext cx="8001000" cy="1371600"/>
          </a:xfrm>
        </p:spPr>
        <p:txBody>
          <a:bodyPr/>
          <a:lstStyle/>
          <a:p>
            <a:pPr eaLnBrk="1" fontAlgn="auto" hangingPunct="1">
              <a:spcAft>
                <a:spcPts val="0"/>
              </a:spcAft>
              <a:defRPr/>
            </a:pPr>
            <a:r>
              <a:rPr lang="en-US" dirty="0">
                <a:latin typeface="Tahoma" pitchFamily="34" charset="0"/>
              </a:rPr>
              <a:t>Rules for each component of a case citation</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7F4DD17C-5EA4-E7FB-9922-DBD778D3A55A}"/>
              </a:ext>
            </a:extLst>
          </p:cNvPr>
          <p:cNvSpPr>
            <a:spLocks noGrp="1"/>
          </p:cNvSpPr>
          <p:nvPr>
            <p:ph idx="1"/>
          </p:nvPr>
        </p:nvSpPr>
        <p:spPr>
          <a:xfrm>
            <a:off x="533400" y="1752600"/>
            <a:ext cx="8229600" cy="4525963"/>
          </a:xfrm>
        </p:spPr>
        <p:txBody>
          <a:bodyPr/>
          <a:lstStyle/>
          <a:p>
            <a:pPr eaLnBrk="1" hangingPunct="1">
              <a:lnSpc>
                <a:spcPct val="90000"/>
              </a:lnSpc>
            </a:pPr>
            <a:r>
              <a:rPr lang="en-US" altLang="en-US" sz="2800" i="1">
                <a:solidFill>
                  <a:schemeClr val="accent1"/>
                </a:solidFill>
                <a:latin typeface="Tahoma" panose="020B0604030504040204" pitchFamily="34" charset="0"/>
              </a:rPr>
              <a:t>R10.2.1(a)</a:t>
            </a:r>
          </a:p>
          <a:p>
            <a:pPr eaLnBrk="1" hangingPunct="1">
              <a:lnSpc>
                <a:spcPct val="90000"/>
              </a:lnSpc>
            </a:pPr>
            <a:r>
              <a:rPr lang="en-US" altLang="en-US" sz="2800">
                <a:latin typeface="Tahoma" panose="020B0604030504040204" pitchFamily="34" charset="0"/>
              </a:rPr>
              <a:t>Omit all parties other than the first party listed on each side (one plaintiff/one defendant). </a:t>
            </a:r>
          </a:p>
          <a:p>
            <a:pPr eaLnBrk="1" hangingPunct="1">
              <a:lnSpc>
                <a:spcPct val="90000"/>
              </a:lnSpc>
            </a:pPr>
            <a:r>
              <a:rPr lang="en-US" altLang="en-US" sz="2800">
                <a:latin typeface="Tahoma" panose="020B0604030504040204" pitchFamily="34" charset="0"/>
              </a:rPr>
              <a:t>For example, John P. </a:t>
            </a:r>
            <a:r>
              <a:rPr lang="en-US" altLang="en-US" sz="2800">
                <a:solidFill>
                  <a:schemeClr val="accent2"/>
                </a:solidFill>
                <a:latin typeface="Tahoma" panose="020B0604030504040204" pitchFamily="34" charset="0"/>
              </a:rPr>
              <a:t>Jones</a:t>
            </a:r>
            <a:r>
              <a:rPr lang="en-US" altLang="en-US" sz="2800">
                <a:latin typeface="Tahoma" panose="020B0604030504040204" pitchFamily="34" charset="0"/>
              </a:rPr>
              <a:t> &amp; Fred C. Smith, Plaintiffs v. William R. </a:t>
            </a:r>
            <a:r>
              <a:rPr lang="en-US" altLang="en-US" sz="2800">
                <a:solidFill>
                  <a:schemeClr val="accent1"/>
                </a:solidFill>
                <a:latin typeface="Tahoma" panose="020B0604030504040204" pitchFamily="34" charset="0"/>
              </a:rPr>
              <a:t>Adams</a:t>
            </a:r>
            <a:r>
              <a:rPr lang="en-US" altLang="en-US" sz="2800">
                <a:latin typeface="Tahoma" panose="020B0604030504040204" pitchFamily="34" charset="0"/>
              </a:rPr>
              <a:t> &amp; Sam LaFleur, Defendants -- </a:t>
            </a:r>
            <a:r>
              <a:rPr lang="en-US" altLang="en-US" sz="2800">
                <a:solidFill>
                  <a:schemeClr val="accent2"/>
                </a:solidFill>
                <a:latin typeface="Tahoma" panose="020B0604030504040204" pitchFamily="34" charset="0"/>
              </a:rPr>
              <a:t>Jones</a:t>
            </a:r>
            <a:r>
              <a:rPr lang="en-US" altLang="en-US" sz="2800">
                <a:latin typeface="Tahoma" panose="020B0604030504040204" pitchFamily="34" charset="0"/>
              </a:rPr>
              <a:t> v. </a:t>
            </a:r>
            <a:r>
              <a:rPr lang="en-US" altLang="en-US" sz="2800">
                <a:solidFill>
                  <a:schemeClr val="accent1"/>
                </a:solidFill>
                <a:latin typeface="Tahoma" panose="020B0604030504040204" pitchFamily="34" charset="0"/>
              </a:rPr>
              <a:t>Adams</a:t>
            </a:r>
          </a:p>
          <a:p>
            <a:pPr eaLnBrk="1" hangingPunct="1">
              <a:lnSpc>
                <a:spcPct val="90000"/>
              </a:lnSpc>
            </a:pPr>
            <a:r>
              <a:rPr lang="en-US" altLang="en-US" sz="2800">
                <a:latin typeface="Tahoma" panose="020B0604030504040204" pitchFamily="34" charset="0"/>
              </a:rPr>
              <a:t>Do not include “et al.” to show multiple parties.</a:t>
            </a:r>
          </a:p>
          <a:p>
            <a:pPr eaLnBrk="1" hangingPunct="1">
              <a:lnSpc>
                <a:spcPct val="90000"/>
              </a:lnSpc>
              <a:buFontTx/>
              <a:buNone/>
            </a:pPr>
            <a:endParaRPr lang="en-US" altLang="en-US" sz="2800"/>
          </a:p>
          <a:p>
            <a:pPr eaLnBrk="1" hangingPunct="1">
              <a:lnSpc>
                <a:spcPct val="90000"/>
              </a:lnSpc>
            </a:pPr>
            <a:endParaRPr lang="en-US" altLang="en-US" sz="2800" u="sng"/>
          </a:p>
        </p:txBody>
      </p:sp>
      <p:sp>
        <p:nvSpPr>
          <p:cNvPr id="27651" name="Slide Number Placeholder 5">
            <a:extLst>
              <a:ext uri="{FF2B5EF4-FFF2-40B4-BE49-F238E27FC236}">
                <a16:creationId xmlns:a16="http://schemas.microsoft.com/office/drawing/2014/main" id="{C6760BA7-D848-29AB-2299-569DEB74911C}"/>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420BE8F-C3FE-409D-90BC-7C0BE001F1BF}" type="slidenum">
              <a:rPr lang="en-US" altLang="en-US" sz="1400" smtClean="0">
                <a:latin typeface="Arial" panose="020B0604020202020204" pitchFamily="34" charset="0"/>
              </a:rPr>
              <a:pPr>
                <a:spcBef>
                  <a:spcPct val="0"/>
                </a:spcBef>
                <a:buClrTx/>
                <a:buSzTx/>
                <a:buFontTx/>
                <a:buNone/>
              </a:pPr>
              <a:t>14</a:t>
            </a:fld>
            <a:endParaRPr lang="en-US" altLang="en-US" sz="1400">
              <a:latin typeface="Arial" panose="020B0604020202020204" pitchFamily="34" charset="0"/>
            </a:endParaRPr>
          </a:p>
        </p:txBody>
      </p:sp>
      <p:sp>
        <p:nvSpPr>
          <p:cNvPr id="16387" name="Rectangle 2">
            <a:extLst>
              <a:ext uri="{FF2B5EF4-FFF2-40B4-BE49-F238E27FC236}">
                <a16:creationId xmlns:a16="http://schemas.microsoft.com/office/drawing/2014/main" id="{835BCF08-3704-D726-1CCA-F92515635867}"/>
              </a:ext>
            </a:extLst>
          </p:cNvPr>
          <p:cNvSpPr>
            <a:spLocks noGrp="1" noChangeArrowheads="1"/>
          </p:cNvSpPr>
          <p:nvPr>
            <p:ph type="title"/>
          </p:nvPr>
        </p:nvSpPr>
        <p:spPr>
          <a:xfrm>
            <a:off x="685800" y="228600"/>
            <a:ext cx="7924800" cy="1295400"/>
          </a:xfrm>
        </p:spPr>
        <p:txBody>
          <a:bodyPr>
            <a:normAutofit fontScale="90000"/>
          </a:bodyPr>
          <a:lstStyle/>
          <a:p>
            <a:pPr eaLnBrk="1" fontAlgn="auto" hangingPunct="1">
              <a:spcAft>
                <a:spcPts val="0"/>
              </a:spcAft>
              <a:defRPr/>
            </a:pPr>
            <a:r>
              <a:rPr lang="en-US" dirty="0">
                <a:latin typeface="Tahoma" pitchFamily="34" charset="0"/>
              </a:rPr>
              <a:t>Cite only the first listed party on each side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036714BD-9D7E-363E-3C39-FB0E399EEFF9}"/>
              </a:ext>
            </a:extLst>
          </p:cNvPr>
          <p:cNvSpPr>
            <a:spLocks noGrp="1"/>
          </p:cNvSpPr>
          <p:nvPr>
            <p:ph idx="1"/>
          </p:nvPr>
        </p:nvSpPr>
        <p:spPr>
          <a:xfrm>
            <a:off x="533400" y="1676400"/>
            <a:ext cx="8458200" cy="4191000"/>
          </a:xfrm>
        </p:spPr>
        <p:txBody>
          <a:bodyPr/>
          <a:lstStyle/>
          <a:p>
            <a:pPr eaLnBrk="1" hangingPunct="1">
              <a:lnSpc>
                <a:spcPct val="90000"/>
              </a:lnSpc>
            </a:pPr>
            <a:r>
              <a:rPr lang="en-US" altLang="en-US" sz="2400" i="1">
                <a:solidFill>
                  <a:schemeClr val="accent1"/>
                </a:solidFill>
                <a:latin typeface="Tahoma" panose="020B0604030504040204" pitchFamily="34" charset="0"/>
              </a:rPr>
              <a:t>R10.2.1(e) &amp; R10.2.1(g)</a:t>
            </a:r>
          </a:p>
          <a:p>
            <a:pPr eaLnBrk="1" hangingPunct="1">
              <a:lnSpc>
                <a:spcPct val="90000"/>
              </a:lnSpc>
            </a:pPr>
            <a:r>
              <a:rPr lang="en-US" altLang="en-US" sz="2400">
                <a:latin typeface="Tahoma" panose="020B0604030504040204" pitchFamily="34" charset="0"/>
              </a:rPr>
              <a:t>Do not include legal status of a party, such as Administrator, Executor, Plaintiff, Defendant, Appellant, Appellee, Guardian, etc. </a:t>
            </a:r>
          </a:p>
          <a:p>
            <a:pPr eaLnBrk="1" hangingPunct="1">
              <a:lnSpc>
                <a:spcPct val="90000"/>
              </a:lnSpc>
            </a:pPr>
            <a:r>
              <a:rPr lang="en-US" altLang="en-US" sz="2400">
                <a:latin typeface="Tahoma" panose="020B0604030504040204" pitchFamily="34" charset="0"/>
              </a:rPr>
              <a:t>For individuals, omit their given names and initials.</a:t>
            </a:r>
          </a:p>
          <a:p>
            <a:pPr eaLnBrk="1" hangingPunct="1">
              <a:lnSpc>
                <a:spcPct val="90000"/>
              </a:lnSpc>
            </a:pPr>
            <a:endParaRPr lang="en-US" altLang="en-US" sz="2400">
              <a:latin typeface="Tahoma" panose="020B0604030504040204" pitchFamily="34" charset="0"/>
            </a:endParaRPr>
          </a:p>
          <a:p>
            <a:pPr eaLnBrk="1" hangingPunct="1">
              <a:lnSpc>
                <a:spcPct val="90000"/>
              </a:lnSpc>
              <a:buFontTx/>
              <a:buNone/>
            </a:pPr>
            <a:r>
              <a:rPr lang="en-US" altLang="en-US" sz="2000">
                <a:solidFill>
                  <a:srgbClr val="7030A0"/>
                </a:solidFill>
                <a:latin typeface="Tahoma" panose="020B0604030504040204" pitchFamily="34" charset="0"/>
              </a:rPr>
              <a:t>Incorrect</a:t>
            </a:r>
            <a:r>
              <a:rPr lang="en-US" altLang="en-US" sz="2000">
                <a:latin typeface="Tahoma" panose="020B0604030504040204" pitchFamily="34" charset="0"/>
              </a:rPr>
              <a:t>					</a:t>
            </a:r>
            <a:r>
              <a:rPr lang="en-US" altLang="en-US" sz="2000">
                <a:solidFill>
                  <a:srgbClr val="7030A0"/>
                </a:solidFill>
                <a:latin typeface="Tahoma" panose="020B0604030504040204" pitchFamily="34" charset="0"/>
              </a:rPr>
              <a:t>Correct</a:t>
            </a:r>
          </a:p>
          <a:p>
            <a:pPr eaLnBrk="1" hangingPunct="1">
              <a:lnSpc>
                <a:spcPct val="90000"/>
              </a:lnSpc>
              <a:buFontTx/>
              <a:buNone/>
            </a:pPr>
            <a:r>
              <a:rPr lang="en-US" altLang="en-US" sz="2000">
                <a:latin typeface="Tahoma" panose="020B0604030504040204" pitchFamily="34" charset="0"/>
              </a:rPr>
              <a:t>John E. Smith v. Jane P. Jones			Smith v. Jones</a:t>
            </a:r>
          </a:p>
          <a:p>
            <a:pPr eaLnBrk="1" hangingPunct="1">
              <a:lnSpc>
                <a:spcPct val="90000"/>
              </a:lnSpc>
              <a:buFontTx/>
              <a:buNone/>
            </a:pPr>
            <a:r>
              <a:rPr lang="en-US" altLang="en-US" sz="2000">
                <a:latin typeface="Tahoma" panose="020B0604030504040204" pitchFamily="34" charset="0"/>
              </a:rPr>
              <a:t>Smith, Plaintiff v. Jones, Defendant		Smith v. Jones</a:t>
            </a:r>
          </a:p>
          <a:p>
            <a:pPr eaLnBrk="1" hangingPunct="1">
              <a:lnSpc>
                <a:spcPct val="90000"/>
              </a:lnSpc>
              <a:buFontTx/>
              <a:buNone/>
            </a:pPr>
            <a:r>
              <a:rPr lang="en-US" altLang="en-US" sz="2000"/>
              <a:t>	</a:t>
            </a:r>
          </a:p>
        </p:txBody>
      </p:sp>
      <p:sp>
        <p:nvSpPr>
          <p:cNvPr id="28675" name="Slide Number Placeholder 5">
            <a:extLst>
              <a:ext uri="{FF2B5EF4-FFF2-40B4-BE49-F238E27FC236}">
                <a16:creationId xmlns:a16="http://schemas.microsoft.com/office/drawing/2014/main" id="{C391A47B-B827-8046-322B-E0CA6791A62F}"/>
              </a:ext>
            </a:extLst>
          </p:cNvPr>
          <p:cNvSpPr>
            <a:spLocks noGrp="1"/>
          </p:cNvSpPr>
          <p:nvPr>
            <p:ph type="sldNum" sz="quarter" idx="12"/>
          </p:nvPr>
        </p:nvSpPr>
        <p:spPr bwMode="auto">
          <a:xfrm>
            <a:off x="8458200" y="6400800"/>
            <a:ext cx="4429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9EBE1A1-8F8E-4176-B995-470B27204A01}" type="slidenum">
              <a:rPr lang="en-US" altLang="en-US" sz="1400" smtClean="0">
                <a:latin typeface="Arial" panose="020B0604020202020204" pitchFamily="34" charset="0"/>
              </a:rPr>
              <a:pPr>
                <a:spcBef>
                  <a:spcPct val="0"/>
                </a:spcBef>
                <a:buClrTx/>
                <a:buSzTx/>
                <a:buFontTx/>
                <a:buNone/>
              </a:pPr>
              <a:t>15</a:t>
            </a:fld>
            <a:endParaRPr lang="en-US" altLang="en-US" sz="1400">
              <a:latin typeface="Arial" panose="020B0604020202020204" pitchFamily="34" charset="0"/>
            </a:endParaRPr>
          </a:p>
        </p:txBody>
      </p:sp>
      <p:sp>
        <p:nvSpPr>
          <p:cNvPr id="17411" name="Rectangle 2">
            <a:extLst>
              <a:ext uri="{FF2B5EF4-FFF2-40B4-BE49-F238E27FC236}">
                <a16:creationId xmlns:a16="http://schemas.microsoft.com/office/drawing/2014/main" id="{12014A33-BA10-74FF-6B20-BE0A863C7DBF}"/>
              </a:ext>
            </a:extLst>
          </p:cNvPr>
          <p:cNvSpPr>
            <a:spLocks noGrp="1" noChangeArrowheads="1"/>
          </p:cNvSpPr>
          <p:nvPr>
            <p:ph type="title"/>
          </p:nvPr>
        </p:nvSpPr>
        <p:spPr>
          <a:xfrm>
            <a:off x="304800" y="304800"/>
            <a:ext cx="8229600" cy="1295400"/>
          </a:xfrm>
        </p:spPr>
        <p:txBody>
          <a:bodyPr>
            <a:normAutofit fontScale="90000"/>
          </a:bodyPr>
          <a:lstStyle/>
          <a:p>
            <a:pPr eaLnBrk="1" fontAlgn="auto" hangingPunct="1">
              <a:spcAft>
                <a:spcPts val="0"/>
              </a:spcAft>
              <a:defRPr/>
            </a:pPr>
            <a:r>
              <a:rPr lang="en-US" dirty="0">
                <a:latin typeface="Tahoma" pitchFamily="34" charset="0"/>
              </a:rPr>
              <a:t>Cite individuals by last name only</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CC2AAB57-28CB-0234-2A95-8255EB346597}"/>
              </a:ext>
            </a:extLst>
          </p:cNvPr>
          <p:cNvSpPr>
            <a:spLocks noGrp="1"/>
          </p:cNvSpPr>
          <p:nvPr>
            <p:ph idx="1"/>
          </p:nvPr>
        </p:nvSpPr>
        <p:spPr/>
        <p:txBody>
          <a:bodyPr/>
          <a:lstStyle/>
          <a:p>
            <a:pPr eaLnBrk="1" hangingPunct="1">
              <a:lnSpc>
                <a:spcPct val="90000"/>
              </a:lnSpc>
            </a:pPr>
            <a:r>
              <a:rPr lang="en-US" altLang="en-US" i="1">
                <a:solidFill>
                  <a:schemeClr val="accent1"/>
                </a:solidFill>
                <a:latin typeface="Tahoma" panose="020B0604030504040204" pitchFamily="34" charset="0"/>
              </a:rPr>
              <a:t>R10.2.1(h)</a:t>
            </a:r>
          </a:p>
          <a:p>
            <a:pPr eaLnBrk="1" hangingPunct="1">
              <a:lnSpc>
                <a:spcPct val="90000"/>
              </a:lnSpc>
            </a:pPr>
            <a:r>
              <a:rPr lang="en-US" altLang="en-US">
                <a:latin typeface="Tahoma" panose="020B0604030504040204" pitchFamily="34" charset="0"/>
              </a:rPr>
              <a:t>If a business uses more than one firm designation in its name, drop all but the first.</a:t>
            </a:r>
          </a:p>
          <a:p>
            <a:pPr eaLnBrk="1" hangingPunct="1">
              <a:lnSpc>
                <a:spcPct val="90000"/>
              </a:lnSpc>
              <a:buFontTx/>
              <a:buNone/>
            </a:pPr>
            <a:endParaRPr lang="en-US" altLang="en-US" sz="2800">
              <a:solidFill>
                <a:schemeClr val="hlink"/>
              </a:solidFill>
              <a:latin typeface="Tahoma" panose="020B0604030504040204" pitchFamily="34" charset="0"/>
            </a:endParaRPr>
          </a:p>
          <a:p>
            <a:pPr eaLnBrk="1" hangingPunct="1">
              <a:lnSpc>
                <a:spcPct val="90000"/>
              </a:lnSpc>
              <a:buFontTx/>
              <a:buNone/>
            </a:pPr>
            <a:r>
              <a:rPr lang="en-US" altLang="en-US" sz="2800">
                <a:solidFill>
                  <a:srgbClr val="7030A0"/>
                </a:solidFill>
                <a:latin typeface="Tahoma" panose="020B0604030504040204" pitchFamily="34" charset="0"/>
              </a:rPr>
              <a:t>Incorrect:</a:t>
            </a:r>
            <a:r>
              <a:rPr lang="en-US" altLang="en-US" sz="2800">
                <a:latin typeface="Tahoma" panose="020B0604030504040204" pitchFamily="34" charset="0"/>
              </a:rPr>
              <a:t>						</a:t>
            </a:r>
          </a:p>
          <a:p>
            <a:pPr eaLnBrk="1" hangingPunct="1">
              <a:lnSpc>
                <a:spcPct val="90000"/>
              </a:lnSpc>
              <a:buFontTx/>
              <a:buNone/>
            </a:pPr>
            <a:r>
              <a:rPr lang="en-US" altLang="en-US" sz="2800">
                <a:latin typeface="Tahoma" panose="020B0604030504040204" pitchFamily="34" charset="0"/>
              </a:rPr>
              <a:t>City Investment </a:t>
            </a:r>
            <a:r>
              <a:rPr lang="en-US" altLang="en-US" sz="2800">
                <a:solidFill>
                  <a:srgbClr val="7030A0"/>
                </a:solidFill>
                <a:latin typeface="Tahoma" panose="020B0604030504040204" pitchFamily="34" charset="0"/>
              </a:rPr>
              <a:t>Co., Inc. </a:t>
            </a:r>
            <a:r>
              <a:rPr lang="en-US" altLang="en-US" sz="2800">
                <a:latin typeface="Tahoma" panose="020B0604030504040204" pitchFamily="34" charset="0"/>
              </a:rPr>
              <a:t>v. J.D. Jones</a:t>
            </a:r>
            <a:endParaRPr lang="en-US" altLang="en-US" sz="2800" b="1">
              <a:latin typeface="Tahoma" panose="020B0604030504040204" pitchFamily="34" charset="0"/>
            </a:endParaRPr>
          </a:p>
          <a:p>
            <a:pPr eaLnBrk="1" hangingPunct="1">
              <a:lnSpc>
                <a:spcPct val="90000"/>
              </a:lnSpc>
              <a:buFontTx/>
              <a:buNone/>
            </a:pPr>
            <a:r>
              <a:rPr lang="en-US" altLang="en-US" sz="2800">
                <a:solidFill>
                  <a:srgbClr val="7030A0"/>
                </a:solidFill>
                <a:latin typeface="Tahoma" panose="020B0604030504040204" pitchFamily="34" charset="0"/>
              </a:rPr>
              <a:t>Correct:</a:t>
            </a:r>
          </a:p>
          <a:p>
            <a:pPr eaLnBrk="1" hangingPunct="1">
              <a:lnSpc>
                <a:spcPct val="90000"/>
              </a:lnSpc>
              <a:buFontTx/>
              <a:buNone/>
            </a:pPr>
            <a:r>
              <a:rPr lang="en-US" altLang="en-US" sz="2800">
                <a:latin typeface="Tahoma" panose="020B0604030504040204" pitchFamily="34" charset="0"/>
              </a:rPr>
              <a:t>City Investment </a:t>
            </a:r>
            <a:r>
              <a:rPr lang="en-US" altLang="en-US" sz="2800">
                <a:solidFill>
                  <a:srgbClr val="7030A0"/>
                </a:solidFill>
                <a:latin typeface="Tahoma" panose="020B0604030504040204" pitchFamily="34" charset="0"/>
              </a:rPr>
              <a:t>Co.</a:t>
            </a:r>
            <a:r>
              <a:rPr lang="en-US" altLang="en-US" sz="2800">
                <a:latin typeface="Tahoma" panose="020B0604030504040204" pitchFamily="34" charset="0"/>
              </a:rPr>
              <a:t> v. Jones</a:t>
            </a:r>
          </a:p>
        </p:txBody>
      </p:sp>
      <p:sp>
        <p:nvSpPr>
          <p:cNvPr id="29699" name="Slide Number Placeholder 5">
            <a:extLst>
              <a:ext uri="{FF2B5EF4-FFF2-40B4-BE49-F238E27FC236}">
                <a16:creationId xmlns:a16="http://schemas.microsoft.com/office/drawing/2014/main" id="{74F1614B-100D-75D9-6D76-54FA6187E01D}"/>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9C86EFE-3C3C-4F45-B9BA-F8157D13AADE}" type="slidenum">
              <a:rPr lang="en-US" altLang="en-US" sz="1400" smtClean="0">
                <a:latin typeface="Arial" panose="020B0604020202020204" pitchFamily="34" charset="0"/>
              </a:rPr>
              <a:pPr>
                <a:spcBef>
                  <a:spcPct val="0"/>
                </a:spcBef>
                <a:buClrTx/>
                <a:buSzTx/>
                <a:buFontTx/>
                <a:buNone/>
              </a:pPr>
              <a:t>16</a:t>
            </a:fld>
            <a:endParaRPr lang="en-US" altLang="en-US" sz="1400">
              <a:latin typeface="Arial" panose="020B0604020202020204" pitchFamily="34" charset="0"/>
            </a:endParaRPr>
          </a:p>
        </p:txBody>
      </p:sp>
      <p:sp>
        <p:nvSpPr>
          <p:cNvPr id="18435" name="Rectangle 2">
            <a:extLst>
              <a:ext uri="{FF2B5EF4-FFF2-40B4-BE49-F238E27FC236}">
                <a16:creationId xmlns:a16="http://schemas.microsoft.com/office/drawing/2014/main" id="{FFCBD5F6-18C2-8741-60AC-E063BDB9A984}"/>
              </a:ext>
            </a:extLst>
          </p:cNvPr>
          <p:cNvSpPr>
            <a:spLocks noGrp="1" noChangeArrowheads="1"/>
          </p:cNvSpPr>
          <p:nvPr>
            <p:ph type="title"/>
          </p:nvPr>
        </p:nvSpPr>
        <p:spPr>
          <a:xfrm>
            <a:off x="685800" y="381000"/>
            <a:ext cx="7924800" cy="914400"/>
          </a:xfrm>
        </p:spPr>
        <p:txBody>
          <a:bodyPr/>
          <a:lstStyle/>
          <a:p>
            <a:pPr eaLnBrk="1" fontAlgn="auto" hangingPunct="1">
              <a:spcAft>
                <a:spcPts val="0"/>
              </a:spcAft>
              <a:defRPr/>
            </a:pPr>
            <a:r>
              <a:rPr lang="en-US" dirty="0">
                <a:latin typeface="Tahoma" pitchFamily="34" charset="0"/>
              </a:rPr>
              <a:t>Business names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D3AA8504-6CDE-C42D-7502-5119E7B88ED3}"/>
              </a:ext>
            </a:extLst>
          </p:cNvPr>
          <p:cNvSpPr>
            <a:spLocks noGrp="1"/>
          </p:cNvSpPr>
          <p:nvPr>
            <p:ph idx="1"/>
          </p:nvPr>
        </p:nvSpPr>
        <p:spPr>
          <a:xfrm>
            <a:off x="381000" y="1447800"/>
            <a:ext cx="8763000" cy="4724400"/>
          </a:xfrm>
        </p:spPr>
        <p:txBody>
          <a:bodyPr/>
          <a:lstStyle/>
          <a:p>
            <a:pPr eaLnBrk="1" hangingPunct="1">
              <a:lnSpc>
                <a:spcPct val="90000"/>
              </a:lnSpc>
            </a:pPr>
            <a:r>
              <a:rPr lang="en-US" altLang="en-US" sz="2800" i="1">
                <a:solidFill>
                  <a:schemeClr val="accent1"/>
                </a:solidFill>
                <a:latin typeface="Tahoma" panose="020B0604030504040204" pitchFamily="34" charset="0"/>
              </a:rPr>
              <a:t>R10.2.1(f)</a:t>
            </a:r>
          </a:p>
          <a:p>
            <a:pPr eaLnBrk="1" hangingPunct="1">
              <a:lnSpc>
                <a:spcPct val="90000"/>
              </a:lnSpc>
            </a:pPr>
            <a:r>
              <a:rPr lang="en-US" altLang="en-US" sz="2800">
                <a:latin typeface="Tahoma" panose="020B0604030504040204" pitchFamily="34" charset="0"/>
              </a:rPr>
              <a:t>When a state is a party, use either the word </a:t>
            </a:r>
            <a:r>
              <a:rPr lang="ja-JP" altLang="en-US" sz="2800">
                <a:latin typeface="Tahoma" panose="020B0604030504040204" pitchFamily="34" charset="0"/>
              </a:rPr>
              <a:t>“</a:t>
            </a:r>
            <a:r>
              <a:rPr lang="en-US" altLang="ja-JP" sz="2800">
                <a:latin typeface="Tahoma" panose="020B0604030504040204" pitchFamily="34" charset="0"/>
              </a:rPr>
              <a:t>State,</a:t>
            </a:r>
            <a:r>
              <a:rPr lang="ja-JP" altLang="en-US" sz="2800">
                <a:latin typeface="Tahoma" panose="020B0604030504040204" pitchFamily="34" charset="0"/>
              </a:rPr>
              <a:t>”</a:t>
            </a:r>
            <a:r>
              <a:rPr lang="en-US" altLang="ja-JP" sz="2800">
                <a:latin typeface="Tahoma" panose="020B0604030504040204" pitchFamily="34" charset="0"/>
              </a:rPr>
              <a:t> </a:t>
            </a:r>
            <a:r>
              <a:rPr lang="ja-JP" altLang="en-US" sz="2800">
                <a:latin typeface="Tahoma" panose="020B0604030504040204" pitchFamily="34" charset="0"/>
              </a:rPr>
              <a:t>“</a:t>
            </a:r>
            <a:r>
              <a:rPr lang="en-US" altLang="ja-JP" sz="2800">
                <a:latin typeface="Tahoma" panose="020B0604030504040204" pitchFamily="34" charset="0"/>
              </a:rPr>
              <a:t>Commonwealth,</a:t>
            </a:r>
            <a:r>
              <a:rPr lang="ja-JP" altLang="en-US" sz="2800">
                <a:latin typeface="Tahoma" panose="020B0604030504040204" pitchFamily="34" charset="0"/>
              </a:rPr>
              <a:t>”</a:t>
            </a:r>
            <a:r>
              <a:rPr lang="en-US" altLang="ja-JP" sz="2800">
                <a:latin typeface="Tahoma" panose="020B0604030504040204" pitchFamily="34" charset="0"/>
              </a:rPr>
              <a:t> or </a:t>
            </a:r>
            <a:r>
              <a:rPr lang="ja-JP" altLang="en-US" sz="2800">
                <a:latin typeface="Tahoma" panose="020B0604030504040204" pitchFamily="34" charset="0"/>
              </a:rPr>
              <a:t>“</a:t>
            </a:r>
            <a:r>
              <a:rPr lang="en-US" altLang="ja-JP" sz="2800">
                <a:latin typeface="Tahoma" panose="020B0604030504040204" pitchFamily="34" charset="0"/>
              </a:rPr>
              <a:t>People,</a:t>
            </a:r>
            <a:r>
              <a:rPr lang="ja-JP" altLang="en-US" sz="2800">
                <a:latin typeface="Tahoma" panose="020B0604030504040204" pitchFamily="34" charset="0"/>
              </a:rPr>
              <a:t>”</a:t>
            </a:r>
            <a:r>
              <a:rPr lang="en-US" altLang="ja-JP" sz="2800">
                <a:latin typeface="Tahoma" panose="020B0604030504040204" pitchFamily="34" charset="0"/>
              </a:rPr>
              <a:t> depending on which appears on the title page when citing to a case decided by a court in that state.</a:t>
            </a:r>
          </a:p>
          <a:p>
            <a:pPr eaLnBrk="1" hangingPunct="1">
              <a:lnSpc>
                <a:spcPct val="90000"/>
              </a:lnSpc>
            </a:pPr>
            <a:r>
              <a:rPr lang="en-US" altLang="en-US" sz="2800">
                <a:latin typeface="Tahoma" panose="020B0604030504040204" pitchFamily="34" charset="0"/>
              </a:rPr>
              <a:t>Use the name of the state (i.e. Massachusetts) if citing to a case not decided by a court in that state.</a:t>
            </a:r>
          </a:p>
          <a:p>
            <a:pPr lvl="1" eaLnBrk="1" hangingPunct="1">
              <a:lnSpc>
                <a:spcPct val="90000"/>
              </a:lnSpc>
            </a:pPr>
            <a:r>
              <a:rPr lang="en-US" altLang="en-US" sz="2400">
                <a:latin typeface="Tahoma" panose="020B0604030504040204" pitchFamily="34" charset="0"/>
              </a:rPr>
              <a:t> Compare:  </a:t>
            </a:r>
            <a:r>
              <a:rPr lang="en-US" altLang="en-US" sz="2400">
                <a:solidFill>
                  <a:srgbClr val="7030A0"/>
                </a:solidFill>
                <a:latin typeface="Tahoma" panose="020B0604030504040204" pitchFamily="34" charset="0"/>
              </a:rPr>
              <a:t>Commonwealth </a:t>
            </a:r>
            <a:r>
              <a:rPr lang="en-US" altLang="en-US" sz="2400">
                <a:latin typeface="Tahoma" panose="020B0604030504040204" pitchFamily="34" charset="0"/>
              </a:rPr>
              <a:t>v. Jones, 462 N.E.2d 54, 59 (</a:t>
            </a:r>
            <a:r>
              <a:rPr lang="en-US" altLang="en-US" sz="2400">
                <a:solidFill>
                  <a:srgbClr val="7030A0"/>
                </a:solidFill>
                <a:latin typeface="Tahoma" panose="020B0604030504040204" pitchFamily="34" charset="0"/>
              </a:rPr>
              <a:t>Mass</a:t>
            </a:r>
            <a:r>
              <a:rPr lang="en-US" altLang="en-US" sz="2400">
                <a:latin typeface="Tahoma" panose="020B0604030504040204" pitchFamily="34" charset="0"/>
              </a:rPr>
              <a:t>. 1987).</a:t>
            </a:r>
          </a:p>
          <a:p>
            <a:pPr lvl="1" eaLnBrk="1" hangingPunct="1">
              <a:lnSpc>
                <a:spcPct val="90000"/>
              </a:lnSpc>
            </a:pPr>
            <a:r>
              <a:rPr lang="en-US" altLang="en-US" sz="2400">
                <a:latin typeface="Tahoma" panose="020B0604030504040204" pitchFamily="34" charset="0"/>
              </a:rPr>
              <a:t>With:  </a:t>
            </a:r>
            <a:r>
              <a:rPr lang="en-US" altLang="en-US" sz="2400">
                <a:solidFill>
                  <a:schemeClr val="accent1"/>
                </a:solidFill>
                <a:latin typeface="Tahoma" panose="020B0604030504040204" pitchFamily="34" charset="0"/>
              </a:rPr>
              <a:t>Massachusetts</a:t>
            </a:r>
            <a:r>
              <a:rPr lang="en-US" altLang="en-US" sz="2400">
                <a:latin typeface="Tahoma" panose="020B0604030504040204" pitchFamily="34" charset="0"/>
              </a:rPr>
              <a:t> v. Gosnold, 425 </a:t>
            </a:r>
            <a:r>
              <a:rPr lang="en-US" altLang="en-US" sz="2400">
                <a:solidFill>
                  <a:schemeClr val="accent1"/>
                </a:solidFill>
                <a:latin typeface="Tahoma" panose="020B0604030504040204" pitchFamily="34" charset="0"/>
              </a:rPr>
              <a:t>U.S.</a:t>
            </a:r>
            <a:r>
              <a:rPr lang="en-US" altLang="en-US" sz="2400">
                <a:latin typeface="Tahoma" panose="020B0604030504040204" pitchFamily="34" charset="0"/>
              </a:rPr>
              <a:t> 681, 686 (1976).</a:t>
            </a:r>
            <a:endParaRPr lang="en-US" altLang="en-US" sz="2400" u="sng">
              <a:latin typeface="Tahoma" panose="020B0604030504040204" pitchFamily="34" charset="0"/>
            </a:endParaRPr>
          </a:p>
        </p:txBody>
      </p:sp>
      <p:sp>
        <p:nvSpPr>
          <p:cNvPr id="30723" name="Slide Number Placeholder 5">
            <a:extLst>
              <a:ext uri="{FF2B5EF4-FFF2-40B4-BE49-F238E27FC236}">
                <a16:creationId xmlns:a16="http://schemas.microsoft.com/office/drawing/2014/main" id="{18B16016-129D-A8B2-3F20-F90DBA939B6D}"/>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8EDA854-8514-4440-9D61-9BF4827049BF}" type="slidenum">
              <a:rPr lang="en-US" altLang="en-US" sz="1400" smtClean="0">
                <a:latin typeface="Arial" panose="020B0604020202020204" pitchFamily="34" charset="0"/>
              </a:rPr>
              <a:pPr>
                <a:spcBef>
                  <a:spcPct val="0"/>
                </a:spcBef>
                <a:buClrTx/>
                <a:buSzTx/>
                <a:buFontTx/>
                <a:buNone/>
              </a:pPr>
              <a:t>17</a:t>
            </a:fld>
            <a:endParaRPr lang="en-US" altLang="en-US" sz="1400">
              <a:latin typeface="Arial" panose="020B0604020202020204" pitchFamily="34" charset="0"/>
            </a:endParaRPr>
          </a:p>
        </p:txBody>
      </p:sp>
      <p:sp>
        <p:nvSpPr>
          <p:cNvPr id="19459" name="Rectangle 2">
            <a:extLst>
              <a:ext uri="{FF2B5EF4-FFF2-40B4-BE49-F238E27FC236}">
                <a16:creationId xmlns:a16="http://schemas.microsoft.com/office/drawing/2014/main" id="{90A6FAEE-F957-D2DF-7BCF-E7929191F19A}"/>
              </a:ext>
            </a:extLst>
          </p:cNvPr>
          <p:cNvSpPr>
            <a:spLocks noGrp="1" noChangeArrowheads="1"/>
          </p:cNvSpPr>
          <p:nvPr>
            <p:ph type="title"/>
          </p:nvPr>
        </p:nvSpPr>
        <p:spPr>
          <a:xfrm>
            <a:off x="381000" y="228600"/>
            <a:ext cx="8382000" cy="1066800"/>
          </a:xfrm>
        </p:spPr>
        <p:txBody>
          <a:bodyPr/>
          <a:lstStyle/>
          <a:p>
            <a:pPr eaLnBrk="1" fontAlgn="auto" hangingPunct="1">
              <a:spcAft>
                <a:spcPts val="0"/>
              </a:spcAft>
              <a:defRPr/>
            </a:pPr>
            <a:r>
              <a:rPr lang="en-US" dirty="0">
                <a:latin typeface="Tahoma" pitchFamily="34" charset="0"/>
              </a:rPr>
              <a:t>States as parties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a:extLst>
              <a:ext uri="{FF2B5EF4-FFF2-40B4-BE49-F238E27FC236}">
                <a16:creationId xmlns:a16="http://schemas.microsoft.com/office/drawing/2014/main" id="{D05AFB11-D2E5-9E5B-57B6-951D46EC92AA}"/>
              </a:ext>
            </a:extLst>
          </p:cNvPr>
          <p:cNvSpPr>
            <a:spLocks noGrp="1" noChangeArrowheads="1"/>
          </p:cNvSpPr>
          <p:nvPr>
            <p:ph type="title"/>
          </p:nvPr>
        </p:nvSpPr>
        <p:spPr>
          <a:xfrm>
            <a:off x="685800" y="381000"/>
            <a:ext cx="8001000" cy="1143000"/>
          </a:xfrm>
        </p:spPr>
        <p:txBody>
          <a:bodyPr/>
          <a:lstStyle/>
          <a:p>
            <a:pPr eaLnBrk="1" fontAlgn="auto" hangingPunct="1">
              <a:spcAft>
                <a:spcPts val="0"/>
              </a:spcAft>
              <a:defRPr/>
            </a:pPr>
            <a:r>
              <a:rPr lang="en-US" dirty="0">
                <a:latin typeface="Tahoma" pitchFamily="34" charset="0"/>
              </a:rPr>
              <a:t>Cities as parties</a:t>
            </a:r>
          </a:p>
        </p:txBody>
      </p:sp>
      <p:sp>
        <p:nvSpPr>
          <p:cNvPr id="31747" name="Rectangle 3">
            <a:extLst>
              <a:ext uri="{FF2B5EF4-FFF2-40B4-BE49-F238E27FC236}">
                <a16:creationId xmlns:a16="http://schemas.microsoft.com/office/drawing/2014/main" id="{CE048578-8D51-0491-A293-3BEBF3646CA6}"/>
              </a:ext>
            </a:extLst>
          </p:cNvPr>
          <p:cNvSpPr>
            <a:spLocks noGrp="1"/>
          </p:cNvSpPr>
          <p:nvPr>
            <p:ph type="body" sz="half" idx="1"/>
          </p:nvPr>
        </p:nvSpPr>
        <p:spPr>
          <a:xfrm>
            <a:off x="533400" y="1676400"/>
            <a:ext cx="8077200" cy="4267200"/>
          </a:xfrm>
        </p:spPr>
        <p:txBody>
          <a:bodyPr/>
          <a:lstStyle/>
          <a:p>
            <a:pPr eaLnBrk="1" hangingPunct="1"/>
            <a:r>
              <a:rPr lang="en-US" altLang="en-US" sz="2800" i="1">
                <a:solidFill>
                  <a:schemeClr val="accent1"/>
                </a:solidFill>
                <a:latin typeface="Tahoma" panose="020B0604030504040204" pitchFamily="34" charset="0"/>
              </a:rPr>
              <a:t>R10.2.1(f) </a:t>
            </a:r>
          </a:p>
          <a:p>
            <a:pPr eaLnBrk="1" hangingPunct="1"/>
            <a:r>
              <a:rPr lang="en-US" altLang="en-US" sz="2800">
                <a:latin typeface="Tahoma" panose="020B0604030504040204" pitchFamily="34" charset="0"/>
              </a:rPr>
              <a:t>Omit </a:t>
            </a:r>
            <a:r>
              <a:rPr lang="ja-JP" altLang="en-US" sz="2800">
                <a:latin typeface="Tahoma" panose="020B0604030504040204" pitchFamily="34" charset="0"/>
              </a:rPr>
              <a:t>“</a:t>
            </a:r>
            <a:r>
              <a:rPr lang="en-US" altLang="ja-JP" sz="2800">
                <a:latin typeface="Tahoma" panose="020B0604030504040204" pitchFamily="34" charset="0"/>
              </a:rPr>
              <a:t>City of</a:t>
            </a:r>
            <a:r>
              <a:rPr lang="ja-JP" altLang="en-US" sz="2800">
                <a:latin typeface="Tahoma" panose="020B0604030504040204" pitchFamily="34" charset="0"/>
              </a:rPr>
              <a:t>”</a:t>
            </a:r>
            <a:r>
              <a:rPr lang="en-US" altLang="ja-JP" sz="2800">
                <a:latin typeface="Tahoma" panose="020B0604030504040204" pitchFamily="34" charset="0"/>
              </a:rPr>
              <a:t> and other similar expressions UNLESS the expression begins a party name: </a:t>
            </a:r>
          </a:p>
          <a:p>
            <a:pPr eaLnBrk="1" hangingPunct="1">
              <a:buFont typeface="Wingdings 3" panose="05040102010807070707" pitchFamily="18" charset="2"/>
              <a:buNone/>
            </a:pPr>
            <a:endParaRPr lang="en-US" altLang="ja-JP" sz="1400">
              <a:latin typeface="Tahoma" panose="020B0604030504040204" pitchFamily="34" charset="0"/>
            </a:endParaRPr>
          </a:p>
          <a:p>
            <a:pPr lvl="1" eaLnBrk="1" hangingPunct="1"/>
            <a:r>
              <a:rPr lang="en-US" altLang="en-US" sz="2400">
                <a:solidFill>
                  <a:srgbClr val="7030A0"/>
                </a:solidFill>
                <a:latin typeface="Tahoma" panose="020B0604030504040204" pitchFamily="34" charset="0"/>
              </a:rPr>
              <a:t>Incorrect:  </a:t>
            </a:r>
            <a:r>
              <a:rPr lang="en-US" altLang="en-US" sz="2400">
                <a:latin typeface="Tahoma" panose="020B0604030504040204" pitchFamily="34" charset="0"/>
              </a:rPr>
              <a:t>City of Memphis, Tennessee v. Fred C.  Jones</a:t>
            </a:r>
          </a:p>
          <a:p>
            <a:pPr lvl="1" eaLnBrk="1" hangingPunct="1"/>
            <a:r>
              <a:rPr lang="en-US" altLang="en-US" sz="2400">
                <a:solidFill>
                  <a:srgbClr val="7030A0"/>
                </a:solidFill>
                <a:latin typeface="Tahoma" panose="020B0604030504040204" pitchFamily="34" charset="0"/>
              </a:rPr>
              <a:t>Correct:</a:t>
            </a:r>
            <a:r>
              <a:rPr lang="en-US" altLang="en-US" sz="2400">
                <a:latin typeface="Tahoma" panose="020B0604030504040204" pitchFamily="34" charset="0"/>
              </a:rPr>
              <a:t>  City of Memphis v. Jones</a:t>
            </a:r>
          </a:p>
          <a:p>
            <a:pPr lvl="1" eaLnBrk="1" hangingPunct="1"/>
            <a:r>
              <a:rPr lang="en-US" altLang="en-US" sz="2400">
                <a:solidFill>
                  <a:srgbClr val="7030A0"/>
                </a:solidFill>
                <a:latin typeface="Tahoma" panose="020B0604030504040204" pitchFamily="34" charset="0"/>
              </a:rPr>
              <a:t>Incorrect:</a:t>
            </a:r>
            <a:r>
              <a:rPr lang="en-US" altLang="en-US" sz="2400">
                <a:latin typeface="Tahoma" panose="020B0604030504040204" pitchFamily="34" charset="0"/>
              </a:rPr>
              <a:t>  Mayor of the City of Houston v. Howard K. Johnson</a:t>
            </a:r>
          </a:p>
          <a:p>
            <a:pPr lvl="1" eaLnBrk="1" hangingPunct="1"/>
            <a:r>
              <a:rPr lang="en-US" altLang="en-US" sz="2400">
                <a:solidFill>
                  <a:srgbClr val="7030A0"/>
                </a:solidFill>
                <a:latin typeface="Tahoma" panose="020B0604030504040204" pitchFamily="34" charset="0"/>
              </a:rPr>
              <a:t>Correct:</a:t>
            </a:r>
            <a:r>
              <a:rPr lang="en-US" altLang="en-US" sz="2400">
                <a:latin typeface="Tahoma" panose="020B0604030504040204" pitchFamily="34" charset="0"/>
              </a:rPr>
              <a:t>   Mayor of Houston v. Johnson</a:t>
            </a:r>
          </a:p>
        </p:txBody>
      </p:sp>
      <p:sp>
        <p:nvSpPr>
          <p:cNvPr id="31748" name="Slide Number Placeholder 6">
            <a:extLst>
              <a:ext uri="{FF2B5EF4-FFF2-40B4-BE49-F238E27FC236}">
                <a16:creationId xmlns:a16="http://schemas.microsoft.com/office/drawing/2014/main" id="{88BC93F8-6C01-5DF7-CE02-34499B626886}"/>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6100724-8744-4A6B-898E-364E036AEA52}" type="slidenum">
              <a:rPr lang="en-US" altLang="en-US" sz="1400" smtClean="0">
                <a:latin typeface="Arial" panose="020B0604020202020204" pitchFamily="34" charset="0"/>
              </a:rPr>
              <a:pPr>
                <a:spcBef>
                  <a:spcPct val="0"/>
                </a:spcBef>
                <a:buClrTx/>
                <a:buSzTx/>
                <a:buFontTx/>
                <a:buNone/>
              </a:pPr>
              <a:t>18</a:t>
            </a:fld>
            <a:endParaRPr lang="en-US" altLang="en-US" sz="1400">
              <a:latin typeface="Arial" panose="020B0604020202020204" pitchFamily="34" charset="0"/>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4FA6D67C-2D54-FAE0-0748-4E1F419CDA27}"/>
              </a:ext>
            </a:extLst>
          </p:cNvPr>
          <p:cNvSpPr>
            <a:spLocks noGrp="1" noChangeArrowheads="1"/>
          </p:cNvSpPr>
          <p:nvPr>
            <p:ph type="title"/>
          </p:nvPr>
        </p:nvSpPr>
        <p:spPr>
          <a:xfrm>
            <a:off x="914400" y="152400"/>
            <a:ext cx="8229600" cy="1295400"/>
          </a:xfrm>
        </p:spPr>
        <p:txBody>
          <a:bodyPr>
            <a:normAutofit fontScale="90000"/>
          </a:bodyPr>
          <a:lstStyle/>
          <a:p>
            <a:pPr eaLnBrk="1" fontAlgn="auto" hangingPunct="1">
              <a:spcAft>
                <a:spcPts val="0"/>
              </a:spcAft>
              <a:defRPr/>
            </a:pPr>
            <a:r>
              <a:rPr lang="en-US" dirty="0">
                <a:latin typeface="Tahoma" pitchFamily="34" charset="0"/>
              </a:rPr>
              <a:t>Prepositional phrases of location</a:t>
            </a:r>
          </a:p>
        </p:txBody>
      </p:sp>
      <p:sp>
        <p:nvSpPr>
          <p:cNvPr id="32771" name="Rectangle 3">
            <a:extLst>
              <a:ext uri="{FF2B5EF4-FFF2-40B4-BE49-F238E27FC236}">
                <a16:creationId xmlns:a16="http://schemas.microsoft.com/office/drawing/2014/main" id="{ACA8E3A5-B690-CE78-B6C4-E57BEC5C4A76}"/>
              </a:ext>
            </a:extLst>
          </p:cNvPr>
          <p:cNvSpPr>
            <a:spLocks noGrp="1"/>
          </p:cNvSpPr>
          <p:nvPr>
            <p:ph type="body" sz="half" idx="2"/>
          </p:nvPr>
        </p:nvSpPr>
        <p:spPr>
          <a:xfrm>
            <a:off x="381000" y="1752600"/>
            <a:ext cx="8458200" cy="3962400"/>
          </a:xfrm>
        </p:spPr>
        <p:txBody>
          <a:bodyPr/>
          <a:lstStyle/>
          <a:p>
            <a:pPr eaLnBrk="1" hangingPunct="1">
              <a:lnSpc>
                <a:spcPct val="90000"/>
              </a:lnSpc>
            </a:pPr>
            <a:r>
              <a:rPr lang="en-US" altLang="en-US" sz="2800" i="1">
                <a:solidFill>
                  <a:schemeClr val="accent1"/>
                </a:solidFill>
                <a:latin typeface="Tahoma" panose="020B0604030504040204" pitchFamily="34" charset="0"/>
              </a:rPr>
              <a:t>R10.2.1(f)</a:t>
            </a:r>
          </a:p>
          <a:p>
            <a:pPr eaLnBrk="1" hangingPunct="1">
              <a:lnSpc>
                <a:spcPct val="90000"/>
              </a:lnSpc>
            </a:pPr>
            <a:r>
              <a:rPr lang="en-US" altLang="en-US" sz="2800">
                <a:latin typeface="Tahoma" panose="020B0604030504040204" pitchFamily="34" charset="0"/>
              </a:rPr>
              <a:t>Omit prepositional phrases of location (not following </a:t>
            </a:r>
            <a:r>
              <a:rPr lang="ja-JP" altLang="en-US" sz="2800">
                <a:latin typeface="Tahoma" panose="020B0604030504040204" pitchFamily="34" charset="0"/>
              </a:rPr>
              <a:t>“</a:t>
            </a:r>
            <a:r>
              <a:rPr lang="en-US" altLang="ja-JP" sz="2800">
                <a:latin typeface="Tahoma" panose="020B0604030504040204" pitchFamily="34" charset="0"/>
              </a:rPr>
              <a:t>City,</a:t>
            </a:r>
            <a:r>
              <a:rPr lang="ja-JP" altLang="en-US" sz="2800">
                <a:latin typeface="Tahoma" panose="020B0604030504040204" pitchFamily="34" charset="0"/>
              </a:rPr>
              <a:t>”</a:t>
            </a:r>
            <a:r>
              <a:rPr lang="en-US" altLang="ja-JP" sz="2800">
                <a:latin typeface="Tahoma" panose="020B0604030504040204" pitchFamily="34" charset="0"/>
              </a:rPr>
              <a:t> or like expressions) unless the resulting citation leaves only one word in the name of a party or the location is part of a business</a:t>
            </a:r>
          </a:p>
          <a:p>
            <a:pPr eaLnBrk="1" hangingPunct="1">
              <a:lnSpc>
                <a:spcPct val="90000"/>
              </a:lnSpc>
              <a:buFont typeface="Wingdings 3" panose="05040102010807070707" pitchFamily="18" charset="2"/>
              <a:buNone/>
            </a:pPr>
            <a:endParaRPr lang="en-US" altLang="ja-JP" sz="1400">
              <a:latin typeface="Tahoma" panose="020B0604030504040204" pitchFamily="34" charset="0"/>
            </a:endParaRPr>
          </a:p>
          <a:p>
            <a:pPr lvl="1" eaLnBrk="1" hangingPunct="1">
              <a:lnSpc>
                <a:spcPct val="90000"/>
              </a:lnSpc>
            </a:pPr>
            <a:r>
              <a:rPr lang="en-US" altLang="en-US" sz="2400">
                <a:solidFill>
                  <a:srgbClr val="7030A0"/>
                </a:solidFill>
                <a:latin typeface="Tahoma" panose="020B0604030504040204" pitchFamily="34" charset="0"/>
              </a:rPr>
              <a:t>Incorrect:</a:t>
            </a:r>
            <a:r>
              <a:rPr lang="en-US" altLang="en-US" sz="2400">
                <a:latin typeface="Tahoma" panose="020B0604030504040204" pitchFamily="34" charset="0"/>
              </a:rPr>
              <a:t>  Brown v. Board of Education of Albemarle County</a:t>
            </a:r>
          </a:p>
          <a:p>
            <a:pPr lvl="1" eaLnBrk="1" hangingPunct="1">
              <a:lnSpc>
                <a:spcPct val="90000"/>
              </a:lnSpc>
            </a:pPr>
            <a:r>
              <a:rPr lang="en-US" altLang="en-US" sz="2400">
                <a:solidFill>
                  <a:srgbClr val="7030A0"/>
                </a:solidFill>
                <a:latin typeface="Tahoma" panose="020B0604030504040204" pitchFamily="34" charset="0"/>
              </a:rPr>
              <a:t>Correct:</a:t>
            </a:r>
            <a:r>
              <a:rPr lang="en-US" altLang="en-US" sz="2400">
                <a:latin typeface="Tahoma" panose="020B0604030504040204" pitchFamily="34" charset="0"/>
              </a:rPr>
              <a:t>  Brown v. Board of Education</a:t>
            </a:r>
          </a:p>
        </p:txBody>
      </p:sp>
      <p:sp>
        <p:nvSpPr>
          <p:cNvPr id="32772" name="Slide Number Placeholder 6">
            <a:extLst>
              <a:ext uri="{FF2B5EF4-FFF2-40B4-BE49-F238E27FC236}">
                <a16:creationId xmlns:a16="http://schemas.microsoft.com/office/drawing/2014/main" id="{D6B5605A-6469-F628-578F-953CEA446790}"/>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95AB6B8-B189-4CE0-BAB9-2A08F751F50D}" type="slidenum">
              <a:rPr lang="en-US" altLang="en-US" sz="1400" smtClean="0">
                <a:latin typeface="Arial" panose="020B0604020202020204" pitchFamily="34" charset="0"/>
              </a:rPr>
              <a:pPr>
                <a:spcBef>
                  <a:spcPct val="0"/>
                </a:spcBef>
                <a:buClrTx/>
                <a:buSzTx/>
                <a:buFontTx/>
                <a:buNone/>
              </a:pPr>
              <a:t>19</a:t>
            </a:fld>
            <a:endParaRPr lang="en-US" altLang="en-US" sz="1400">
              <a:latin typeface="Arial" panose="020B0604020202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591A45F3-5CAF-4FBF-DFB8-F9882FD34FFD}"/>
              </a:ext>
            </a:extLst>
          </p:cNvPr>
          <p:cNvSpPr>
            <a:spLocks noGrp="1"/>
          </p:cNvSpPr>
          <p:nvPr>
            <p:ph idx="1"/>
          </p:nvPr>
        </p:nvSpPr>
        <p:spPr/>
        <p:txBody>
          <a:bodyPr/>
          <a:lstStyle/>
          <a:p>
            <a:pPr eaLnBrk="1" hangingPunct="1">
              <a:lnSpc>
                <a:spcPct val="90000"/>
              </a:lnSpc>
            </a:pPr>
            <a:r>
              <a:rPr lang="en-US" altLang="en-US">
                <a:latin typeface="Tahoma" panose="020B0604030504040204" pitchFamily="34" charset="0"/>
              </a:rPr>
              <a:t>Most of the slides will first reference in italics the </a:t>
            </a:r>
            <a:r>
              <a:rPr lang="en-US" altLang="en-US" u="sng">
                <a:latin typeface="Tahoma" panose="020B0604030504040204" pitchFamily="34" charset="0"/>
              </a:rPr>
              <a:t>Bluebook</a:t>
            </a:r>
            <a:r>
              <a:rPr lang="en-US" altLang="en-US">
                <a:latin typeface="Tahoma" panose="020B0604030504040204" pitchFamily="34" charset="0"/>
              </a:rPr>
              <a:t> table or rule that the slide covers.</a:t>
            </a:r>
          </a:p>
          <a:p>
            <a:pPr eaLnBrk="1" hangingPunct="1">
              <a:lnSpc>
                <a:spcPct val="90000"/>
              </a:lnSpc>
            </a:pPr>
            <a:r>
              <a:rPr lang="en-US" altLang="en-US">
                <a:latin typeface="Tahoma" panose="020B0604030504040204" pitchFamily="34" charset="0"/>
              </a:rPr>
              <a:t>Turn to that page in the </a:t>
            </a:r>
            <a:r>
              <a:rPr lang="en-US" altLang="en-US" u="sng">
                <a:latin typeface="Tahoma" panose="020B0604030504040204" pitchFamily="34" charset="0"/>
              </a:rPr>
              <a:t>Bluebook</a:t>
            </a:r>
            <a:r>
              <a:rPr lang="en-US" altLang="en-US">
                <a:latin typeface="Tahoma" panose="020B0604030504040204" pitchFamily="34" charset="0"/>
              </a:rPr>
              <a:t> and identify where the information on the slide is printed in the </a:t>
            </a:r>
            <a:r>
              <a:rPr lang="en-US" altLang="en-US" u="sng">
                <a:latin typeface="Tahoma" panose="020B0604030504040204" pitchFamily="34" charset="0"/>
              </a:rPr>
              <a:t>Bluebook</a:t>
            </a:r>
            <a:r>
              <a:rPr lang="en-US" altLang="en-US">
                <a:latin typeface="Tahoma" panose="020B0604030504040204" pitchFamily="34" charset="0"/>
              </a:rPr>
              <a:t>.</a:t>
            </a:r>
          </a:p>
          <a:p>
            <a:pPr eaLnBrk="1" hangingPunct="1">
              <a:lnSpc>
                <a:spcPct val="90000"/>
              </a:lnSpc>
            </a:pPr>
            <a:r>
              <a:rPr lang="en-US" altLang="en-US">
                <a:latin typeface="Tahoma" panose="020B0604030504040204" pitchFamily="34" charset="0"/>
              </a:rPr>
              <a:t>Use the index for other rules not covered in the guide.</a:t>
            </a:r>
          </a:p>
        </p:txBody>
      </p:sp>
      <p:sp>
        <p:nvSpPr>
          <p:cNvPr id="15363" name="Slide Number Placeholder 5">
            <a:extLst>
              <a:ext uri="{FF2B5EF4-FFF2-40B4-BE49-F238E27FC236}">
                <a16:creationId xmlns:a16="http://schemas.microsoft.com/office/drawing/2014/main" id="{23D6A86D-75FD-EEF0-7A2F-438EE7724A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9C10DD9-3940-4CCD-8C15-1FD90BE6E966}" type="slidenum">
              <a:rPr lang="en-US" altLang="en-US" sz="1400" smtClean="0">
                <a:latin typeface="Arial" panose="020B0604020202020204" pitchFamily="34" charset="0"/>
              </a:rPr>
              <a:pPr>
                <a:spcBef>
                  <a:spcPct val="0"/>
                </a:spcBef>
                <a:buClrTx/>
                <a:buSzTx/>
                <a:buFontTx/>
                <a:buNone/>
              </a:pPr>
              <a:t>2</a:t>
            </a:fld>
            <a:endParaRPr lang="en-US" altLang="en-US" sz="1400">
              <a:latin typeface="Arial" panose="020B0604020202020204" pitchFamily="34" charset="0"/>
            </a:endParaRPr>
          </a:p>
        </p:txBody>
      </p:sp>
      <p:sp>
        <p:nvSpPr>
          <p:cNvPr id="4099" name="Rectangle 2">
            <a:extLst>
              <a:ext uri="{FF2B5EF4-FFF2-40B4-BE49-F238E27FC236}">
                <a16:creationId xmlns:a16="http://schemas.microsoft.com/office/drawing/2014/main" id="{6737C3C5-0DE5-4AB2-A782-F6CAB75594CC}"/>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How to use this guide</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4E276E8C-70BF-E6E8-968B-76D737225725}"/>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The United States as a party</a:t>
            </a:r>
          </a:p>
        </p:txBody>
      </p:sp>
      <p:pic>
        <p:nvPicPr>
          <p:cNvPr id="33795" name="Picture 4" descr="FLGUS">
            <a:extLst>
              <a:ext uri="{FF2B5EF4-FFF2-40B4-BE49-F238E27FC236}">
                <a16:creationId xmlns:a16="http://schemas.microsoft.com/office/drawing/2014/main" id="{4507D771-8186-8A26-2F84-E5FEBE209B94}"/>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09600" y="2209800"/>
            <a:ext cx="3048000" cy="2819400"/>
          </a:xfrm>
        </p:spPr>
      </p:pic>
      <p:sp>
        <p:nvSpPr>
          <p:cNvPr id="33796" name="Rectangle 3">
            <a:extLst>
              <a:ext uri="{FF2B5EF4-FFF2-40B4-BE49-F238E27FC236}">
                <a16:creationId xmlns:a16="http://schemas.microsoft.com/office/drawing/2014/main" id="{459E0297-F05C-F452-1F24-2FF4B204B012}"/>
              </a:ext>
            </a:extLst>
          </p:cNvPr>
          <p:cNvSpPr>
            <a:spLocks noGrp="1"/>
          </p:cNvSpPr>
          <p:nvPr>
            <p:ph type="body" sz="half" idx="2"/>
          </p:nvPr>
        </p:nvSpPr>
        <p:spPr>
          <a:xfrm>
            <a:off x="4038600" y="2057400"/>
            <a:ext cx="4724400" cy="4114800"/>
          </a:xfrm>
        </p:spPr>
        <p:txBody>
          <a:bodyPr/>
          <a:lstStyle/>
          <a:p>
            <a:pPr eaLnBrk="1" hangingPunct="1"/>
            <a:r>
              <a:rPr lang="en-US" altLang="en-US" sz="2800" i="1">
                <a:solidFill>
                  <a:schemeClr val="accent1"/>
                </a:solidFill>
                <a:latin typeface="Tahoma" panose="020B0604030504040204" pitchFamily="34" charset="0"/>
              </a:rPr>
              <a:t>R10.2.1(f)</a:t>
            </a:r>
          </a:p>
          <a:p>
            <a:pPr eaLnBrk="1" hangingPunct="1"/>
            <a:r>
              <a:rPr lang="en-US" altLang="en-US" sz="2800">
                <a:latin typeface="Tahoma" panose="020B0604030504040204" pitchFamily="34" charset="0"/>
              </a:rPr>
              <a:t>The United States of America is always cited as </a:t>
            </a:r>
            <a:r>
              <a:rPr lang="ja-JP" altLang="en-US" sz="2800">
                <a:latin typeface="Tahoma" panose="020B0604030504040204" pitchFamily="34" charset="0"/>
              </a:rPr>
              <a:t>“</a:t>
            </a:r>
            <a:r>
              <a:rPr lang="en-US" altLang="ja-JP" sz="2800">
                <a:latin typeface="Tahoma" panose="020B0604030504040204" pitchFamily="34" charset="0"/>
              </a:rPr>
              <a:t>United States</a:t>
            </a:r>
            <a:r>
              <a:rPr lang="ja-JP" altLang="en-US" sz="2800">
                <a:latin typeface="Tahoma" panose="020B0604030504040204" pitchFamily="34" charset="0"/>
              </a:rPr>
              <a:t>”</a:t>
            </a:r>
            <a:endParaRPr lang="en-US" altLang="ja-JP" sz="2800">
              <a:latin typeface="Tahoma" panose="020B0604030504040204" pitchFamily="34" charset="0"/>
            </a:endParaRPr>
          </a:p>
          <a:p>
            <a:pPr lvl="1" eaLnBrk="1" hangingPunct="1"/>
            <a:r>
              <a:rPr lang="en-US" altLang="en-US" sz="2400">
                <a:latin typeface="Tahoma" panose="020B0604030504040204" pitchFamily="34" charset="0"/>
              </a:rPr>
              <a:t>not U.S.A.</a:t>
            </a:r>
          </a:p>
          <a:p>
            <a:pPr lvl="1" eaLnBrk="1" hangingPunct="1"/>
            <a:r>
              <a:rPr lang="en-US" altLang="en-US" sz="2400">
                <a:latin typeface="Tahoma" panose="020B0604030504040204" pitchFamily="34" charset="0"/>
              </a:rPr>
              <a:t>not U.S.</a:t>
            </a:r>
          </a:p>
          <a:p>
            <a:pPr lvl="1" eaLnBrk="1" hangingPunct="1"/>
            <a:r>
              <a:rPr lang="en-US" altLang="en-US" sz="2400">
                <a:latin typeface="Tahoma" panose="020B0604030504040204" pitchFamily="34" charset="0"/>
              </a:rPr>
              <a:t>not United States of America</a:t>
            </a:r>
          </a:p>
        </p:txBody>
      </p:sp>
      <p:sp>
        <p:nvSpPr>
          <p:cNvPr id="33797" name="Slide Number Placeholder 6">
            <a:extLst>
              <a:ext uri="{FF2B5EF4-FFF2-40B4-BE49-F238E27FC236}">
                <a16:creationId xmlns:a16="http://schemas.microsoft.com/office/drawing/2014/main" id="{FD82C8BB-EB54-1139-D053-E7454EA96097}"/>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3F9EE7D-FE6C-485A-AD95-DA8D33C4D9CD}" type="slidenum">
              <a:rPr lang="en-US" altLang="en-US" sz="1400" smtClean="0">
                <a:latin typeface="Arial" panose="020B0604020202020204" pitchFamily="34" charset="0"/>
              </a:rPr>
              <a:pPr>
                <a:spcBef>
                  <a:spcPct val="0"/>
                </a:spcBef>
                <a:buClrTx/>
                <a:buSzTx/>
                <a:buFontTx/>
                <a:buNone/>
              </a:pPr>
              <a:t>20</a:t>
            </a:fld>
            <a:endParaRPr lang="en-US" altLang="en-US" sz="1400">
              <a:latin typeface="Arial" panose="020B0604020202020204" pitchFamily="34" charset="0"/>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67B176D0-5A0F-8B45-E75F-678B477B04E5}"/>
              </a:ext>
            </a:extLst>
          </p:cNvPr>
          <p:cNvSpPr>
            <a:spLocks noGrp="1"/>
          </p:cNvSpPr>
          <p:nvPr>
            <p:ph idx="1"/>
          </p:nvPr>
        </p:nvSpPr>
        <p:spPr>
          <a:xfrm>
            <a:off x="533400" y="1676400"/>
            <a:ext cx="8229600" cy="4495800"/>
          </a:xfrm>
        </p:spPr>
        <p:txBody>
          <a:bodyPr/>
          <a:lstStyle/>
          <a:p>
            <a:pPr eaLnBrk="1" hangingPunct="1"/>
            <a:r>
              <a:rPr lang="en-US" altLang="en-US" sz="2800" i="1">
                <a:solidFill>
                  <a:schemeClr val="accent1"/>
                </a:solidFill>
                <a:latin typeface="Tahoma" panose="020B0604030504040204" pitchFamily="34" charset="0"/>
              </a:rPr>
              <a:t>R10.2.1(a)</a:t>
            </a:r>
          </a:p>
          <a:p>
            <a:pPr eaLnBrk="1" hangingPunct="1"/>
            <a:r>
              <a:rPr lang="en-US" altLang="en-US" sz="2800">
                <a:latin typeface="Tahoma" panose="020B0604030504040204" pitchFamily="34" charset="0"/>
              </a:rPr>
              <a:t>Actions involving objects such as land or                goods are known as </a:t>
            </a:r>
            <a:r>
              <a:rPr lang="ja-JP" altLang="en-US" sz="2800">
                <a:latin typeface="Tahoma" panose="020B0604030504040204" pitchFamily="34" charset="0"/>
              </a:rPr>
              <a:t>“</a:t>
            </a:r>
            <a:r>
              <a:rPr lang="en-US" altLang="ja-JP" sz="2800">
                <a:latin typeface="Tahoma" panose="020B0604030504040204" pitchFamily="34" charset="0"/>
              </a:rPr>
              <a:t>in rem</a:t>
            </a:r>
            <a:r>
              <a:rPr lang="ja-JP" altLang="en-US" sz="2800">
                <a:latin typeface="Tahoma" panose="020B0604030504040204" pitchFamily="34" charset="0"/>
              </a:rPr>
              <a:t>”</a:t>
            </a:r>
            <a:r>
              <a:rPr lang="en-US" altLang="ja-JP" sz="2800">
                <a:latin typeface="Tahoma" panose="020B0604030504040204" pitchFamily="34" charset="0"/>
              </a:rPr>
              <a:t> actions.</a:t>
            </a:r>
          </a:p>
          <a:p>
            <a:pPr lvl="1" eaLnBrk="1" hangingPunct="1"/>
            <a:r>
              <a:rPr lang="en-US" altLang="en-US" sz="2400">
                <a:latin typeface="Tahoma" panose="020B0604030504040204" pitchFamily="34" charset="0"/>
              </a:rPr>
              <a:t>Examples: condemnation proceedings or proceedings against contraband property.</a:t>
            </a:r>
          </a:p>
          <a:p>
            <a:pPr eaLnBrk="1" hangingPunct="1"/>
            <a:r>
              <a:rPr lang="en-US" altLang="en-US" sz="2800">
                <a:latin typeface="Tahoma" panose="020B0604030504040204" pitchFamily="34" charset="0"/>
              </a:rPr>
              <a:t>Omit all but first-listed item or group of items.</a:t>
            </a:r>
          </a:p>
          <a:p>
            <a:pPr eaLnBrk="1" hangingPunct="1">
              <a:buFont typeface="Wingdings 3" panose="05040102010807070707" pitchFamily="18" charset="2"/>
              <a:buNone/>
            </a:pPr>
            <a:endParaRPr lang="en-US" altLang="en-US" sz="1400">
              <a:latin typeface="Tahoma" panose="020B0604030504040204" pitchFamily="34" charset="0"/>
            </a:endParaRPr>
          </a:p>
          <a:p>
            <a:pPr lvl="1" eaLnBrk="1" hangingPunct="1"/>
            <a:r>
              <a:rPr lang="en-US" altLang="en-US" sz="2400">
                <a:solidFill>
                  <a:srgbClr val="7030A0"/>
                </a:solidFill>
                <a:latin typeface="Tahoma" panose="020B0604030504040204" pitchFamily="34" charset="0"/>
              </a:rPr>
              <a:t>Incorrect:</a:t>
            </a:r>
            <a:r>
              <a:rPr lang="en-US" altLang="en-US" sz="2400">
                <a:latin typeface="Tahoma" panose="020B0604030504040204" pitchFamily="34" charset="0"/>
              </a:rPr>
              <a:t>  In re Fifty Bales of Hash, Twelve Cartons of Coke, and One Twinkie</a:t>
            </a:r>
          </a:p>
          <a:p>
            <a:pPr lvl="1" eaLnBrk="1" hangingPunct="1"/>
            <a:r>
              <a:rPr lang="en-US" altLang="en-US" sz="2400">
                <a:solidFill>
                  <a:srgbClr val="7030A0"/>
                </a:solidFill>
                <a:latin typeface="Tahoma" panose="020B0604030504040204" pitchFamily="34" charset="0"/>
              </a:rPr>
              <a:t>Correct:</a:t>
            </a:r>
            <a:r>
              <a:rPr lang="en-US" altLang="en-US" sz="2400">
                <a:latin typeface="Tahoma" panose="020B0604030504040204" pitchFamily="34" charset="0"/>
              </a:rPr>
              <a:t>  In re Fifty Bales of Hash</a:t>
            </a:r>
          </a:p>
          <a:p>
            <a:pPr eaLnBrk="1" hangingPunct="1"/>
            <a:endParaRPr lang="en-US" altLang="en-US" sz="2800"/>
          </a:p>
        </p:txBody>
      </p:sp>
      <p:sp>
        <p:nvSpPr>
          <p:cNvPr id="34819" name="Slide Number Placeholder 5">
            <a:extLst>
              <a:ext uri="{FF2B5EF4-FFF2-40B4-BE49-F238E27FC236}">
                <a16:creationId xmlns:a16="http://schemas.microsoft.com/office/drawing/2014/main" id="{B0EFE976-F163-75F2-4B08-BDD8601D8499}"/>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DF1CCE5-811E-4251-B335-F8D92A773126}" type="slidenum">
              <a:rPr lang="en-US" altLang="en-US" sz="1400" smtClean="0">
                <a:latin typeface="Arial" panose="020B0604020202020204" pitchFamily="34" charset="0"/>
              </a:rPr>
              <a:pPr>
                <a:spcBef>
                  <a:spcPct val="0"/>
                </a:spcBef>
                <a:buClrTx/>
                <a:buSzTx/>
                <a:buFontTx/>
                <a:buNone/>
              </a:pPr>
              <a:t>21</a:t>
            </a:fld>
            <a:endParaRPr lang="en-US" altLang="en-US" sz="1400">
              <a:latin typeface="Arial" panose="020B0604020202020204" pitchFamily="34" charset="0"/>
            </a:endParaRPr>
          </a:p>
        </p:txBody>
      </p:sp>
      <p:sp>
        <p:nvSpPr>
          <p:cNvPr id="23555" name="Rectangle 2">
            <a:extLst>
              <a:ext uri="{FF2B5EF4-FFF2-40B4-BE49-F238E27FC236}">
                <a16:creationId xmlns:a16="http://schemas.microsoft.com/office/drawing/2014/main" id="{081A4A66-6751-BFB2-9CDE-1F45FCE44C9F}"/>
              </a:ext>
            </a:extLst>
          </p:cNvPr>
          <p:cNvSpPr>
            <a:spLocks noGrp="1" noChangeArrowheads="1"/>
          </p:cNvSpPr>
          <p:nvPr>
            <p:ph type="title"/>
          </p:nvPr>
        </p:nvSpPr>
        <p:spPr>
          <a:xfrm>
            <a:off x="685800" y="381000"/>
            <a:ext cx="7848600" cy="838200"/>
          </a:xfrm>
        </p:spPr>
        <p:txBody>
          <a:bodyPr/>
          <a:lstStyle/>
          <a:p>
            <a:pPr eaLnBrk="1" fontAlgn="auto" hangingPunct="1">
              <a:spcAft>
                <a:spcPts val="0"/>
              </a:spcAft>
              <a:defRPr/>
            </a:pPr>
            <a:r>
              <a:rPr lang="en-US" dirty="0">
                <a:latin typeface="Tahoma" pitchFamily="34" charset="0"/>
              </a:rPr>
              <a:t>In rem actions</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030E1857-AA28-01D7-F5DE-00CCE099A51E}"/>
              </a:ext>
            </a:extLst>
          </p:cNvPr>
          <p:cNvSpPr>
            <a:spLocks noGrp="1"/>
          </p:cNvSpPr>
          <p:nvPr>
            <p:ph idx="1"/>
          </p:nvPr>
        </p:nvSpPr>
        <p:spPr>
          <a:xfrm>
            <a:off x="457200" y="1676400"/>
            <a:ext cx="8229600" cy="4525963"/>
          </a:xfrm>
        </p:spPr>
        <p:txBody>
          <a:bodyPr/>
          <a:lstStyle/>
          <a:p>
            <a:pPr eaLnBrk="1" hangingPunct="1"/>
            <a:r>
              <a:rPr lang="en-US" altLang="en-US" i="1">
                <a:solidFill>
                  <a:schemeClr val="accent1"/>
                </a:solidFill>
                <a:latin typeface="Tahoma" panose="020B0604030504040204" pitchFamily="34" charset="0"/>
              </a:rPr>
              <a:t>R10.2.1(a)</a:t>
            </a:r>
          </a:p>
          <a:p>
            <a:pPr eaLnBrk="1" hangingPunct="1"/>
            <a:r>
              <a:rPr lang="en-US" altLang="en-US">
                <a:latin typeface="Tahoma" panose="020B0604030504040204" pitchFamily="34" charset="0"/>
              </a:rPr>
              <a:t>When real property is a party, use its street address and omit all other words.</a:t>
            </a:r>
          </a:p>
          <a:p>
            <a:pPr eaLnBrk="1" hangingPunct="1">
              <a:buFont typeface="Wingdings 3" panose="05040102010807070707" pitchFamily="18" charset="2"/>
              <a:buNone/>
            </a:pPr>
            <a:endParaRPr lang="en-US" altLang="en-US" sz="1400">
              <a:latin typeface="Tahoma" panose="020B0604030504040204" pitchFamily="34" charset="0"/>
            </a:endParaRPr>
          </a:p>
          <a:p>
            <a:pPr lvl="1" eaLnBrk="1" hangingPunct="1"/>
            <a:r>
              <a:rPr lang="en-US" altLang="en-US">
                <a:solidFill>
                  <a:srgbClr val="7030A0"/>
                </a:solidFill>
                <a:latin typeface="Tahoma" panose="020B0604030504040204" pitchFamily="34" charset="0"/>
              </a:rPr>
              <a:t>Incorrect:</a:t>
            </a:r>
            <a:r>
              <a:rPr lang="en-US" altLang="en-US">
                <a:latin typeface="Tahoma" panose="020B0604030504040204" pitchFamily="34" charset="0"/>
              </a:rPr>
              <a:t> United States of America v. Real Property Situated at 10 Maple Road, County of Albemarle, Commonwealth of Virginia</a:t>
            </a:r>
          </a:p>
          <a:p>
            <a:pPr lvl="1" eaLnBrk="1" hangingPunct="1"/>
            <a:r>
              <a:rPr lang="en-US" altLang="en-US">
                <a:solidFill>
                  <a:srgbClr val="7030A0"/>
                </a:solidFill>
                <a:latin typeface="Tahoma" panose="020B0604030504040204" pitchFamily="34" charset="0"/>
              </a:rPr>
              <a:t>Correct:</a:t>
            </a:r>
            <a:r>
              <a:rPr lang="en-US" altLang="en-US">
                <a:latin typeface="Tahoma" panose="020B0604030504040204" pitchFamily="34" charset="0"/>
              </a:rPr>
              <a:t> United States v. 10 Maple Rd.</a:t>
            </a:r>
          </a:p>
        </p:txBody>
      </p:sp>
      <p:sp>
        <p:nvSpPr>
          <p:cNvPr id="35843" name="Slide Number Placeholder 5">
            <a:extLst>
              <a:ext uri="{FF2B5EF4-FFF2-40B4-BE49-F238E27FC236}">
                <a16:creationId xmlns:a16="http://schemas.microsoft.com/office/drawing/2014/main" id="{387EA8A6-EDBF-BC8C-0A5E-95167687F2FE}"/>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564E67B-47C5-4780-836B-91CE62B431D8}" type="slidenum">
              <a:rPr lang="en-US" altLang="en-US" sz="1400" smtClean="0">
                <a:latin typeface="Arial" panose="020B0604020202020204" pitchFamily="34" charset="0"/>
              </a:rPr>
              <a:pPr>
                <a:spcBef>
                  <a:spcPct val="0"/>
                </a:spcBef>
                <a:buClrTx/>
                <a:buSzTx/>
                <a:buFontTx/>
                <a:buNone/>
              </a:pPr>
              <a:t>22</a:t>
            </a:fld>
            <a:endParaRPr lang="en-US" altLang="en-US" sz="1400">
              <a:latin typeface="Arial" panose="020B0604020202020204" pitchFamily="34" charset="0"/>
            </a:endParaRPr>
          </a:p>
        </p:txBody>
      </p:sp>
      <p:sp>
        <p:nvSpPr>
          <p:cNvPr id="24579" name="Rectangle 2">
            <a:extLst>
              <a:ext uri="{FF2B5EF4-FFF2-40B4-BE49-F238E27FC236}">
                <a16:creationId xmlns:a16="http://schemas.microsoft.com/office/drawing/2014/main" id="{E4DF30CD-8DF9-6D23-476F-A8DC46AD1FA8}"/>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When real property is a party</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a:extLst>
              <a:ext uri="{FF2B5EF4-FFF2-40B4-BE49-F238E27FC236}">
                <a16:creationId xmlns:a16="http://schemas.microsoft.com/office/drawing/2014/main" id="{DB4D7BFB-9458-3545-429A-89698156AA07}"/>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Use of </a:t>
            </a:r>
            <a:r>
              <a:rPr lang="ja-JP" altLang="en-US">
                <a:latin typeface="Tahoma" pitchFamily="34" charset="0"/>
              </a:rPr>
              <a:t>“</a:t>
            </a:r>
            <a:r>
              <a:rPr lang="en-US" altLang="ja-JP" dirty="0">
                <a:latin typeface="Tahoma" pitchFamily="34" charset="0"/>
              </a:rPr>
              <a:t>the</a:t>
            </a:r>
            <a:r>
              <a:rPr lang="ja-JP" altLang="en-US">
                <a:latin typeface="Tahoma" pitchFamily="34" charset="0"/>
              </a:rPr>
              <a:t>”</a:t>
            </a:r>
            <a:r>
              <a:rPr lang="en-US" altLang="ja-JP" dirty="0">
                <a:latin typeface="Tahoma" pitchFamily="34" charset="0"/>
              </a:rPr>
              <a:t> in party names</a:t>
            </a:r>
            <a:endParaRPr lang="en-US" dirty="0">
              <a:latin typeface="Tahoma" pitchFamily="34" charset="0"/>
            </a:endParaRPr>
          </a:p>
        </p:txBody>
      </p:sp>
      <p:sp>
        <p:nvSpPr>
          <p:cNvPr id="36867" name="Rectangle 3">
            <a:extLst>
              <a:ext uri="{FF2B5EF4-FFF2-40B4-BE49-F238E27FC236}">
                <a16:creationId xmlns:a16="http://schemas.microsoft.com/office/drawing/2014/main" id="{FACC6686-8460-DD56-A92B-79D6D424EC4C}"/>
              </a:ext>
            </a:extLst>
          </p:cNvPr>
          <p:cNvSpPr>
            <a:spLocks noGrp="1"/>
          </p:cNvSpPr>
          <p:nvPr>
            <p:ph type="body" sz="half" idx="1"/>
          </p:nvPr>
        </p:nvSpPr>
        <p:spPr>
          <a:xfrm>
            <a:off x="381000" y="1752600"/>
            <a:ext cx="8001000" cy="4343400"/>
          </a:xfrm>
        </p:spPr>
        <p:txBody>
          <a:bodyPr/>
          <a:lstStyle/>
          <a:p>
            <a:pPr eaLnBrk="1" hangingPunct="1"/>
            <a:r>
              <a:rPr lang="en-US" altLang="en-US" sz="2800" i="1">
                <a:solidFill>
                  <a:schemeClr val="accent1"/>
                </a:solidFill>
                <a:latin typeface="Tahoma" panose="020B0604030504040204" pitchFamily="34" charset="0"/>
              </a:rPr>
              <a:t>R10.2.1(d)</a:t>
            </a:r>
          </a:p>
          <a:p>
            <a:pPr eaLnBrk="1" hangingPunct="1"/>
            <a:r>
              <a:rPr lang="en-US" altLang="en-US" sz="2800">
                <a:latin typeface="Tahoma" panose="020B0604030504040204" pitchFamily="34" charset="0"/>
              </a:rPr>
              <a:t>Omit </a:t>
            </a:r>
            <a:r>
              <a:rPr lang="ja-JP" altLang="en-US" sz="2800">
                <a:latin typeface="Tahoma" panose="020B0604030504040204" pitchFamily="34" charset="0"/>
              </a:rPr>
              <a:t>“</a:t>
            </a:r>
            <a:r>
              <a:rPr lang="en-US" altLang="ja-JP" sz="2800">
                <a:latin typeface="Tahoma" panose="020B0604030504040204" pitchFamily="34" charset="0"/>
              </a:rPr>
              <a:t>The</a:t>
            </a:r>
            <a:r>
              <a:rPr lang="ja-JP" altLang="en-US" sz="2800">
                <a:latin typeface="Tahoma" panose="020B0604030504040204" pitchFamily="34" charset="0"/>
              </a:rPr>
              <a:t>”</a:t>
            </a:r>
            <a:r>
              <a:rPr lang="en-US" altLang="ja-JP" sz="2800">
                <a:latin typeface="Tahoma" panose="020B0604030504040204" pitchFamily="34" charset="0"/>
              </a:rPr>
              <a:t> as the first word of a party</a:t>
            </a:r>
            <a:r>
              <a:rPr lang="ja-JP" altLang="en-US" sz="2800">
                <a:latin typeface="Tahoma" panose="020B0604030504040204" pitchFamily="34" charset="0"/>
              </a:rPr>
              <a:t>’</a:t>
            </a:r>
            <a:r>
              <a:rPr lang="en-US" altLang="ja-JP" sz="2800">
                <a:latin typeface="Tahoma" panose="020B0604030504040204" pitchFamily="34" charset="0"/>
              </a:rPr>
              <a:t>s name unless the party</a:t>
            </a:r>
            <a:r>
              <a:rPr lang="ja-JP" altLang="en-US" sz="2800">
                <a:latin typeface="Tahoma" panose="020B0604030504040204" pitchFamily="34" charset="0"/>
              </a:rPr>
              <a:t>’</a:t>
            </a:r>
            <a:r>
              <a:rPr lang="en-US" altLang="ja-JP" sz="2800">
                <a:latin typeface="Tahoma" panose="020B0604030504040204" pitchFamily="34" charset="0"/>
              </a:rPr>
              <a:t>s name is </a:t>
            </a:r>
            <a:r>
              <a:rPr lang="ja-JP" altLang="en-US" sz="2800">
                <a:latin typeface="Tahoma" panose="020B0604030504040204" pitchFamily="34" charset="0"/>
              </a:rPr>
              <a:t>“</a:t>
            </a:r>
            <a:r>
              <a:rPr lang="en-US" altLang="ja-JP" sz="2800">
                <a:latin typeface="Tahoma" panose="020B0604030504040204" pitchFamily="34" charset="0"/>
              </a:rPr>
              <a:t>The King,</a:t>
            </a:r>
            <a:r>
              <a:rPr lang="ja-JP" altLang="en-US" sz="2800">
                <a:latin typeface="Tahoma" panose="020B0604030504040204" pitchFamily="34" charset="0"/>
              </a:rPr>
              <a:t>”</a:t>
            </a:r>
            <a:r>
              <a:rPr lang="en-US" altLang="ja-JP" sz="2800">
                <a:latin typeface="Tahoma" panose="020B0604030504040204" pitchFamily="34" charset="0"/>
              </a:rPr>
              <a:t> </a:t>
            </a:r>
            <a:r>
              <a:rPr lang="ja-JP" altLang="en-US" sz="2800">
                <a:latin typeface="Tahoma" panose="020B0604030504040204" pitchFamily="34" charset="0"/>
              </a:rPr>
              <a:t>“</a:t>
            </a:r>
            <a:r>
              <a:rPr lang="en-US" altLang="ja-JP" sz="2800">
                <a:latin typeface="Tahoma" panose="020B0604030504040204" pitchFamily="34" charset="0"/>
              </a:rPr>
              <a:t>The Queen,</a:t>
            </a:r>
            <a:r>
              <a:rPr lang="ja-JP" altLang="en-US" sz="2800">
                <a:latin typeface="Tahoma" panose="020B0604030504040204" pitchFamily="34" charset="0"/>
              </a:rPr>
              <a:t>”</a:t>
            </a:r>
            <a:r>
              <a:rPr lang="en-US" altLang="ja-JP" sz="2800">
                <a:latin typeface="Tahoma" panose="020B0604030504040204" pitchFamily="34" charset="0"/>
              </a:rPr>
              <a:t> or the name of an object in an in rem action.</a:t>
            </a:r>
          </a:p>
          <a:p>
            <a:pPr eaLnBrk="1" hangingPunct="1">
              <a:buFont typeface="Wingdings 3" panose="05040102010807070707" pitchFamily="18" charset="2"/>
              <a:buNone/>
            </a:pPr>
            <a:endParaRPr lang="en-US" altLang="ja-JP" sz="1400">
              <a:latin typeface="Tahoma" panose="020B0604030504040204" pitchFamily="34" charset="0"/>
            </a:endParaRPr>
          </a:p>
          <a:p>
            <a:pPr lvl="1" eaLnBrk="1" hangingPunct="1"/>
            <a:r>
              <a:rPr lang="en-US" altLang="en-US" sz="2400">
                <a:solidFill>
                  <a:srgbClr val="7030A0"/>
                </a:solidFill>
                <a:latin typeface="Tahoma" panose="020B0604030504040204" pitchFamily="34" charset="0"/>
              </a:rPr>
              <a:t>Incorrect:</a:t>
            </a:r>
            <a:r>
              <a:rPr lang="en-US" altLang="en-US" sz="2400">
                <a:latin typeface="Tahoma" panose="020B0604030504040204" pitchFamily="34" charset="0"/>
              </a:rPr>
              <a:t> The Boston Globe v. Jane Smith</a:t>
            </a:r>
          </a:p>
          <a:p>
            <a:pPr lvl="1" eaLnBrk="1" hangingPunct="1"/>
            <a:r>
              <a:rPr lang="en-US" altLang="en-US" sz="2400">
                <a:solidFill>
                  <a:srgbClr val="7030A0"/>
                </a:solidFill>
                <a:latin typeface="Tahoma" panose="020B0604030504040204" pitchFamily="34" charset="0"/>
              </a:rPr>
              <a:t>Correct:</a:t>
            </a:r>
            <a:r>
              <a:rPr lang="en-US" altLang="en-US" sz="2400">
                <a:latin typeface="Tahoma" panose="020B0604030504040204" pitchFamily="34" charset="0"/>
              </a:rPr>
              <a:t>  Boston Globe v. Smith</a:t>
            </a:r>
          </a:p>
        </p:txBody>
      </p:sp>
      <p:sp>
        <p:nvSpPr>
          <p:cNvPr id="36868" name="Slide Number Placeholder 6">
            <a:extLst>
              <a:ext uri="{FF2B5EF4-FFF2-40B4-BE49-F238E27FC236}">
                <a16:creationId xmlns:a16="http://schemas.microsoft.com/office/drawing/2014/main" id="{23FBB65B-902B-92A7-8B09-38DDEB6E4F3C}"/>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60D24D6-FC70-4049-BC2C-283587D2EE73}" type="slidenum">
              <a:rPr lang="en-US" altLang="en-US" sz="1400" smtClean="0">
                <a:latin typeface="Arial" panose="020B0604020202020204" pitchFamily="34" charset="0"/>
              </a:rPr>
              <a:pPr>
                <a:spcBef>
                  <a:spcPct val="0"/>
                </a:spcBef>
                <a:buClrTx/>
                <a:buSzTx/>
                <a:buFontTx/>
                <a:buNone/>
              </a:pPr>
              <a:t>23</a:t>
            </a:fld>
            <a:endParaRPr lang="en-US" altLang="en-US" sz="1400">
              <a:latin typeface="Arial" panose="020B0604020202020204" pitchFamily="34" charset="0"/>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C27EC514-1F71-49AB-4646-17632994B40B}"/>
              </a:ext>
            </a:extLst>
          </p:cNvPr>
          <p:cNvSpPr>
            <a:spLocks noGrp="1"/>
          </p:cNvSpPr>
          <p:nvPr>
            <p:ph idx="1"/>
          </p:nvPr>
        </p:nvSpPr>
        <p:spPr>
          <a:xfrm>
            <a:off x="381000" y="1752600"/>
            <a:ext cx="8534400" cy="4343400"/>
          </a:xfrm>
        </p:spPr>
        <p:txBody>
          <a:bodyPr/>
          <a:lstStyle/>
          <a:p>
            <a:pPr eaLnBrk="1" hangingPunct="1"/>
            <a:r>
              <a:rPr lang="en-US" altLang="en-US" sz="2800" i="1">
                <a:solidFill>
                  <a:schemeClr val="accent1"/>
                </a:solidFill>
                <a:latin typeface="Tahoma" panose="020B0604030504040204" pitchFamily="34" charset="0"/>
              </a:rPr>
              <a:t>R10.2</a:t>
            </a:r>
          </a:p>
          <a:p>
            <a:pPr eaLnBrk="1" hangingPunct="1"/>
            <a:r>
              <a:rPr lang="en-US" altLang="en-US" sz="2800">
                <a:latin typeface="Tahoma" panose="020B0604030504040204" pitchFamily="34" charset="0"/>
              </a:rPr>
              <a:t>The Bluebook distinguishes between case names used as part of a </a:t>
            </a:r>
            <a:r>
              <a:rPr lang="en-US" altLang="en-US" sz="2800" i="1">
                <a:latin typeface="Tahoma" panose="020B0604030504040204" pitchFamily="34" charset="0"/>
              </a:rPr>
              <a:t>textual</a:t>
            </a:r>
            <a:r>
              <a:rPr lang="en-US" altLang="en-US" sz="2800">
                <a:latin typeface="Tahoma" panose="020B0604030504040204" pitchFamily="34" charset="0"/>
              </a:rPr>
              <a:t> sentence and case names appearing as part of a citation sentence.  </a:t>
            </a:r>
            <a:r>
              <a:rPr lang="en-US" altLang="en-US" sz="2800">
                <a:solidFill>
                  <a:srgbClr val="7030A0"/>
                </a:solidFill>
                <a:latin typeface="Tahoma" panose="020B0604030504040204" pitchFamily="34" charset="0"/>
              </a:rPr>
              <a:t>Case names in citation sentences are more heavily abbreviated than case names in textual sentences.</a:t>
            </a:r>
          </a:p>
          <a:p>
            <a:pPr lvl="1" eaLnBrk="1" hangingPunct="1">
              <a:buClr>
                <a:schemeClr val="tx1"/>
              </a:buClr>
              <a:buFontTx/>
              <a:buNone/>
            </a:pPr>
            <a:endParaRPr lang="en-US" altLang="en-US">
              <a:solidFill>
                <a:srgbClr val="FF66CC"/>
              </a:solidFill>
            </a:endParaRPr>
          </a:p>
          <a:p>
            <a:pPr eaLnBrk="1" hangingPunct="1"/>
            <a:endParaRPr lang="en-US" altLang="en-US"/>
          </a:p>
        </p:txBody>
      </p:sp>
      <p:sp>
        <p:nvSpPr>
          <p:cNvPr id="37891" name="Slide Number Placeholder 5">
            <a:extLst>
              <a:ext uri="{FF2B5EF4-FFF2-40B4-BE49-F238E27FC236}">
                <a16:creationId xmlns:a16="http://schemas.microsoft.com/office/drawing/2014/main" id="{CD9C00C9-E0ED-B425-B906-273D7804E223}"/>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232F467-8E0F-42A6-9A5E-54534C3B502B}" type="slidenum">
              <a:rPr lang="en-US" altLang="en-US" sz="1400" smtClean="0">
                <a:latin typeface="Arial" panose="020B0604020202020204" pitchFamily="34" charset="0"/>
              </a:rPr>
              <a:pPr>
                <a:spcBef>
                  <a:spcPct val="0"/>
                </a:spcBef>
                <a:buClrTx/>
                <a:buSzTx/>
                <a:buFontTx/>
                <a:buNone/>
              </a:pPr>
              <a:t>24</a:t>
            </a:fld>
            <a:endParaRPr lang="en-US" altLang="en-US" sz="1400">
              <a:latin typeface="Arial" panose="020B0604020202020204" pitchFamily="34" charset="0"/>
            </a:endParaRPr>
          </a:p>
        </p:txBody>
      </p:sp>
      <p:sp>
        <p:nvSpPr>
          <p:cNvPr id="26627" name="Rectangle 2">
            <a:extLst>
              <a:ext uri="{FF2B5EF4-FFF2-40B4-BE49-F238E27FC236}">
                <a16:creationId xmlns:a16="http://schemas.microsoft.com/office/drawing/2014/main" id="{445D672E-42B9-E8F3-5812-8FF28E141236}"/>
              </a:ext>
            </a:extLst>
          </p:cNvPr>
          <p:cNvSpPr>
            <a:spLocks noGrp="1" noChangeArrowheads="1"/>
          </p:cNvSpPr>
          <p:nvPr>
            <p:ph type="title"/>
          </p:nvPr>
        </p:nvSpPr>
        <p:spPr>
          <a:xfrm>
            <a:off x="228600" y="228600"/>
            <a:ext cx="8763000" cy="1219200"/>
          </a:xfrm>
        </p:spPr>
        <p:txBody>
          <a:bodyPr/>
          <a:lstStyle/>
          <a:p>
            <a:pPr eaLnBrk="1" fontAlgn="auto" hangingPunct="1">
              <a:spcAft>
                <a:spcPts val="0"/>
              </a:spcAft>
              <a:defRPr/>
            </a:pPr>
            <a:r>
              <a:rPr lang="en-US" dirty="0">
                <a:latin typeface="Tahoma" pitchFamily="34" charset="0"/>
              </a:rPr>
              <a:t>Case name abbreviations</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16608332-3C6D-3AAB-9BA5-3F8F48FB361A}"/>
              </a:ext>
            </a:extLst>
          </p:cNvPr>
          <p:cNvSpPr>
            <a:spLocks noGrp="1"/>
          </p:cNvSpPr>
          <p:nvPr>
            <p:ph idx="1"/>
          </p:nvPr>
        </p:nvSpPr>
        <p:spPr>
          <a:xfrm>
            <a:off x="304800" y="1752600"/>
            <a:ext cx="8686800" cy="4343400"/>
          </a:xfrm>
        </p:spPr>
        <p:txBody>
          <a:bodyPr/>
          <a:lstStyle/>
          <a:p>
            <a:pPr eaLnBrk="1" hangingPunct="1"/>
            <a:r>
              <a:rPr lang="en-US" altLang="en-US" sz="2400" i="1">
                <a:solidFill>
                  <a:schemeClr val="accent1"/>
                </a:solidFill>
                <a:latin typeface="Tahoma" panose="020B0604030504040204" pitchFamily="34" charset="0"/>
              </a:rPr>
              <a:t>R10.2.2 &amp; Tables T6 &amp; T10</a:t>
            </a:r>
          </a:p>
          <a:p>
            <a:pPr eaLnBrk="1" hangingPunct="1"/>
            <a:r>
              <a:rPr lang="en-US" altLang="en-US" sz="2400">
                <a:latin typeface="Tahoma" panose="020B0604030504040204" pitchFamily="34" charset="0"/>
              </a:rPr>
              <a:t>All words in case names in </a:t>
            </a:r>
            <a:r>
              <a:rPr lang="en-US" altLang="en-US" sz="2400">
                <a:solidFill>
                  <a:srgbClr val="7030A0"/>
                </a:solidFill>
                <a:latin typeface="Tahoma" panose="020B0604030504040204" pitchFamily="34" charset="0"/>
              </a:rPr>
              <a:t>citation sentences</a:t>
            </a:r>
            <a:r>
              <a:rPr lang="en-US" altLang="en-US" sz="2400">
                <a:latin typeface="Tahoma" panose="020B0604030504040204" pitchFamily="34" charset="0"/>
              </a:rPr>
              <a:t>, including the first word of either party’s</a:t>
            </a:r>
            <a:r>
              <a:rPr lang="en-US" altLang="ja-JP" sz="2400">
                <a:latin typeface="Tahoma" panose="020B0604030504040204" pitchFamily="34" charset="0"/>
              </a:rPr>
              <a:t> name, are abbreviated if listed in Table T6 of the </a:t>
            </a:r>
            <a:r>
              <a:rPr lang="en-US" altLang="ja-JP" sz="2400" u="sng">
                <a:latin typeface="Tahoma" panose="020B0604030504040204" pitchFamily="34" charset="0"/>
              </a:rPr>
              <a:t>Bluebook</a:t>
            </a:r>
            <a:r>
              <a:rPr lang="en-US" altLang="ja-JP" sz="2400">
                <a:latin typeface="Tahoma" panose="020B0604030504040204" pitchFamily="34" charset="0"/>
              </a:rPr>
              <a:t>.</a:t>
            </a:r>
            <a:endParaRPr lang="en-US" altLang="ja-JP" sz="2400" u="sng">
              <a:latin typeface="Tahoma" panose="020B0604030504040204" pitchFamily="34" charset="0"/>
            </a:endParaRPr>
          </a:p>
          <a:p>
            <a:pPr eaLnBrk="1" hangingPunct="1"/>
            <a:r>
              <a:rPr lang="en-US" altLang="en-US" sz="2400">
                <a:latin typeface="Tahoma" panose="020B0604030504040204" pitchFamily="34" charset="0"/>
              </a:rPr>
              <a:t>Geographical units are abbreviated as indicated in Table T10 unless the geographical unit is a named party (but remember -- do not abbreviate United States).</a:t>
            </a:r>
          </a:p>
          <a:p>
            <a:pPr lvl="1" eaLnBrk="1" hangingPunct="1"/>
            <a:r>
              <a:rPr lang="en-US" altLang="en-US" sz="2000">
                <a:solidFill>
                  <a:srgbClr val="7030A0"/>
                </a:solidFill>
                <a:latin typeface="Tahoma" panose="020B0604030504040204" pitchFamily="34" charset="0"/>
              </a:rPr>
              <a:t>Massachusetts </a:t>
            </a:r>
            <a:r>
              <a:rPr lang="en-US" altLang="en-US" sz="2000">
                <a:latin typeface="Tahoma" panose="020B0604030504040204" pitchFamily="34" charset="0"/>
              </a:rPr>
              <a:t>v. Selfridge (state is named party)</a:t>
            </a:r>
          </a:p>
          <a:p>
            <a:pPr lvl="1" eaLnBrk="1" hangingPunct="1"/>
            <a:r>
              <a:rPr lang="en-US" altLang="en-US" sz="2000">
                <a:latin typeface="Tahoma" panose="020B0604030504040204" pitchFamily="34" charset="0"/>
              </a:rPr>
              <a:t>Selfridge v. Univ. of </a:t>
            </a:r>
            <a:r>
              <a:rPr lang="en-US" altLang="en-US" sz="2000">
                <a:solidFill>
                  <a:srgbClr val="7030A0"/>
                </a:solidFill>
                <a:latin typeface="Tahoma" panose="020B0604030504040204" pitchFamily="34" charset="0"/>
              </a:rPr>
              <a:t>Mass.</a:t>
            </a:r>
            <a:r>
              <a:rPr lang="en-US" altLang="en-US" sz="2000">
                <a:latin typeface="Tahoma" panose="020B0604030504040204" pitchFamily="34" charset="0"/>
              </a:rPr>
              <a:t> (state is not named party)</a:t>
            </a:r>
          </a:p>
          <a:p>
            <a:pPr eaLnBrk="1" hangingPunct="1"/>
            <a:r>
              <a:rPr lang="en-US" altLang="en-US" sz="2400">
                <a:latin typeface="Tahoma" panose="020B0604030504040204" pitchFamily="34" charset="0"/>
              </a:rPr>
              <a:t>Abbreviate other words of 8 letters or more if </a:t>
            </a:r>
            <a:r>
              <a:rPr lang="en-US" altLang="en-US" sz="2400" i="1">
                <a:latin typeface="Tahoma" panose="020B0604030504040204" pitchFamily="34" charset="0"/>
              </a:rPr>
              <a:t>substantial</a:t>
            </a:r>
            <a:r>
              <a:rPr lang="en-US" altLang="en-US" sz="2400">
                <a:latin typeface="Tahoma" panose="020B0604030504040204" pitchFamily="34" charset="0"/>
              </a:rPr>
              <a:t> space is saved &amp; the result is unambiguous.</a:t>
            </a:r>
          </a:p>
        </p:txBody>
      </p:sp>
      <p:sp>
        <p:nvSpPr>
          <p:cNvPr id="38915" name="Slide Number Placeholder 5">
            <a:extLst>
              <a:ext uri="{FF2B5EF4-FFF2-40B4-BE49-F238E27FC236}">
                <a16:creationId xmlns:a16="http://schemas.microsoft.com/office/drawing/2014/main" id="{B1C6EF0F-5A4D-DC3B-A14B-0E894D580097}"/>
              </a:ext>
            </a:extLst>
          </p:cNvPr>
          <p:cNvSpPr>
            <a:spLocks noGrp="1"/>
          </p:cNvSpPr>
          <p:nvPr>
            <p:ph type="sldNum" sz="quarter" idx="12"/>
          </p:nvPr>
        </p:nvSpPr>
        <p:spPr bwMode="auto">
          <a:xfrm>
            <a:off x="8534400" y="6400800"/>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0761263-FE35-4FF8-8FE4-D546C6F7F5ED}" type="slidenum">
              <a:rPr lang="en-US" altLang="en-US" sz="1400" smtClean="0">
                <a:latin typeface="Arial" panose="020B0604020202020204" pitchFamily="34" charset="0"/>
              </a:rPr>
              <a:pPr>
                <a:spcBef>
                  <a:spcPct val="0"/>
                </a:spcBef>
                <a:buClrTx/>
                <a:buSzTx/>
                <a:buFontTx/>
                <a:buNone/>
              </a:pPr>
              <a:t>25</a:t>
            </a:fld>
            <a:endParaRPr lang="en-US" altLang="en-US" sz="1400">
              <a:latin typeface="Arial" panose="020B0604020202020204" pitchFamily="34" charset="0"/>
            </a:endParaRPr>
          </a:p>
        </p:txBody>
      </p:sp>
      <p:sp>
        <p:nvSpPr>
          <p:cNvPr id="27651" name="Rectangle 2">
            <a:extLst>
              <a:ext uri="{FF2B5EF4-FFF2-40B4-BE49-F238E27FC236}">
                <a16:creationId xmlns:a16="http://schemas.microsoft.com/office/drawing/2014/main" id="{00DF5E59-FD9F-155E-4C36-CD07F0D497F2}"/>
              </a:ext>
            </a:extLst>
          </p:cNvPr>
          <p:cNvSpPr>
            <a:spLocks noGrp="1" noChangeArrowheads="1"/>
          </p:cNvSpPr>
          <p:nvPr>
            <p:ph type="title"/>
          </p:nvPr>
        </p:nvSpPr>
        <p:spPr>
          <a:xfrm>
            <a:off x="685800" y="228600"/>
            <a:ext cx="8001000" cy="1295400"/>
          </a:xfrm>
        </p:spPr>
        <p:txBody>
          <a:bodyPr>
            <a:normAutofit fontScale="90000"/>
          </a:bodyPr>
          <a:lstStyle/>
          <a:p>
            <a:pPr eaLnBrk="1" fontAlgn="auto" hangingPunct="1">
              <a:spcAft>
                <a:spcPts val="0"/>
              </a:spcAft>
              <a:defRPr/>
            </a:pPr>
            <a:r>
              <a:rPr lang="en-US" dirty="0">
                <a:latin typeface="Tahoma" pitchFamily="34" charset="0"/>
              </a:rPr>
              <a:t>Abbreviating case names in citations</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89192F16-AB79-54B5-64DA-FB444A95FE91}"/>
              </a:ext>
            </a:extLst>
          </p:cNvPr>
          <p:cNvSpPr>
            <a:spLocks noGrp="1"/>
          </p:cNvSpPr>
          <p:nvPr>
            <p:ph idx="1"/>
          </p:nvPr>
        </p:nvSpPr>
        <p:spPr>
          <a:xfrm>
            <a:off x="228600" y="2057400"/>
            <a:ext cx="8915400" cy="4419600"/>
          </a:xfrm>
        </p:spPr>
        <p:txBody>
          <a:bodyPr/>
          <a:lstStyle/>
          <a:p>
            <a:pPr eaLnBrk="1" hangingPunct="1"/>
            <a:r>
              <a:rPr lang="en-US" altLang="en-US" sz="2800" i="1">
                <a:solidFill>
                  <a:schemeClr val="accent1"/>
                </a:solidFill>
                <a:latin typeface="Tahoma" panose="020B0604030504040204" pitchFamily="34" charset="0"/>
              </a:rPr>
              <a:t>R10.2.1(b)</a:t>
            </a:r>
          </a:p>
          <a:p>
            <a:pPr eaLnBrk="1" hangingPunct="1"/>
            <a:r>
              <a:rPr lang="en-US" altLang="en-US" sz="2800">
                <a:latin typeface="Tahoma" panose="020B0604030504040204" pitchFamily="34" charset="0"/>
              </a:rPr>
              <a:t>Abbreviate </a:t>
            </a:r>
            <a:r>
              <a:rPr lang="ja-JP" altLang="en-US" sz="2800">
                <a:latin typeface="Tahoma" panose="020B0604030504040204" pitchFamily="34" charset="0"/>
              </a:rPr>
              <a:t>“</a:t>
            </a:r>
            <a:r>
              <a:rPr lang="en-US" altLang="ja-JP" sz="2800">
                <a:latin typeface="Tahoma" panose="020B0604030504040204" pitchFamily="34" charset="0"/>
              </a:rPr>
              <a:t>on the relation of,</a:t>
            </a:r>
            <a:r>
              <a:rPr lang="ja-JP" altLang="en-US" sz="2800">
                <a:latin typeface="Tahoma" panose="020B0604030504040204" pitchFamily="34" charset="0"/>
              </a:rPr>
              <a:t>”</a:t>
            </a:r>
            <a:r>
              <a:rPr lang="en-US" altLang="ja-JP" sz="2800">
                <a:latin typeface="Tahoma" panose="020B0604030504040204" pitchFamily="34" charset="0"/>
              </a:rPr>
              <a:t> </a:t>
            </a:r>
            <a:r>
              <a:rPr lang="ja-JP" altLang="en-US" sz="2800">
                <a:latin typeface="Tahoma" panose="020B0604030504040204" pitchFamily="34" charset="0"/>
              </a:rPr>
              <a:t>“</a:t>
            </a:r>
            <a:r>
              <a:rPr lang="en-US" altLang="ja-JP" sz="2800">
                <a:latin typeface="Tahoma" panose="020B0604030504040204" pitchFamily="34" charset="0"/>
              </a:rPr>
              <a:t>for the use of,</a:t>
            </a:r>
            <a:r>
              <a:rPr lang="ja-JP" altLang="en-US" sz="2800">
                <a:latin typeface="Tahoma" panose="020B0604030504040204" pitchFamily="34" charset="0"/>
              </a:rPr>
              <a:t>”</a:t>
            </a:r>
            <a:r>
              <a:rPr lang="en-US" altLang="ja-JP" sz="2800">
                <a:latin typeface="Tahoma" panose="020B0604030504040204" pitchFamily="34" charset="0"/>
              </a:rPr>
              <a:t> </a:t>
            </a:r>
            <a:r>
              <a:rPr lang="ja-JP" altLang="en-US" sz="2800">
                <a:latin typeface="Tahoma" panose="020B0604030504040204" pitchFamily="34" charset="0"/>
              </a:rPr>
              <a:t>“</a:t>
            </a:r>
            <a:r>
              <a:rPr lang="en-US" altLang="ja-JP" sz="2800">
                <a:latin typeface="Tahoma" panose="020B0604030504040204" pitchFamily="34" charset="0"/>
              </a:rPr>
              <a:t>on behalf of,</a:t>
            </a:r>
            <a:r>
              <a:rPr lang="ja-JP" altLang="en-US" sz="2800">
                <a:latin typeface="Tahoma" panose="020B0604030504040204" pitchFamily="34" charset="0"/>
              </a:rPr>
              <a:t>”</a:t>
            </a:r>
            <a:r>
              <a:rPr lang="en-US" altLang="ja-JP" sz="2800">
                <a:latin typeface="Tahoma" panose="020B0604030504040204" pitchFamily="34" charset="0"/>
              </a:rPr>
              <a:t> and similar expressions to </a:t>
            </a:r>
            <a:r>
              <a:rPr lang="ja-JP" altLang="en-US" sz="2800">
                <a:latin typeface="Tahoma" panose="020B0604030504040204" pitchFamily="34" charset="0"/>
              </a:rPr>
              <a:t>“</a:t>
            </a:r>
            <a:r>
              <a:rPr lang="en-US" altLang="ja-JP" sz="2800" i="1">
                <a:latin typeface="Tahoma" panose="020B0604030504040204" pitchFamily="34" charset="0"/>
              </a:rPr>
              <a:t>ex rel.</a:t>
            </a:r>
            <a:r>
              <a:rPr lang="ja-JP" altLang="en-US" sz="2800">
                <a:latin typeface="Tahoma" panose="020B0604030504040204" pitchFamily="34" charset="0"/>
              </a:rPr>
              <a:t>”</a:t>
            </a:r>
            <a:r>
              <a:rPr lang="en-US" altLang="ja-JP" sz="2800">
                <a:latin typeface="Tahoma" panose="020B0604030504040204" pitchFamily="34" charset="0"/>
              </a:rPr>
              <a:t> </a:t>
            </a:r>
          </a:p>
          <a:p>
            <a:pPr eaLnBrk="1" hangingPunct="1"/>
            <a:r>
              <a:rPr lang="en-US" altLang="en-US" sz="2800">
                <a:latin typeface="Tahoma" panose="020B0604030504040204" pitchFamily="34" charset="0"/>
              </a:rPr>
              <a:t>This type of proceeding occurs when one party is suing on behalf of another. </a:t>
            </a:r>
          </a:p>
          <a:p>
            <a:pPr lvl="1" eaLnBrk="1" hangingPunct="1"/>
            <a:r>
              <a:rPr lang="en-US" altLang="en-US" sz="2400">
                <a:solidFill>
                  <a:schemeClr val="accent1"/>
                </a:solidFill>
                <a:latin typeface="Tahoma" panose="020B0604030504040204" pitchFamily="34" charset="0"/>
              </a:rPr>
              <a:t>Example:</a:t>
            </a:r>
            <a:r>
              <a:rPr lang="en-US" altLang="en-US" sz="2400">
                <a:latin typeface="Tahoma" panose="020B0604030504040204" pitchFamily="34" charset="0"/>
              </a:rPr>
              <a:t>   James P. Smith, Attorney General for the State of Mississippi, for the use of Jane P. Jones v. Fred Flintstone is cited as </a:t>
            </a:r>
            <a:r>
              <a:rPr lang="en-US" altLang="en-US" sz="2400">
                <a:solidFill>
                  <a:srgbClr val="7030A0"/>
                </a:solidFill>
                <a:latin typeface="Tahoma" panose="020B0604030504040204" pitchFamily="34" charset="0"/>
              </a:rPr>
              <a:t>Smith </a:t>
            </a:r>
            <a:r>
              <a:rPr lang="en-US" altLang="en-US" sz="2400" i="1">
                <a:solidFill>
                  <a:srgbClr val="7030A0"/>
                </a:solidFill>
                <a:latin typeface="Tahoma" panose="020B0604030504040204" pitchFamily="34" charset="0"/>
              </a:rPr>
              <a:t>ex rel. </a:t>
            </a:r>
            <a:r>
              <a:rPr lang="en-US" altLang="en-US" sz="2400">
                <a:solidFill>
                  <a:srgbClr val="7030A0"/>
                </a:solidFill>
                <a:latin typeface="Tahoma" panose="020B0604030504040204" pitchFamily="34" charset="0"/>
              </a:rPr>
              <a:t>Jones v. Flintstone</a:t>
            </a:r>
          </a:p>
        </p:txBody>
      </p:sp>
      <p:sp>
        <p:nvSpPr>
          <p:cNvPr id="39939" name="Slide Number Placeholder 5">
            <a:extLst>
              <a:ext uri="{FF2B5EF4-FFF2-40B4-BE49-F238E27FC236}">
                <a16:creationId xmlns:a16="http://schemas.microsoft.com/office/drawing/2014/main" id="{3B969535-EEC7-8194-992F-79AF8857DC32}"/>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363E0D2-5665-43D8-AA89-8E56F08C8B8B}" type="slidenum">
              <a:rPr lang="en-US" altLang="en-US" sz="1400" smtClean="0">
                <a:latin typeface="Arial" panose="020B0604020202020204" pitchFamily="34" charset="0"/>
              </a:rPr>
              <a:pPr>
                <a:spcBef>
                  <a:spcPct val="0"/>
                </a:spcBef>
                <a:buClrTx/>
                <a:buSzTx/>
                <a:buFontTx/>
                <a:buNone/>
              </a:pPr>
              <a:t>26</a:t>
            </a:fld>
            <a:endParaRPr lang="en-US" altLang="en-US" sz="1400">
              <a:latin typeface="Arial" panose="020B0604020202020204" pitchFamily="34" charset="0"/>
            </a:endParaRPr>
          </a:p>
        </p:txBody>
      </p:sp>
      <p:sp>
        <p:nvSpPr>
          <p:cNvPr id="28675" name="Rectangle 2">
            <a:extLst>
              <a:ext uri="{FF2B5EF4-FFF2-40B4-BE49-F238E27FC236}">
                <a16:creationId xmlns:a16="http://schemas.microsoft.com/office/drawing/2014/main" id="{418741DE-8C81-2895-529C-74F66CA8FFED}"/>
              </a:ext>
            </a:extLst>
          </p:cNvPr>
          <p:cNvSpPr>
            <a:spLocks noGrp="1" noChangeArrowheads="1"/>
          </p:cNvSpPr>
          <p:nvPr>
            <p:ph type="title"/>
          </p:nvPr>
        </p:nvSpPr>
        <p:spPr>
          <a:xfrm>
            <a:off x="685800" y="152400"/>
            <a:ext cx="8001000" cy="1371600"/>
          </a:xfrm>
        </p:spPr>
        <p:txBody>
          <a:bodyPr/>
          <a:lstStyle/>
          <a:p>
            <a:pPr eaLnBrk="1" fontAlgn="auto" hangingPunct="1">
              <a:spcAft>
                <a:spcPts val="0"/>
              </a:spcAft>
              <a:defRPr/>
            </a:pPr>
            <a:r>
              <a:rPr lang="en-US" dirty="0">
                <a:latin typeface="Tahoma" pitchFamily="34" charset="0"/>
              </a:rPr>
              <a:t>Abbreviation of procedural phrases</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85C9A4F6-E3FD-E80B-91BB-45D86D27A37F}"/>
              </a:ext>
            </a:extLst>
          </p:cNvPr>
          <p:cNvSpPr>
            <a:spLocks noGrp="1"/>
          </p:cNvSpPr>
          <p:nvPr>
            <p:ph idx="1"/>
          </p:nvPr>
        </p:nvSpPr>
        <p:spPr>
          <a:xfrm>
            <a:off x="457200" y="1905000"/>
            <a:ext cx="8229600" cy="4525963"/>
          </a:xfrm>
        </p:spPr>
        <p:txBody>
          <a:bodyPr/>
          <a:lstStyle/>
          <a:p>
            <a:pPr eaLnBrk="1" hangingPunct="1"/>
            <a:r>
              <a:rPr lang="en-US" altLang="en-US" sz="2800" i="1">
                <a:solidFill>
                  <a:schemeClr val="accent1"/>
                </a:solidFill>
                <a:latin typeface="Tahoma" panose="020B0604030504040204" pitchFamily="34" charset="0"/>
              </a:rPr>
              <a:t>R10.2.1(b)</a:t>
            </a:r>
          </a:p>
          <a:p>
            <a:pPr eaLnBrk="1" hangingPunct="1"/>
            <a:r>
              <a:rPr lang="en-US" altLang="en-US" sz="2800">
                <a:latin typeface="Tahoma" panose="020B0604030504040204" pitchFamily="34" charset="0"/>
              </a:rPr>
              <a:t>Abbreviate </a:t>
            </a:r>
            <a:r>
              <a:rPr lang="ja-JP" altLang="en-US" sz="2800">
                <a:latin typeface="Tahoma" panose="020B0604030504040204" pitchFamily="34" charset="0"/>
              </a:rPr>
              <a:t>“</a:t>
            </a:r>
            <a:r>
              <a:rPr lang="en-US" altLang="ja-JP" sz="2800">
                <a:latin typeface="Tahoma" panose="020B0604030504040204" pitchFamily="34" charset="0"/>
              </a:rPr>
              <a:t>in the matter of,</a:t>
            </a:r>
            <a:r>
              <a:rPr lang="ja-JP" altLang="en-US" sz="2800">
                <a:latin typeface="Tahoma" panose="020B0604030504040204" pitchFamily="34" charset="0"/>
              </a:rPr>
              <a:t>”</a:t>
            </a:r>
            <a:r>
              <a:rPr lang="en-US" altLang="ja-JP" sz="2800">
                <a:latin typeface="Tahoma" panose="020B0604030504040204" pitchFamily="34" charset="0"/>
              </a:rPr>
              <a:t> </a:t>
            </a:r>
            <a:r>
              <a:rPr lang="ja-JP" altLang="en-US" sz="2800">
                <a:latin typeface="Tahoma" panose="020B0604030504040204" pitchFamily="34" charset="0"/>
              </a:rPr>
              <a:t>“</a:t>
            </a:r>
            <a:r>
              <a:rPr lang="en-US" altLang="ja-JP" sz="2800">
                <a:latin typeface="Tahoma" panose="020B0604030504040204" pitchFamily="34" charset="0"/>
              </a:rPr>
              <a:t>petition of,</a:t>
            </a:r>
            <a:r>
              <a:rPr lang="ja-JP" altLang="en-US" sz="2800">
                <a:latin typeface="Tahoma" panose="020B0604030504040204" pitchFamily="34" charset="0"/>
              </a:rPr>
              <a:t>”</a:t>
            </a:r>
            <a:r>
              <a:rPr lang="en-US" altLang="ja-JP" sz="2800">
                <a:latin typeface="Tahoma" panose="020B0604030504040204" pitchFamily="34" charset="0"/>
              </a:rPr>
              <a:t> </a:t>
            </a:r>
            <a:r>
              <a:rPr lang="ja-JP" altLang="en-US" sz="2800">
                <a:latin typeface="Tahoma" panose="020B0604030504040204" pitchFamily="34" charset="0"/>
              </a:rPr>
              <a:t>“</a:t>
            </a:r>
            <a:r>
              <a:rPr lang="en-US" altLang="ja-JP" sz="2800">
                <a:latin typeface="Tahoma" panose="020B0604030504040204" pitchFamily="34" charset="0"/>
              </a:rPr>
              <a:t>application of,</a:t>
            </a:r>
            <a:r>
              <a:rPr lang="ja-JP" altLang="en-US" sz="2800">
                <a:latin typeface="Tahoma" panose="020B0604030504040204" pitchFamily="34" charset="0"/>
              </a:rPr>
              <a:t>”</a:t>
            </a:r>
            <a:r>
              <a:rPr lang="en-US" altLang="ja-JP" sz="2800">
                <a:latin typeface="Tahoma" panose="020B0604030504040204" pitchFamily="34" charset="0"/>
              </a:rPr>
              <a:t> and the like to </a:t>
            </a:r>
            <a:r>
              <a:rPr lang="ja-JP" altLang="en-US" sz="2800">
                <a:latin typeface="Tahoma" panose="020B0604030504040204" pitchFamily="34" charset="0"/>
              </a:rPr>
              <a:t>“</a:t>
            </a:r>
            <a:r>
              <a:rPr lang="en-US" altLang="ja-JP" sz="2800" i="1">
                <a:latin typeface="Tahoma" panose="020B0604030504040204" pitchFamily="34" charset="0"/>
              </a:rPr>
              <a:t>in re</a:t>
            </a:r>
            <a:r>
              <a:rPr lang="ja-JP" altLang="en-US" sz="2800">
                <a:latin typeface="Tahoma" panose="020B0604030504040204" pitchFamily="34" charset="0"/>
              </a:rPr>
              <a:t>”</a:t>
            </a:r>
            <a:r>
              <a:rPr lang="en-US" altLang="ja-JP" sz="2800">
                <a:latin typeface="Tahoma" panose="020B0604030504040204" pitchFamily="34" charset="0"/>
              </a:rPr>
              <a:t>.</a:t>
            </a:r>
          </a:p>
          <a:p>
            <a:pPr eaLnBrk="1" hangingPunct="1"/>
            <a:r>
              <a:rPr lang="en-US" altLang="en-US" sz="2800">
                <a:latin typeface="Tahoma" panose="020B0604030504040204" pitchFamily="34" charset="0"/>
              </a:rPr>
              <a:t>Cases that might use these phrases could involve the probate of a will or a bankruptcy proceeding.</a:t>
            </a:r>
          </a:p>
          <a:p>
            <a:pPr lvl="1" eaLnBrk="1" hangingPunct="1"/>
            <a:r>
              <a:rPr lang="en-US" altLang="en-US" sz="2400">
                <a:latin typeface="Tahoma" panose="020B0604030504040204" pitchFamily="34" charset="0"/>
              </a:rPr>
              <a:t>Example:  In the Matter of the Will of Fred P. Smith is cited as </a:t>
            </a:r>
            <a:r>
              <a:rPr lang="en-US" altLang="en-US" sz="2400" i="1">
                <a:solidFill>
                  <a:srgbClr val="7030A0"/>
                </a:solidFill>
                <a:latin typeface="Tahoma" panose="020B0604030504040204" pitchFamily="34" charset="0"/>
              </a:rPr>
              <a:t>In re </a:t>
            </a:r>
            <a:r>
              <a:rPr lang="en-US" altLang="en-US" sz="2400">
                <a:solidFill>
                  <a:srgbClr val="7030A0"/>
                </a:solidFill>
                <a:latin typeface="Tahoma" panose="020B0604030504040204" pitchFamily="34" charset="0"/>
              </a:rPr>
              <a:t>Will of Smith</a:t>
            </a:r>
            <a:endParaRPr lang="en-US" altLang="en-US" sz="2400">
              <a:solidFill>
                <a:srgbClr val="7030A0"/>
              </a:solidFill>
            </a:endParaRPr>
          </a:p>
          <a:p>
            <a:pPr eaLnBrk="1" hangingPunct="1"/>
            <a:endParaRPr lang="en-US" altLang="en-US" sz="2800"/>
          </a:p>
        </p:txBody>
      </p:sp>
      <p:sp>
        <p:nvSpPr>
          <p:cNvPr id="40963" name="Slide Number Placeholder 5">
            <a:extLst>
              <a:ext uri="{FF2B5EF4-FFF2-40B4-BE49-F238E27FC236}">
                <a16:creationId xmlns:a16="http://schemas.microsoft.com/office/drawing/2014/main" id="{F292EB19-393D-4679-C92D-AED62EEBA8DA}"/>
              </a:ext>
            </a:extLst>
          </p:cNvPr>
          <p:cNvSpPr>
            <a:spLocks noGrp="1"/>
          </p:cNvSpPr>
          <p:nvPr>
            <p:ph type="sldNum" sz="quarter" idx="12"/>
          </p:nvPr>
        </p:nvSpPr>
        <p:spPr bwMode="auto">
          <a:xfrm>
            <a:off x="8534400" y="6400800"/>
            <a:ext cx="457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E52B303-DF51-4EA7-9900-8A20E443A038}" type="slidenum">
              <a:rPr lang="en-US" altLang="en-US" sz="1400" smtClean="0">
                <a:latin typeface="Arial" panose="020B0604020202020204" pitchFamily="34" charset="0"/>
              </a:rPr>
              <a:pPr>
                <a:spcBef>
                  <a:spcPct val="0"/>
                </a:spcBef>
                <a:buClrTx/>
                <a:buSzTx/>
                <a:buFontTx/>
                <a:buNone/>
              </a:pPr>
              <a:t>27</a:t>
            </a:fld>
            <a:endParaRPr lang="en-US" altLang="en-US" sz="1400">
              <a:latin typeface="Arial" panose="020B0604020202020204" pitchFamily="34" charset="0"/>
            </a:endParaRPr>
          </a:p>
        </p:txBody>
      </p:sp>
      <p:sp>
        <p:nvSpPr>
          <p:cNvPr id="29699" name="Rectangle 2">
            <a:extLst>
              <a:ext uri="{FF2B5EF4-FFF2-40B4-BE49-F238E27FC236}">
                <a16:creationId xmlns:a16="http://schemas.microsoft.com/office/drawing/2014/main" id="{F8DDDE20-B535-5DFD-DA95-DBB7E7ABCA3F}"/>
              </a:ext>
            </a:extLst>
          </p:cNvPr>
          <p:cNvSpPr>
            <a:spLocks noGrp="1" noChangeArrowheads="1"/>
          </p:cNvSpPr>
          <p:nvPr>
            <p:ph type="title"/>
          </p:nvPr>
        </p:nvSpPr>
        <p:spPr>
          <a:xfrm>
            <a:off x="685800" y="152400"/>
            <a:ext cx="8001000" cy="1371600"/>
          </a:xfrm>
        </p:spPr>
        <p:txBody>
          <a:bodyPr/>
          <a:lstStyle/>
          <a:p>
            <a:pPr eaLnBrk="1" fontAlgn="auto" hangingPunct="1">
              <a:spcAft>
                <a:spcPts val="0"/>
              </a:spcAft>
              <a:defRPr/>
            </a:pPr>
            <a:r>
              <a:rPr lang="en-US" dirty="0">
                <a:latin typeface="Tahoma" pitchFamily="34" charset="0"/>
              </a:rPr>
              <a:t>Abbreviation of procedural phases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1BFB4CA3-9B97-6571-FED1-AB432562B618}"/>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latin typeface="Tahoma" pitchFamily="34" charset="0"/>
              </a:rPr>
              <a:t>The next component of a case citation:  the reporter</a:t>
            </a:r>
          </a:p>
        </p:txBody>
      </p:sp>
      <p:sp>
        <p:nvSpPr>
          <p:cNvPr id="41987" name="Rectangle 3">
            <a:extLst>
              <a:ext uri="{FF2B5EF4-FFF2-40B4-BE49-F238E27FC236}">
                <a16:creationId xmlns:a16="http://schemas.microsoft.com/office/drawing/2014/main" id="{DE53B551-D0EC-A731-6557-18A31BAA0318}"/>
              </a:ext>
            </a:extLst>
          </p:cNvPr>
          <p:cNvSpPr>
            <a:spLocks noGrp="1"/>
          </p:cNvSpPr>
          <p:nvPr>
            <p:ph type="body" sz="half" idx="1"/>
          </p:nvPr>
        </p:nvSpPr>
        <p:spPr>
          <a:xfrm>
            <a:off x="609600" y="1828800"/>
            <a:ext cx="3810000" cy="4114800"/>
          </a:xfrm>
        </p:spPr>
        <p:txBody>
          <a:bodyPr/>
          <a:lstStyle/>
          <a:p>
            <a:pPr eaLnBrk="1" hangingPunct="1">
              <a:lnSpc>
                <a:spcPct val="90000"/>
              </a:lnSpc>
            </a:pPr>
            <a:r>
              <a:rPr lang="en-US" altLang="en-US" sz="2400">
                <a:latin typeface="Tahoma" panose="020B0604030504040204" pitchFamily="34" charset="0"/>
              </a:rPr>
              <a:t>Now that we’</a:t>
            </a:r>
            <a:r>
              <a:rPr lang="en-US" altLang="ja-JP" sz="2400">
                <a:latin typeface="Tahoma" panose="020B0604030504040204" pitchFamily="34" charset="0"/>
              </a:rPr>
              <a:t>ve covered the rules governing citation of case names, we’ll turn to the rules about reporters.</a:t>
            </a:r>
          </a:p>
          <a:p>
            <a:pPr eaLnBrk="1" hangingPunct="1">
              <a:lnSpc>
                <a:spcPct val="90000"/>
              </a:lnSpc>
            </a:pPr>
            <a:r>
              <a:rPr lang="en-US" altLang="en-US" sz="2400">
                <a:latin typeface="Tahoma" panose="020B0604030504040204" pitchFamily="34" charset="0"/>
              </a:rPr>
              <a:t>You will need to consult Table T1 to determine which reporter to cite for the decisions of the federal and state courts.</a:t>
            </a:r>
          </a:p>
        </p:txBody>
      </p:sp>
      <p:pic>
        <p:nvPicPr>
          <p:cNvPr id="41988" name="Picture 4" descr="j0212157">
            <a:extLst>
              <a:ext uri="{FF2B5EF4-FFF2-40B4-BE49-F238E27FC236}">
                <a16:creationId xmlns:a16="http://schemas.microsoft.com/office/drawing/2014/main" id="{AEF673D3-0B09-1876-17A0-820CAFD3536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3350" y="2209800"/>
            <a:ext cx="2935288" cy="3505200"/>
          </a:xfrm>
          <a:noFill/>
        </p:spPr>
      </p:pic>
      <p:sp>
        <p:nvSpPr>
          <p:cNvPr id="41989" name="Slide Number Placeholder 6">
            <a:extLst>
              <a:ext uri="{FF2B5EF4-FFF2-40B4-BE49-F238E27FC236}">
                <a16:creationId xmlns:a16="http://schemas.microsoft.com/office/drawing/2014/main" id="{DD246D28-5613-3D4D-CEDA-D18C3B4CFF4D}"/>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EDEB351-4225-4745-A6C0-651E8A144A9E}" type="slidenum">
              <a:rPr lang="en-US" altLang="en-US" sz="1400" smtClean="0">
                <a:latin typeface="Arial" panose="020B0604020202020204" pitchFamily="34" charset="0"/>
              </a:rPr>
              <a:pPr>
                <a:spcBef>
                  <a:spcPct val="0"/>
                </a:spcBef>
                <a:buClrTx/>
                <a:buSzTx/>
                <a:buFontTx/>
                <a:buNone/>
              </a:pPr>
              <a:t>28</a:t>
            </a:fld>
            <a:endParaRPr lang="en-US" altLang="en-US" sz="1400">
              <a:latin typeface="Arial" panose="020B0604020202020204" pitchFamily="34" charset="0"/>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54CA3856-974E-AAE2-067B-7DF7480A23D9}"/>
              </a:ext>
            </a:extLst>
          </p:cNvPr>
          <p:cNvSpPr>
            <a:spLocks noGrp="1"/>
          </p:cNvSpPr>
          <p:nvPr>
            <p:ph idx="1"/>
          </p:nvPr>
        </p:nvSpPr>
        <p:spPr>
          <a:xfrm>
            <a:off x="685800" y="1600200"/>
            <a:ext cx="7772400" cy="4572000"/>
          </a:xfrm>
        </p:spPr>
        <p:txBody>
          <a:bodyPr/>
          <a:lstStyle/>
          <a:p>
            <a:pPr eaLnBrk="1" hangingPunct="1">
              <a:lnSpc>
                <a:spcPct val="90000"/>
              </a:lnSpc>
            </a:pPr>
            <a:r>
              <a:rPr lang="en-US" altLang="en-US" sz="2800" i="1">
                <a:solidFill>
                  <a:schemeClr val="accent1"/>
                </a:solidFill>
                <a:latin typeface="Tahoma" panose="020B0604030504040204" pitchFamily="34" charset="0"/>
              </a:rPr>
              <a:t>Table 1 (T1.1)</a:t>
            </a:r>
            <a:r>
              <a:rPr lang="en-US" altLang="en-US" sz="2800">
                <a:latin typeface="Tahoma" panose="020B0604030504040204" pitchFamily="34" charset="0"/>
              </a:rPr>
              <a:t>– The official reporter for U.S. Supreme Court cases is the United States Reports (U.S.).</a:t>
            </a:r>
          </a:p>
          <a:p>
            <a:pPr eaLnBrk="1" hangingPunct="1">
              <a:lnSpc>
                <a:spcPct val="90000"/>
              </a:lnSpc>
            </a:pPr>
            <a:r>
              <a:rPr lang="en-US" altLang="en-US" sz="2800">
                <a:latin typeface="Tahoma" panose="020B0604030504040204" pitchFamily="34" charset="0"/>
              </a:rPr>
              <a:t>The </a:t>
            </a:r>
            <a:r>
              <a:rPr lang="en-US" altLang="en-US" sz="2800" u="sng">
                <a:latin typeface="Tahoma" panose="020B0604030504040204" pitchFamily="34" charset="0"/>
              </a:rPr>
              <a:t>Bluebook</a:t>
            </a:r>
            <a:r>
              <a:rPr lang="en-US" altLang="en-US" sz="2800">
                <a:latin typeface="Tahoma" panose="020B0604030504040204" pitchFamily="34" charset="0"/>
              </a:rPr>
              <a:t> requires citation to U.S. if the case is published there; otherwise, cite to an unofficial reporter in the following order of preference:</a:t>
            </a:r>
          </a:p>
          <a:p>
            <a:pPr lvl="1" eaLnBrk="1" hangingPunct="1">
              <a:lnSpc>
                <a:spcPct val="90000"/>
              </a:lnSpc>
            </a:pPr>
            <a:r>
              <a:rPr lang="en-US" altLang="en-US" sz="2400">
                <a:latin typeface="Tahoma" panose="020B0604030504040204" pitchFamily="34" charset="0"/>
              </a:rPr>
              <a:t>Supreme Court Reporter (S. Ct.)</a:t>
            </a:r>
          </a:p>
          <a:p>
            <a:pPr lvl="1" eaLnBrk="1" hangingPunct="1">
              <a:lnSpc>
                <a:spcPct val="90000"/>
              </a:lnSpc>
            </a:pPr>
            <a:r>
              <a:rPr lang="en-US" altLang="en-US" sz="2400">
                <a:latin typeface="Tahoma" panose="020B0604030504040204" pitchFamily="34" charset="0"/>
              </a:rPr>
              <a:t>Lawyer</a:t>
            </a:r>
            <a:r>
              <a:rPr lang="ja-JP" altLang="en-US" sz="2400">
                <a:latin typeface="Tahoma" panose="020B0604030504040204" pitchFamily="34" charset="0"/>
              </a:rPr>
              <a:t>’</a:t>
            </a:r>
            <a:r>
              <a:rPr lang="en-US" altLang="ja-JP" sz="2400">
                <a:latin typeface="Tahoma" panose="020B0604030504040204" pitchFamily="34" charset="0"/>
              </a:rPr>
              <a:t>s Edition (L. Ed.) or Lawyer</a:t>
            </a:r>
            <a:r>
              <a:rPr lang="ja-JP" altLang="en-US" sz="2400">
                <a:latin typeface="Tahoma" panose="020B0604030504040204" pitchFamily="34" charset="0"/>
              </a:rPr>
              <a:t>’</a:t>
            </a:r>
            <a:r>
              <a:rPr lang="en-US" altLang="ja-JP" sz="2400">
                <a:latin typeface="Tahoma" panose="020B0604030504040204" pitchFamily="34" charset="0"/>
              </a:rPr>
              <a:t>s Edition, Second Series (L. Ed. 2d)</a:t>
            </a:r>
          </a:p>
          <a:p>
            <a:pPr lvl="1" eaLnBrk="1" hangingPunct="1">
              <a:lnSpc>
                <a:spcPct val="90000"/>
              </a:lnSpc>
            </a:pPr>
            <a:r>
              <a:rPr lang="en-US" altLang="en-US" sz="2400">
                <a:latin typeface="Tahoma" panose="020B0604030504040204" pitchFamily="34" charset="0"/>
              </a:rPr>
              <a:t>United States Law Week (U.S.L.W.)</a:t>
            </a:r>
          </a:p>
          <a:p>
            <a:pPr eaLnBrk="1" hangingPunct="1">
              <a:lnSpc>
                <a:spcPct val="90000"/>
              </a:lnSpc>
              <a:buFontTx/>
              <a:buNone/>
            </a:pPr>
            <a:endParaRPr lang="en-US" altLang="en-US" sz="2800"/>
          </a:p>
          <a:p>
            <a:pPr lvl="1" eaLnBrk="1" hangingPunct="1">
              <a:lnSpc>
                <a:spcPct val="90000"/>
              </a:lnSpc>
            </a:pPr>
            <a:endParaRPr lang="en-US" altLang="en-US" sz="2400"/>
          </a:p>
          <a:p>
            <a:pPr eaLnBrk="1" hangingPunct="1">
              <a:lnSpc>
                <a:spcPct val="90000"/>
              </a:lnSpc>
              <a:buFontTx/>
              <a:buNone/>
            </a:pPr>
            <a:endParaRPr lang="en-US" altLang="en-US" sz="2800"/>
          </a:p>
        </p:txBody>
      </p:sp>
      <p:sp>
        <p:nvSpPr>
          <p:cNvPr id="43011" name="Slide Number Placeholder 5">
            <a:extLst>
              <a:ext uri="{FF2B5EF4-FFF2-40B4-BE49-F238E27FC236}">
                <a16:creationId xmlns:a16="http://schemas.microsoft.com/office/drawing/2014/main" id="{6C5FF59B-8C9B-33A4-5FD7-355589141813}"/>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C0EA014-4EA2-4272-A10A-506338222D58}" type="slidenum">
              <a:rPr lang="en-US" altLang="en-US" sz="1400" smtClean="0">
                <a:latin typeface="Arial" panose="020B0604020202020204" pitchFamily="34" charset="0"/>
              </a:rPr>
              <a:pPr>
                <a:spcBef>
                  <a:spcPct val="0"/>
                </a:spcBef>
                <a:buClrTx/>
                <a:buSzTx/>
                <a:buFontTx/>
                <a:buNone/>
              </a:pPr>
              <a:t>29</a:t>
            </a:fld>
            <a:endParaRPr lang="en-US" altLang="en-US" sz="1400">
              <a:latin typeface="Arial" panose="020B0604020202020204" pitchFamily="34" charset="0"/>
            </a:endParaRPr>
          </a:p>
        </p:txBody>
      </p:sp>
      <p:sp>
        <p:nvSpPr>
          <p:cNvPr id="31747" name="Rectangle 2">
            <a:extLst>
              <a:ext uri="{FF2B5EF4-FFF2-40B4-BE49-F238E27FC236}">
                <a16:creationId xmlns:a16="http://schemas.microsoft.com/office/drawing/2014/main" id="{1B2610A2-D719-282F-EEA7-96E07B11F103}"/>
              </a:ext>
            </a:extLst>
          </p:cNvPr>
          <p:cNvSpPr>
            <a:spLocks noGrp="1" noChangeArrowheads="1"/>
          </p:cNvSpPr>
          <p:nvPr>
            <p:ph type="title"/>
          </p:nvPr>
        </p:nvSpPr>
        <p:spPr>
          <a:xfrm>
            <a:off x="685800" y="228600"/>
            <a:ext cx="8077200" cy="1295400"/>
          </a:xfrm>
        </p:spPr>
        <p:txBody>
          <a:bodyPr/>
          <a:lstStyle/>
          <a:p>
            <a:pPr eaLnBrk="1" fontAlgn="auto" hangingPunct="1">
              <a:spcAft>
                <a:spcPts val="0"/>
              </a:spcAft>
              <a:defRPr/>
            </a:pPr>
            <a:r>
              <a:rPr lang="en-US" dirty="0">
                <a:latin typeface="Tahoma" pitchFamily="34" charset="0"/>
              </a:rPr>
              <a:t>U.S. Supreme Court Cases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a:extLst>
              <a:ext uri="{FF2B5EF4-FFF2-40B4-BE49-F238E27FC236}">
                <a16:creationId xmlns:a16="http://schemas.microsoft.com/office/drawing/2014/main" id="{E56EEC41-F772-CDEC-C0D3-7F70E8C3DA2A}"/>
              </a:ext>
            </a:extLst>
          </p:cNvPr>
          <p:cNvSpPr>
            <a:spLocks noGrp="1" noChangeArrowheads="1"/>
          </p:cNvSpPr>
          <p:nvPr>
            <p:ph idx="1"/>
          </p:nvPr>
        </p:nvSpPr>
        <p:spPr>
          <a:xfrm>
            <a:off x="762000" y="1828800"/>
            <a:ext cx="7772400" cy="4495800"/>
          </a:xfrm>
          <a:ln>
            <a:miter lim="800000"/>
            <a:headEnd/>
            <a:tailEnd/>
          </a:ln>
        </p:spPr>
        <p:txBody>
          <a:bodyPr>
            <a:normAutofit/>
          </a:bodyPr>
          <a:lstStyle/>
          <a:p>
            <a:pPr marL="365760" indent="-256032" eaLnBrk="1" fontAlgn="auto" hangingPunct="1">
              <a:lnSpc>
                <a:spcPct val="90000"/>
              </a:lnSpc>
              <a:spcAft>
                <a:spcPts val="0"/>
              </a:spcAft>
              <a:buFont typeface="Wingdings 3"/>
              <a:buChar char=""/>
              <a:defRPr/>
            </a:pPr>
            <a:r>
              <a:rPr lang="en-US" sz="2000" dirty="0">
                <a:latin typeface="Tahoma" pitchFamily="34" charset="0"/>
              </a:rPr>
              <a:t>Citation forms used for law reviews &amp; journals are in the </a:t>
            </a:r>
            <a:r>
              <a:rPr lang="ja-JP" altLang="en-US" sz="2000" dirty="0">
                <a:latin typeface="Tahoma" pitchFamily="34" charset="0"/>
              </a:rPr>
              <a:t>“</a:t>
            </a:r>
            <a:r>
              <a:rPr lang="en-US" altLang="ja-JP" sz="2000" dirty="0">
                <a:latin typeface="Tahoma" pitchFamily="34" charset="0"/>
              </a:rPr>
              <a:t>white pages.</a:t>
            </a:r>
            <a:r>
              <a:rPr lang="ja-JP" altLang="en-US" sz="2000" dirty="0">
                <a:latin typeface="Tahoma" pitchFamily="34" charset="0"/>
              </a:rPr>
              <a:t>”</a:t>
            </a:r>
            <a:endParaRPr lang="en-US" altLang="ja-JP" sz="2000" dirty="0">
              <a:latin typeface="Tahoma" pitchFamily="34" charset="0"/>
            </a:endParaRPr>
          </a:p>
          <a:p>
            <a:pPr marL="365760" indent="-256032" eaLnBrk="1" fontAlgn="auto" hangingPunct="1">
              <a:lnSpc>
                <a:spcPct val="90000"/>
              </a:lnSpc>
              <a:spcAft>
                <a:spcPts val="0"/>
              </a:spcAft>
              <a:buFont typeface="Wingdings 3"/>
              <a:buChar char=""/>
              <a:defRPr/>
            </a:pPr>
            <a:r>
              <a:rPr lang="en-US" sz="2000" dirty="0">
                <a:latin typeface="Tahoma" pitchFamily="34" charset="0"/>
              </a:rPr>
              <a:t>The major differences between the</a:t>
            </a:r>
            <a:r>
              <a:rPr lang="en-US" sz="2000" dirty="0">
                <a:solidFill>
                  <a:srgbClr val="3366FF"/>
                </a:solidFill>
                <a:latin typeface="Tahoma" pitchFamily="34" charset="0"/>
              </a:rPr>
              <a:t> bluepages (for practitioners and law clerks) </a:t>
            </a:r>
            <a:r>
              <a:rPr lang="en-US" sz="2000" dirty="0">
                <a:latin typeface="Tahoma" pitchFamily="34" charset="0"/>
              </a:rPr>
              <a:t>and </a:t>
            </a:r>
            <a:r>
              <a:rPr lang="en-US" sz="2000"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Tahoma" charset="0"/>
                <a:ea typeface="ＭＳ Ｐゴシック" charset="0"/>
              </a:rPr>
              <a:t>white pages </a:t>
            </a:r>
            <a:r>
              <a:rPr lang="en-US" sz="2000" dirty="0">
                <a:latin typeface="Tahoma" pitchFamily="34" charset="0"/>
              </a:rPr>
              <a:t>are formatting &amp; font changes.</a:t>
            </a:r>
          </a:p>
          <a:p>
            <a:pPr marL="365760" indent="-256032" eaLnBrk="1" fontAlgn="auto" hangingPunct="1">
              <a:lnSpc>
                <a:spcPct val="90000"/>
              </a:lnSpc>
              <a:spcAft>
                <a:spcPts val="0"/>
              </a:spcAft>
              <a:buFont typeface="Wingdings 3"/>
              <a:buChar char=""/>
              <a:defRPr/>
            </a:pPr>
            <a:r>
              <a:rPr lang="en-US" sz="2000" i="1" dirty="0">
                <a:solidFill>
                  <a:schemeClr val="accent1"/>
                </a:solidFill>
                <a:latin typeface="Tahoma" pitchFamily="34" charset="0"/>
              </a:rPr>
              <a:t>See R2</a:t>
            </a:r>
          </a:p>
          <a:p>
            <a:pPr marL="365760" indent="-256032" eaLnBrk="1" fontAlgn="auto" hangingPunct="1">
              <a:lnSpc>
                <a:spcPct val="90000"/>
              </a:lnSpc>
              <a:spcAft>
                <a:spcPts val="0"/>
              </a:spcAft>
              <a:buFont typeface="Wingdings 3"/>
              <a:buChar char=""/>
              <a:defRPr/>
            </a:pPr>
            <a:r>
              <a:rPr lang="en-US" sz="2000" dirty="0">
                <a:latin typeface="Tahoma" pitchFamily="34" charset="0"/>
              </a:rPr>
              <a:t>Law Reviews have two types of text – </a:t>
            </a:r>
            <a:r>
              <a:rPr lang="en-US" sz="2000" dirty="0">
                <a:solidFill>
                  <a:schemeClr val="accent2"/>
                </a:solidFill>
                <a:latin typeface="Tahoma" charset="0"/>
                <a:ea typeface="ＭＳ Ｐゴシック" charset="0"/>
              </a:rPr>
              <a:t>main text </a:t>
            </a:r>
            <a:r>
              <a:rPr lang="en-US" sz="2000" dirty="0">
                <a:latin typeface="Tahoma" pitchFamily="34" charset="0"/>
              </a:rPr>
              <a:t>and </a:t>
            </a:r>
            <a:r>
              <a:rPr lang="en-US" sz="2000" dirty="0">
                <a:solidFill>
                  <a:srgbClr val="7E0ADD"/>
                </a:solidFill>
                <a:latin typeface="Tahoma" charset="0"/>
                <a:ea typeface="ＭＳ Ｐゴシック" charset="0"/>
              </a:rPr>
              <a:t>footnote text.</a:t>
            </a:r>
            <a:r>
              <a:rPr lang="en-US" sz="2000" dirty="0">
                <a:latin typeface="Tahoma" pitchFamily="34" charset="0"/>
              </a:rPr>
              <a:t>  Your decision on which typeface convention to use depends on the type of text. </a:t>
            </a:r>
            <a:endParaRPr lang="en-US" sz="2400" dirty="0">
              <a:solidFill>
                <a:srgbClr val="FFC000"/>
              </a:solidFill>
              <a:latin typeface="Tahoma" pitchFamily="34" charset="0"/>
            </a:endParaRPr>
          </a:p>
          <a:p>
            <a:pPr marL="621792" lvl="1" eaLnBrk="1" fontAlgn="auto" hangingPunct="1">
              <a:lnSpc>
                <a:spcPct val="90000"/>
              </a:lnSpc>
              <a:spcBef>
                <a:spcPts val="324"/>
              </a:spcBef>
              <a:spcAft>
                <a:spcPts val="0"/>
              </a:spcAft>
              <a:buFont typeface="Verdana"/>
              <a:buChar char="◦"/>
              <a:defRPr/>
            </a:pPr>
            <a:r>
              <a:rPr lang="en-US" sz="1800" dirty="0">
                <a:latin typeface="Tahoma" pitchFamily="34" charset="0"/>
              </a:rPr>
              <a:t>For example, the typeface convention differs for case names depending on whether the case name is in the </a:t>
            </a:r>
            <a:r>
              <a:rPr lang="en-US" sz="1800" dirty="0">
                <a:solidFill>
                  <a:srgbClr val="FF0000"/>
                </a:solidFill>
                <a:latin typeface="Tahoma" charset="0"/>
                <a:ea typeface="ＭＳ Ｐゴシック" charset="0"/>
              </a:rPr>
              <a:t>main</a:t>
            </a:r>
            <a:r>
              <a:rPr lang="en-US" sz="1800" dirty="0">
                <a:solidFill>
                  <a:schemeClr val="accent2"/>
                </a:solidFill>
                <a:latin typeface="Tahoma" charset="0"/>
                <a:ea typeface="ＭＳ Ｐゴシック" charset="0"/>
              </a:rPr>
              <a:t> text </a:t>
            </a:r>
            <a:r>
              <a:rPr lang="en-US" sz="1800" dirty="0">
                <a:latin typeface="Tahoma" pitchFamily="34" charset="0"/>
              </a:rPr>
              <a:t>or the</a:t>
            </a:r>
            <a:r>
              <a:rPr lang="en-US" sz="1800" dirty="0">
                <a:solidFill>
                  <a:srgbClr val="7E0ADD"/>
                </a:solidFill>
                <a:latin typeface="Tahoma" charset="0"/>
                <a:ea typeface="ＭＳ Ｐゴシック" charset="0"/>
              </a:rPr>
              <a:t> footnote text.</a:t>
            </a:r>
            <a:r>
              <a:rPr lang="en-US" sz="1800" dirty="0">
                <a:latin typeface="Tahoma" pitchFamily="34" charset="0"/>
              </a:rPr>
              <a:t> </a:t>
            </a:r>
          </a:p>
          <a:p>
            <a:pPr marL="621792" lvl="1" eaLnBrk="1" fontAlgn="auto" hangingPunct="1">
              <a:lnSpc>
                <a:spcPct val="90000"/>
              </a:lnSpc>
              <a:spcBef>
                <a:spcPts val="324"/>
              </a:spcBef>
              <a:spcAft>
                <a:spcPts val="0"/>
              </a:spcAft>
              <a:buFont typeface="Verdana"/>
              <a:buChar char="◦"/>
              <a:defRPr/>
            </a:pPr>
            <a:r>
              <a:rPr lang="en-US" sz="1800" dirty="0">
                <a:solidFill>
                  <a:srgbClr val="7E0ADD"/>
                </a:solidFill>
                <a:latin typeface="Tahoma" charset="0"/>
                <a:ea typeface="ＭＳ Ｐゴシック" charset="0"/>
              </a:rPr>
              <a:t>In footnote citations,</a:t>
            </a:r>
            <a:r>
              <a:rPr lang="en-US" sz="1800" dirty="0">
                <a:solidFill>
                  <a:srgbClr val="FFC000"/>
                </a:solidFill>
                <a:latin typeface="Tahoma" pitchFamily="34" charset="0"/>
              </a:rPr>
              <a:t> </a:t>
            </a:r>
            <a:r>
              <a:rPr lang="en-US" sz="1800" dirty="0">
                <a:solidFill>
                  <a:srgbClr val="7030A0"/>
                </a:solidFill>
                <a:latin typeface="Tahoma" pitchFamily="34" charset="0"/>
              </a:rPr>
              <a:t>law reviews use three types of typefaces: Ordinary roman (plain text), </a:t>
            </a:r>
            <a:r>
              <a:rPr lang="en-US" sz="1800" i="1" dirty="0">
                <a:solidFill>
                  <a:srgbClr val="7030A0"/>
                </a:solidFill>
                <a:latin typeface="Tahoma" pitchFamily="34" charset="0"/>
              </a:rPr>
              <a:t>Italics</a:t>
            </a:r>
            <a:r>
              <a:rPr lang="en-US" sz="1800" dirty="0">
                <a:solidFill>
                  <a:srgbClr val="7030A0"/>
                </a:solidFill>
                <a:latin typeface="Tahoma" pitchFamily="34" charset="0"/>
              </a:rPr>
              <a:t>, and </a:t>
            </a:r>
            <a:r>
              <a:rPr lang="en-US" sz="1800" cap="small" dirty="0">
                <a:solidFill>
                  <a:srgbClr val="7030A0"/>
                </a:solidFill>
                <a:latin typeface="Tahoma" pitchFamily="34" charset="0"/>
              </a:rPr>
              <a:t>Large and Small Caps </a:t>
            </a:r>
            <a:r>
              <a:rPr lang="en-US" sz="1800" dirty="0">
                <a:solidFill>
                  <a:srgbClr val="7030A0"/>
                </a:solidFill>
                <a:latin typeface="Tahoma" pitchFamily="34" charset="0"/>
              </a:rPr>
              <a:t>(Rule 2.1).</a:t>
            </a:r>
          </a:p>
          <a:p>
            <a:pPr marL="621792" lvl="1" eaLnBrk="1" fontAlgn="auto" hangingPunct="1">
              <a:lnSpc>
                <a:spcPct val="90000"/>
              </a:lnSpc>
              <a:spcBef>
                <a:spcPts val="324"/>
              </a:spcBef>
              <a:spcAft>
                <a:spcPts val="0"/>
              </a:spcAft>
              <a:buFont typeface="Verdana"/>
              <a:buChar char="◦"/>
              <a:defRPr/>
            </a:pPr>
            <a:endParaRPr lang="en-US" sz="2000" dirty="0">
              <a:solidFill>
                <a:schemeClr val="accent2"/>
              </a:solidFill>
              <a:latin typeface="Tahoma" pitchFamily="34" charset="0"/>
            </a:endParaRPr>
          </a:p>
        </p:txBody>
      </p:sp>
      <p:sp>
        <p:nvSpPr>
          <p:cNvPr id="16387" name="Slide Number Placeholder 5">
            <a:extLst>
              <a:ext uri="{FF2B5EF4-FFF2-40B4-BE49-F238E27FC236}">
                <a16:creationId xmlns:a16="http://schemas.microsoft.com/office/drawing/2014/main" id="{AB1B68E3-2D44-C636-F398-3A8FFFBE359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D7EAAA4-FD11-471B-8846-5C0195FA4050}" type="slidenum">
              <a:rPr lang="en-US" altLang="en-US" sz="1400" smtClean="0">
                <a:latin typeface="Arial" panose="020B0604020202020204" pitchFamily="34" charset="0"/>
              </a:rPr>
              <a:pPr>
                <a:spcBef>
                  <a:spcPct val="0"/>
                </a:spcBef>
                <a:buClrTx/>
                <a:buSzTx/>
                <a:buFontTx/>
                <a:buNone/>
              </a:pPr>
              <a:t>3</a:t>
            </a:fld>
            <a:endParaRPr lang="en-US" altLang="en-US" sz="1400">
              <a:latin typeface="Arial" panose="020B0604020202020204" pitchFamily="34" charset="0"/>
            </a:endParaRPr>
          </a:p>
        </p:txBody>
      </p:sp>
      <p:sp>
        <p:nvSpPr>
          <p:cNvPr id="5123" name="Rectangle 2">
            <a:extLst>
              <a:ext uri="{FF2B5EF4-FFF2-40B4-BE49-F238E27FC236}">
                <a16:creationId xmlns:a16="http://schemas.microsoft.com/office/drawing/2014/main" id="{26A96514-B10E-0333-0269-12E5117B1728}"/>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altLang="ja-JP" sz="4000" dirty="0">
                <a:latin typeface="Tahoma" pitchFamily="34" charset="0"/>
              </a:rPr>
              <a:t>Journals</a:t>
            </a:r>
            <a:r>
              <a:rPr lang="en-US" sz="4000" dirty="0">
                <a:latin typeface="Tahoma" pitchFamily="34" charset="0"/>
              </a:rPr>
              <a:t> – </a:t>
            </a:r>
            <a:br>
              <a:rPr lang="en-US" sz="4000" dirty="0">
                <a:latin typeface="Tahoma" pitchFamily="34" charset="0"/>
              </a:rPr>
            </a:br>
            <a:r>
              <a:rPr lang="en-US" sz="4000" dirty="0">
                <a:latin typeface="Tahoma" pitchFamily="34" charset="0"/>
              </a:rPr>
              <a:t>the</a:t>
            </a:r>
            <a:r>
              <a:rPr lang="ja-JP" altLang="en-US" sz="4000" dirty="0">
                <a:ln w="12700">
                  <a:solidFill>
                    <a:schemeClr val="tx2">
                      <a:satMod val="155000"/>
                    </a:schemeClr>
                  </a:solidFill>
                  <a:prstDash val="solid"/>
                </a:ln>
                <a:solidFill>
                  <a:schemeClr val="bg1"/>
                </a:solidFill>
                <a:effectLst>
                  <a:glow rad="101600">
                    <a:schemeClr val="accent5">
                      <a:satMod val="175000"/>
                      <a:alpha val="40000"/>
                    </a:schemeClr>
                  </a:glow>
                  <a:outerShdw blurRad="41275" dist="20320" dir="1800000" algn="tl" rotWithShape="0">
                    <a:srgbClr val="000000">
                      <a:alpha val="40000"/>
                    </a:srgbClr>
                  </a:outerShdw>
                </a:effectLst>
                <a:latin typeface="Tahoma" pitchFamily="34" charset="0"/>
              </a:rPr>
              <a:t> “</a:t>
            </a:r>
            <a:r>
              <a:rPr lang="en-US" altLang="ja-JP" sz="4000" dirty="0">
                <a:ln w="12700">
                  <a:solidFill>
                    <a:schemeClr val="tx2">
                      <a:satMod val="155000"/>
                    </a:schemeClr>
                  </a:solidFill>
                  <a:prstDash val="solid"/>
                </a:ln>
                <a:solidFill>
                  <a:schemeClr val="bg1"/>
                </a:solidFill>
                <a:effectLst>
                  <a:glow rad="101600">
                    <a:schemeClr val="accent5">
                      <a:satMod val="175000"/>
                      <a:alpha val="40000"/>
                    </a:schemeClr>
                  </a:glow>
                  <a:outerShdw blurRad="41275" dist="20320" dir="1800000" algn="tl" rotWithShape="0">
                    <a:srgbClr val="000000">
                      <a:alpha val="40000"/>
                    </a:srgbClr>
                  </a:outerShdw>
                </a:effectLst>
                <a:latin typeface="Tahoma" pitchFamily="34" charset="0"/>
              </a:rPr>
              <a:t>White Pages</a:t>
            </a:r>
            <a:r>
              <a:rPr lang="ja-JP" altLang="en-US" sz="4000" dirty="0">
                <a:ln w="12700">
                  <a:solidFill>
                    <a:schemeClr val="tx2">
                      <a:satMod val="155000"/>
                    </a:schemeClr>
                  </a:solidFill>
                  <a:prstDash val="solid"/>
                </a:ln>
                <a:solidFill>
                  <a:schemeClr val="bg1"/>
                </a:solidFill>
                <a:effectLst>
                  <a:glow rad="101600">
                    <a:schemeClr val="accent5">
                      <a:satMod val="175000"/>
                      <a:alpha val="40000"/>
                    </a:schemeClr>
                  </a:glow>
                  <a:outerShdw blurRad="41275" dist="20320" dir="1800000" algn="tl" rotWithShape="0">
                    <a:srgbClr val="000000">
                      <a:alpha val="40000"/>
                    </a:srgbClr>
                  </a:outerShdw>
                </a:effectLst>
                <a:latin typeface="Tahoma" pitchFamily="34" charset="0"/>
              </a:rPr>
              <a:t>”</a:t>
            </a:r>
            <a:endParaRPr lang="en-US" sz="4000" dirty="0">
              <a:solidFill>
                <a:srgbClr val="DCDBAD"/>
              </a:solidFill>
              <a:latin typeface="Tahoma" pitchFamily="34" charset="0"/>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a:extLst>
              <a:ext uri="{FF2B5EF4-FFF2-40B4-BE49-F238E27FC236}">
                <a16:creationId xmlns:a16="http://schemas.microsoft.com/office/drawing/2014/main" id="{BF2B5C12-F828-25DA-5AD6-198CBD9AF537}"/>
              </a:ext>
            </a:extLst>
          </p:cNvPr>
          <p:cNvSpPr>
            <a:spLocks noGrp="1"/>
          </p:cNvSpPr>
          <p:nvPr>
            <p:ph idx="1"/>
          </p:nvPr>
        </p:nvSpPr>
        <p:spPr/>
        <p:txBody>
          <a:bodyPr/>
          <a:lstStyle/>
          <a:p>
            <a:pPr eaLnBrk="1" hangingPunct="1"/>
            <a:r>
              <a:rPr lang="en-US" altLang="en-US" sz="2800">
                <a:latin typeface="Tahoma" panose="020B0604030504040204" pitchFamily="34" charset="0"/>
              </a:rPr>
              <a:t>Federal courts of appeals decisions are published in the Federal Reporter, Federal Reporter 2d and Federal Reporter 3d (F., F.2d, F.3d).  </a:t>
            </a:r>
            <a:r>
              <a:rPr lang="en-US" altLang="en-US" sz="2800">
                <a:solidFill>
                  <a:srgbClr val="7030A0"/>
                </a:solidFill>
                <a:latin typeface="Tahoma" panose="020B0604030504040204" pitchFamily="34" charset="0"/>
              </a:rPr>
              <a:t>(Note that there is no period after the </a:t>
            </a:r>
            <a:r>
              <a:rPr lang="ja-JP" altLang="en-US" sz="2800">
                <a:solidFill>
                  <a:srgbClr val="7030A0"/>
                </a:solidFill>
                <a:latin typeface="Tahoma" panose="020B0604030504040204" pitchFamily="34" charset="0"/>
              </a:rPr>
              <a:t>“</a:t>
            </a:r>
            <a:r>
              <a:rPr lang="en-US" altLang="ja-JP" sz="2800">
                <a:solidFill>
                  <a:srgbClr val="7030A0"/>
                </a:solidFill>
                <a:latin typeface="Tahoma" panose="020B0604030504040204" pitchFamily="34" charset="0"/>
              </a:rPr>
              <a:t>d</a:t>
            </a:r>
            <a:r>
              <a:rPr lang="ja-JP" altLang="en-US" sz="2800">
                <a:solidFill>
                  <a:srgbClr val="7030A0"/>
                </a:solidFill>
                <a:latin typeface="Tahoma" panose="020B0604030504040204" pitchFamily="34" charset="0"/>
              </a:rPr>
              <a:t>”</a:t>
            </a:r>
            <a:r>
              <a:rPr lang="en-US" altLang="ja-JP" sz="2800">
                <a:solidFill>
                  <a:srgbClr val="7030A0"/>
                </a:solidFill>
                <a:latin typeface="Tahoma" panose="020B0604030504040204" pitchFamily="34" charset="0"/>
              </a:rPr>
              <a:t> in 2d and 3d).</a:t>
            </a:r>
          </a:p>
          <a:p>
            <a:pPr eaLnBrk="1" hangingPunct="1"/>
            <a:r>
              <a:rPr lang="en-US" altLang="en-US" sz="2800">
                <a:latin typeface="Tahoma" panose="020B0604030504040204" pitchFamily="34" charset="0"/>
              </a:rPr>
              <a:t>Federal district courts (trial courts) generally are published in the Federal Supplement (F. Supp., F. Supp. 2d, F. Supp. 3d).</a:t>
            </a:r>
            <a:endParaRPr lang="en-US" altLang="en-US" sz="2800" i="1">
              <a:latin typeface="Tahoma" panose="020B0604030504040204" pitchFamily="34" charset="0"/>
            </a:endParaRPr>
          </a:p>
          <a:p>
            <a:pPr eaLnBrk="1" hangingPunct="1"/>
            <a:endParaRPr lang="en-US" altLang="en-US" sz="2800"/>
          </a:p>
        </p:txBody>
      </p:sp>
      <p:sp>
        <p:nvSpPr>
          <p:cNvPr id="44035" name="Slide Number Placeholder 5">
            <a:extLst>
              <a:ext uri="{FF2B5EF4-FFF2-40B4-BE49-F238E27FC236}">
                <a16:creationId xmlns:a16="http://schemas.microsoft.com/office/drawing/2014/main" id="{FEEDA559-0601-5B51-6F1F-6334B82B4B70}"/>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597B9F2-1C02-4AF4-9C8B-4A4F939A647D}" type="slidenum">
              <a:rPr lang="en-US" altLang="en-US" sz="1400" smtClean="0">
                <a:latin typeface="Arial" panose="020B0604020202020204" pitchFamily="34" charset="0"/>
              </a:rPr>
              <a:pPr>
                <a:spcBef>
                  <a:spcPct val="0"/>
                </a:spcBef>
                <a:buClrTx/>
                <a:buSzTx/>
                <a:buFontTx/>
                <a:buNone/>
              </a:pPr>
              <a:t>30</a:t>
            </a:fld>
            <a:endParaRPr lang="en-US" altLang="en-US" sz="1400">
              <a:latin typeface="Arial" panose="020B0604020202020204" pitchFamily="34" charset="0"/>
            </a:endParaRPr>
          </a:p>
        </p:txBody>
      </p:sp>
      <p:sp>
        <p:nvSpPr>
          <p:cNvPr id="32771" name="Rectangle 2">
            <a:extLst>
              <a:ext uri="{FF2B5EF4-FFF2-40B4-BE49-F238E27FC236}">
                <a16:creationId xmlns:a16="http://schemas.microsoft.com/office/drawing/2014/main" id="{2329732D-F3A5-3266-9F7E-F72052FC2A0F}"/>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Federal cases</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86AEDE04-2FCF-DE3C-EC97-9E9411210BC2}"/>
              </a:ext>
            </a:extLst>
          </p:cNvPr>
          <p:cNvSpPr>
            <a:spLocks noGrp="1"/>
          </p:cNvSpPr>
          <p:nvPr>
            <p:ph idx="1"/>
          </p:nvPr>
        </p:nvSpPr>
        <p:spPr>
          <a:xfrm>
            <a:off x="762000" y="1524000"/>
            <a:ext cx="7772400" cy="4876800"/>
          </a:xfrm>
        </p:spPr>
        <p:txBody>
          <a:bodyPr/>
          <a:lstStyle/>
          <a:p>
            <a:pPr eaLnBrk="1" hangingPunct="1">
              <a:lnSpc>
                <a:spcPct val="90000"/>
              </a:lnSpc>
            </a:pPr>
            <a:r>
              <a:rPr lang="en-US" altLang="en-US" i="1">
                <a:solidFill>
                  <a:schemeClr val="accent1"/>
                </a:solidFill>
                <a:latin typeface="Tahoma" panose="020B0604030504040204" pitchFamily="34" charset="0"/>
              </a:rPr>
              <a:t>Table T1 addresses state citations</a:t>
            </a:r>
          </a:p>
          <a:p>
            <a:pPr eaLnBrk="1" hangingPunct="1">
              <a:lnSpc>
                <a:spcPct val="90000"/>
              </a:lnSpc>
            </a:pPr>
            <a:r>
              <a:rPr lang="en-US" altLang="en-US">
                <a:latin typeface="Tahoma" panose="020B0604030504040204" pitchFamily="34" charset="0"/>
              </a:rPr>
              <a:t>State cases are published in seven regional  reporters: </a:t>
            </a:r>
          </a:p>
          <a:p>
            <a:pPr lvl="1" eaLnBrk="1" hangingPunct="1">
              <a:lnSpc>
                <a:spcPct val="90000"/>
              </a:lnSpc>
            </a:pPr>
            <a:r>
              <a:rPr lang="en-US" altLang="en-US" sz="2400">
                <a:latin typeface="Tahoma" panose="020B0604030504040204" pitchFamily="34" charset="0"/>
              </a:rPr>
              <a:t>Atlantic (A., A.2d)</a:t>
            </a:r>
          </a:p>
          <a:p>
            <a:pPr lvl="1" eaLnBrk="1" hangingPunct="1">
              <a:lnSpc>
                <a:spcPct val="90000"/>
              </a:lnSpc>
            </a:pPr>
            <a:r>
              <a:rPr lang="en-US" altLang="en-US" sz="2400">
                <a:latin typeface="Tahoma" panose="020B0604030504040204" pitchFamily="34" charset="0"/>
              </a:rPr>
              <a:t>North Eastern (N.E., N.E.2d)</a:t>
            </a:r>
          </a:p>
          <a:p>
            <a:pPr lvl="1" eaLnBrk="1" hangingPunct="1">
              <a:lnSpc>
                <a:spcPct val="90000"/>
              </a:lnSpc>
            </a:pPr>
            <a:r>
              <a:rPr lang="en-US" altLang="en-US" sz="2400">
                <a:latin typeface="Tahoma" panose="020B0604030504040204" pitchFamily="34" charset="0"/>
              </a:rPr>
              <a:t>North Western (N.W., N.W.2d)</a:t>
            </a:r>
          </a:p>
          <a:p>
            <a:pPr lvl="1" eaLnBrk="1" hangingPunct="1">
              <a:lnSpc>
                <a:spcPct val="90000"/>
              </a:lnSpc>
            </a:pPr>
            <a:r>
              <a:rPr lang="en-US" altLang="en-US" sz="2400">
                <a:latin typeface="Tahoma" panose="020B0604030504040204" pitchFamily="34" charset="0"/>
              </a:rPr>
              <a:t>Pacific (P., P.2d, P.3d)</a:t>
            </a:r>
          </a:p>
          <a:p>
            <a:pPr lvl="1" eaLnBrk="1" hangingPunct="1">
              <a:lnSpc>
                <a:spcPct val="90000"/>
              </a:lnSpc>
            </a:pPr>
            <a:r>
              <a:rPr lang="en-US" altLang="en-US" sz="2400">
                <a:latin typeface="Tahoma" panose="020B0604030504040204" pitchFamily="34" charset="0"/>
              </a:rPr>
              <a:t>South Eastern (S.E., S.E.2d)</a:t>
            </a:r>
          </a:p>
          <a:p>
            <a:pPr lvl="1" eaLnBrk="1" hangingPunct="1">
              <a:lnSpc>
                <a:spcPct val="90000"/>
              </a:lnSpc>
            </a:pPr>
            <a:r>
              <a:rPr lang="en-US" altLang="en-US" sz="2400">
                <a:latin typeface="Tahoma" panose="020B0604030504040204" pitchFamily="34" charset="0"/>
              </a:rPr>
              <a:t>South Western (S.W., S.W.2d, S.W.3d)</a:t>
            </a:r>
          </a:p>
          <a:p>
            <a:pPr lvl="1" eaLnBrk="1" hangingPunct="1">
              <a:lnSpc>
                <a:spcPct val="90000"/>
              </a:lnSpc>
            </a:pPr>
            <a:r>
              <a:rPr lang="en-US" altLang="en-US" sz="2400">
                <a:latin typeface="Tahoma" panose="020B0604030504040204" pitchFamily="34" charset="0"/>
              </a:rPr>
              <a:t>Southern (So., So. 2d)</a:t>
            </a:r>
            <a:r>
              <a:rPr lang="en-US" altLang="en-US"/>
              <a:t>   </a:t>
            </a:r>
          </a:p>
        </p:txBody>
      </p:sp>
      <p:sp>
        <p:nvSpPr>
          <p:cNvPr id="45059" name="Slide Number Placeholder 5">
            <a:extLst>
              <a:ext uri="{FF2B5EF4-FFF2-40B4-BE49-F238E27FC236}">
                <a16:creationId xmlns:a16="http://schemas.microsoft.com/office/drawing/2014/main" id="{0D2A5BAD-4F6C-CAD7-4A60-6284B6A229C6}"/>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0662331-D12B-4C58-8B4E-228944AB1E85}" type="slidenum">
              <a:rPr lang="en-US" altLang="en-US" sz="1400" smtClean="0">
                <a:latin typeface="Arial" panose="020B0604020202020204" pitchFamily="34" charset="0"/>
              </a:rPr>
              <a:pPr>
                <a:spcBef>
                  <a:spcPct val="0"/>
                </a:spcBef>
                <a:buClrTx/>
                <a:buSzTx/>
                <a:buFontTx/>
                <a:buNone/>
              </a:pPr>
              <a:t>31</a:t>
            </a:fld>
            <a:endParaRPr lang="en-US" altLang="en-US" sz="1400">
              <a:latin typeface="Arial" panose="020B0604020202020204" pitchFamily="34" charset="0"/>
            </a:endParaRPr>
          </a:p>
        </p:txBody>
      </p:sp>
      <p:sp>
        <p:nvSpPr>
          <p:cNvPr id="33795" name="Rectangle 2">
            <a:extLst>
              <a:ext uri="{FF2B5EF4-FFF2-40B4-BE49-F238E27FC236}">
                <a16:creationId xmlns:a16="http://schemas.microsoft.com/office/drawing/2014/main" id="{C5282468-A1DF-C22E-798A-DF2CE67451BD}"/>
              </a:ext>
            </a:extLst>
          </p:cNvPr>
          <p:cNvSpPr>
            <a:spLocks noGrp="1" noChangeArrowheads="1"/>
          </p:cNvSpPr>
          <p:nvPr>
            <p:ph type="title"/>
          </p:nvPr>
        </p:nvSpPr>
        <p:spPr>
          <a:xfrm>
            <a:off x="228600" y="304800"/>
            <a:ext cx="8610600" cy="1143000"/>
          </a:xfrm>
        </p:spPr>
        <p:txBody>
          <a:bodyPr/>
          <a:lstStyle/>
          <a:p>
            <a:pPr eaLnBrk="1" fontAlgn="auto" hangingPunct="1">
              <a:spcAft>
                <a:spcPts val="0"/>
              </a:spcAft>
              <a:defRPr/>
            </a:pPr>
            <a:r>
              <a:rPr lang="en-US" dirty="0">
                <a:latin typeface="Tahoma" pitchFamily="34" charset="0"/>
              </a:rPr>
              <a:t>State cases</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95C2FB1A-C484-EF2D-F835-61E8B732063F}"/>
              </a:ext>
            </a:extLst>
          </p:cNvPr>
          <p:cNvSpPr>
            <a:spLocks noGrp="1"/>
          </p:cNvSpPr>
          <p:nvPr>
            <p:ph idx="1"/>
          </p:nvPr>
        </p:nvSpPr>
        <p:spPr/>
        <p:txBody>
          <a:bodyPr/>
          <a:lstStyle/>
          <a:p>
            <a:pPr eaLnBrk="1" hangingPunct="1">
              <a:lnSpc>
                <a:spcPct val="90000"/>
              </a:lnSpc>
            </a:pPr>
            <a:r>
              <a:rPr lang="en-US" altLang="en-US" sz="2800" i="1">
                <a:solidFill>
                  <a:schemeClr val="accent1"/>
                </a:solidFill>
                <a:latin typeface="Tahoma" panose="020B0604030504040204" pitchFamily="34" charset="0"/>
              </a:rPr>
              <a:t>R10.3.3 and Table T1</a:t>
            </a:r>
          </a:p>
          <a:p>
            <a:pPr eaLnBrk="1" hangingPunct="1">
              <a:lnSpc>
                <a:spcPct val="90000"/>
              </a:lnSpc>
            </a:pPr>
            <a:r>
              <a:rPr lang="en-US" altLang="en-US" sz="2800">
                <a:latin typeface="Tahoma" panose="020B0604030504040204" pitchFamily="34" charset="0"/>
              </a:rPr>
              <a:t>Many jurisdictions have made cases available on websites.</a:t>
            </a:r>
          </a:p>
          <a:p>
            <a:pPr eaLnBrk="1" hangingPunct="1">
              <a:lnSpc>
                <a:spcPct val="90000"/>
              </a:lnSpc>
            </a:pPr>
            <a:r>
              <a:rPr lang="en-US" altLang="en-US" sz="2800">
                <a:latin typeface="Tahoma" panose="020B0604030504040204" pitchFamily="34" charset="0"/>
              </a:rPr>
              <a:t>Table T1 sets forth the required public domain format for states that have adopted one different from the general format described in Rule 10.3.3.</a:t>
            </a:r>
          </a:p>
          <a:p>
            <a:pPr lvl="1" eaLnBrk="1" hangingPunct="1">
              <a:lnSpc>
                <a:spcPct val="90000"/>
              </a:lnSpc>
            </a:pPr>
            <a:r>
              <a:rPr lang="en-US" altLang="en-US" sz="2400">
                <a:latin typeface="Tahoma" panose="020B0604030504040204" pitchFamily="34" charset="0"/>
              </a:rPr>
              <a:t>For example, Table T1 shows the public domain format adopted by Pennsylvania for Superior Court cases decided after 12/31/98.</a:t>
            </a:r>
          </a:p>
        </p:txBody>
      </p:sp>
      <p:sp>
        <p:nvSpPr>
          <p:cNvPr id="47107" name="Slide Number Placeholder 5">
            <a:extLst>
              <a:ext uri="{FF2B5EF4-FFF2-40B4-BE49-F238E27FC236}">
                <a16:creationId xmlns:a16="http://schemas.microsoft.com/office/drawing/2014/main" id="{37294E71-C8D1-2A9B-54F1-994BE6088086}"/>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B25687F-155A-43B5-9D79-1E7AAF70A0BE}" type="slidenum">
              <a:rPr lang="en-US" altLang="en-US" sz="1400" smtClean="0">
                <a:latin typeface="Arial" panose="020B0604020202020204" pitchFamily="34" charset="0"/>
              </a:rPr>
              <a:pPr>
                <a:spcBef>
                  <a:spcPct val="0"/>
                </a:spcBef>
                <a:buClrTx/>
                <a:buSzTx/>
                <a:buFontTx/>
                <a:buNone/>
              </a:pPr>
              <a:t>32</a:t>
            </a:fld>
            <a:endParaRPr lang="en-US" altLang="en-US" sz="1400">
              <a:latin typeface="Arial" panose="020B0604020202020204" pitchFamily="34" charset="0"/>
            </a:endParaRPr>
          </a:p>
        </p:txBody>
      </p:sp>
      <p:sp>
        <p:nvSpPr>
          <p:cNvPr id="34819" name="Rectangle 2">
            <a:extLst>
              <a:ext uri="{FF2B5EF4-FFF2-40B4-BE49-F238E27FC236}">
                <a16:creationId xmlns:a16="http://schemas.microsoft.com/office/drawing/2014/main" id="{AE451069-F314-D443-4A39-4B39267D1DE5}"/>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Public domain format</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0CF30E44-557A-9CCD-3F2F-59336835389B}"/>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Citing page numbers</a:t>
            </a:r>
          </a:p>
        </p:txBody>
      </p:sp>
      <p:pic>
        <p:nvPicPr>
          <p:cNvPr id="48131" name="Picture 4" descr="pe01491_">
            <a:extLst>
              <a:ext uri="{FF2B5EF4-FFF2-40B4-BE49-F238E27FC236}">
                <a16:creationId xmlns:a16="http://schemas.microsoft.com/office/drawing/2014/main" id="{05346AAF-9B16-2DCB-A405-A943518FF9BF}"/>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11225" y="2286000"/>
            <a:ext cx="2974975" cy="3581400"/>
          </a:xfrm>
        </p:spPr>
      </p:pic>
      <p:sp>
        <p:nvSpPr>
          <p:cNvPr id="48132" name="Rectangle 3">
            <a:extLst>
              <a:ext uri="{FF2B5EF4-FFF2-40B4-BE49-F238E27FC236}">
                <a16:creationId xmlns:a16="http://schemas.microsoft.com/office/drawing/2014/main" id="{F8CFF87F-47AA-F643-9D1B-1CE9181C7FDC}"/>
              </a:ext>
            </a:extLst>
          </p:cNvPr>
          <p:cNvSpPr>
            <a:spLocks noGrp="1"/>
          </p:cNvSpPr>
          <p:nvPr>
            <p:ph type="body" sz="half" idx="2"/>
          </p:nvPr>
        </p:nvSpPr>
        <p:spPr/>
        <p:txBody>
          <a:bodyPr/>
          <a:lstStyle/>
          <a:p>
            <a:pPr eaLnBrk="1" hangingPunct="1"/>
            <a:r>
              <a:rPr lang="en-US" altLang="en-US" sz="2800">
                <a:latin typeface="Tahoma" panose="020B0604030504040204" pitchFamily="34" charset="0"/>
              </a:rPr>
              <a:t>Now that we have covered case names and reporters, we will move on to the easier task of citing page numbers.</a:t>
            </a:r>
          </a:p>
        </p:txBody>
      </p:sp>
      <p:sp>
        <p:nvSpPr>
          <p:cNvPr id="48133" name="Slide Number Placeholder 6">
            <a:extLst>
              <a:ext uri="{FF2B5EF4-FFF2-40B4-BE49-F238E27FC236}">
                <a16:creationId xmlns:a16="http://schemas.microsoft.com/office/drawing/2014/main" id="{6CE9E104-DF05-94D3-D705-0FC9862249BA}"/>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D4D283D-CB6D-465A-BB2B-B6899F14EE86}" type="slidenum">
              <a:rPr lang="en-US" altLang="en-US" sz="1400" smtClean="0">
                <a:latin typeface="Arial" panose="020B0604020202020204" pitchFamily="34" charset="0"/>
              </a:rPr>
              <a:pPr>
                <a:spcBef>
                  <a:spcPct val="0"/>
                </a:spcBef>
                <a:buClrTx/>
                <a:buSzTx/>
                <a:buFontTx/>
                <a:buNone/>
              </a:pPr>
              <a:t>33</a:t>
            </a:fld>
            <a:endParaRPr lang="en-US" altLang="en-US" sz="1400">
              <a:latin typeface="Arial" panose="020B0604020202020204" pitchFamily="34" charset="0"/>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a:extLst>
              <a:ext uri="{FF2B5EF4-FFF2-40B4-BE49-F238E27FC236}">
                <a16:creationId xmlns:a16="http://schemas.microsoft.com/office/drawing/2014/main" id="{3448D64D-7811-ABE1-E792-2D3F41AAF647}"/>
              </a:ext>
            </a:extLst>
          </p:cNvPr>
          <p:cNvSpPr>
            <a:spLocks noGrp="1"/>
          </p:cNvSpPr>
          <p:nvPr>
            <p:ph idx="1"/>
          </p:nvPr>
        </p:nvSpPr>
        <p:spPr>
          <a:xfrm>
            <a:off x="685800" y="1676400"/>
            <a:ext cx="7772400" cy="4343400"/>
          </a:xfrm>
        </p:spPr>
        <p:txBody>
          <a:bodyPr/>
          <a:lstStyle/>
          <a:p>
            <a:pPr eaLnBrk="1" hangingPunct="1">
              <a:lnSpc>
                <a:spcPct val="80000"/>
              </a:lnSpc>
            </a:pPr>
            <a:r>
              <a:rPr lang="en-US" altLang="en-US" sz="2800">
                <a:latin typeface="Tahoma" panose="020B0604030504040204" pitchFamily="34" charset="0"/>
              </a:rPr>
              <a:t>The citation must include the page on which the document begins.  The writer should also include a specific reference to the precise page where a quotation or legal proposition appears (</a:t>
            </a:r>
            <a:r>
              <a:rPr lang="en-US" altLang="en-US" sz="2800" i="1">
                <a:solidFill>
                  <a:srgbClr val="7030A0"/>
                </a:solidFill>
                <a:latin typeface="Tahoma" panose="020B0604030504040204" pitchFamily="34" charset="0"/>
              </a:rPr>
              <a:t>pincite or pinpoint cite</a:t>
            </a:r>
            <a:r>
              <a:rPr lang="en-US" altLang="en-US" sz="2800">
                <a:latin typeface="Tahoma" panose="020B0604030504040204" pitchFamily="34" charset="0"/>
              </a:rPr>
              <a:t>).  The first page of the document and the pincite page are separated by a comma.</a:t>
            </a:r>
          </a:p>
          <a:p>
            <a:pPr eaLnBrk="1" hangingPunct="1">
              <a:lnSpc>
                <a:spcPct val="80000"/>
              </a:lnSpc>
            </a:pPr>
            <a:r>
              <a:rPr lang="en-US" altLang="en-US" sz="2800">
                <a:latin typeface="Tahoma" panose="020B0604030504040204" pitchFamily="34" charset="0"/>
              </a:rPr>
              <a:t>When multiple, non-consecutive pages are cited, these pages should be separated by commas.  </a:t>
            </a:r>
            <a:r>
              <a:rPr lang="en-US" altLang="en-US" sz="2800">
                <a:solidFill>
                  <a:schemeClr val="accent1"/>
                </a:solidFill>
                <a:latin typeface="Tahoma" panose="020B0604030504040204" pitchFamily="34" charset="0"/>
              </a:rPr>
              <a:t>Example:</a:t>
            </a:r>
            <a:endParaRPr lang="en-US" altLang="en-US" sz="2800">
              <a:latin typeface="Tahoma" panose="020B0604030504040204" pitchFamily="34" charset="0"/>
            </a:endParaRPr>
          </a:p>
          <a:p>
            <a:pPr lvl="2" eaLnBrk="1" hangingPunct="1">
              <a:lnSpc>
                <a:spcPct val="80000"/>
              </a:lnSpc>
            </a:pPr>
            <a:r>
              <a:rPr lang="en-US" altLang="en-US" sz="2000" baseline="30000">
                <a:latin typeface="Tahoma" panose="020B0604030504040204" pitchFamily="34" charset="0"/>
              </a:rPr>
              <a:t>3</a:t>
            </a:r>
            <a:r>
              <a:rPr lang="en-US" altLang="en-US" sz="2000">
                <a:latin typeface="Tahoma" panose="020B0604030504040204" pitchFamily="34" charset="0"/>
              </a:rPr>
              <a:t> Jones v. Smith, 234 F.2d 12, 14, 17 (4th Cir. 1971).</a:t>
            </a:r>
          </a:p>
          <a:p>
            <a:pPr lvl="3" eaLnBrk="1" hangingPunct="1">
              <a:lnSpc>
                <a:spcPct val="80000"/>
              </a:lnSpc>
            </a:pPr>
            <a:r>
              <a:rPr lang="en-US" altLang="en-US" sz="2000">
                <a:latin typeface="Tahoma" panose="020B0604030504040204" pitchFamily="34" charset="0"/>
              </a:rPr>
              <a:t>Pincites are both pp. 14 &amp; 17 in this example</a:t>
            </a:r>
          </a:p>
        </p:txBody>
      </p:sp>
      <p:sp>
        <p:nvSpPr>
          <p:cNvPr id="49155" name="Slide Number Placeholder 5">
            <a:extLst>
              <a:ext uri="{FF2B5EF4-FFF2-40B4-BE49-F238E27FC236}">
                <a16:creationId xmlns:a16="http://schemas.microsoft.com/office/drawing/2014/main" id="{D654B82C-7C2A-79F4-2226-3F5CC6FF9BC7}"/>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D3A1AC9-8FCA-40BE-835A-F357EA19F397}" type="slidenum">
              <a:rPr lang="en-US" altLang="en-US" sz="1400" smtClean="0">
                <a:latin typeface="Arial" panose="020B0604020202020204" pitchFamily="34" charset="0"/>
              </a:rPr>
              <a:pPr>
                <a:spcBef>
                  <a:spcPct val="0"/>
                </a:spcBef>
                <a:buClrTx/>
                <a:buSzTx/>
                <a:buFontTx/>
                <a:buNone/>
              </a:pPr>
              <a:t>34</a:t>
            </a:fld>
            <a:endParaRPr lang="en-US" altLang="en-US" sz="1400">
              <a:latin typeface="Arial" panose="020B0604020202020204" pitchFamily="34" charset="0"/>
            </a:endParaRPr>
          </a:p>
        </p:txBody>
      </p:sp>
      <p:sp>
        <p:nvSpPr>
          <p:cNvPr id="36867" name="Rectangle 2">
            <a:extLst>
              <a:ext uri="{FF2B5EF4-FFF2-40B4-BE49-F238E27FC236}">
                <a16:creationId xmlns:a16="http://schemas.microsoft.com/office/drawing/2014/main" id="{7F025A7D-5E92-B074-5879-CB49BC211B2C}"/>
              </a:ext>
            </a:extLst>
          </p:cNvPr>
          <p:cNvSpPr>
            <a:spLocks noGrp="1" noChangeArrowheads="1"/>
          </p:cNvSpPr>
          <p:nvPr>
            <p:ph type="title"/>
          </p:nvPr>
        </p:nvSpPr>
        <p:spPr>
          <a:xfrm>
            <a:off x="685800" y="381000"/>
            <a:ext cx="7772400" cy="1066800"/>
          </a:xfrm>
        </p:spPr>
        <p:txBody>
          <a:bodyPr/>
          <a:lstStyle/>
          <a:p>
            <a:pPr eaLnBrk="1" fontAlgn="auto" hangingPunct="1">
              <a:spcAft>
                <a:spcPts val="0"/>
              </a:spcAft>
              <a:defRPr/>
            </a:pPr>
            <a:r>
              <a:rPr lang="en-US" dirty="0">
                <a:latin typeface="Tahoma" pitchFamily="34" charset="0"/>
              </a:rPr>
              <a:t>Citing page numbers</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8B7ECB77-CB6C-3865-6BBB-82931DD99756}"/>
              </a:ext>
            </a:extLst>
          </p:cNvPr>
          <p:cNvSpPr>
            <a:spLocks noGrp="1" noChangeArrowheads="1"/>
          </p:cNvSpPr>
          <p:nvPr>
            <p:ph type="title"/>
          </p:nvPr>
        </p:nvSpPr>
        <p:spPr>
          <a:xfrm>
            <a:off x="381000" y="152400"/>
            <a:ext cx="8229600" cy="1371600"/>
          </a:xfrm>
        </p:spPr>
        <p:txBody>
          <a:bodyPr/>
          <a:lstStyle/>
          <a:p>
            <a:pPr eaLnBrk="1" fontAlgn="auto" hangingPunct="1">
              <a:spcAft>
                <a:spcPts val="0"/>
              </a:spcAft>
              <a:defRPr/>
            </a:pPr>
            <a:r>
              <a:rPr lang="en-US" dirty="0">
                <a:latin typeface="Tahoma" pitchFamily="34" charset="0"/>
              </a:rPr>
              <a:t>Citing page numbers (cont’</a:t>
            </a:r>
            <a:r>
              <a:rPr lang="en-US" altLang="ja-JP" dirty="0">
                <a:latin typeface="Tahoma" pitchFamily="34" charset="0"/>
              </a:rPr>
              <a:t>d)</a:t>
            </a:r>
            <a:endParaRPr lang="en-US" dirty="0">
              <a:latin typeface="Tahoma" pitchFamily="34" charset="0"/>
            </a:endParaRPr>
          </a:p>
        </p:txBody>
      </p:sp>
      <p:graphicFrame>
        <p:nvGraphicFramePr>
          <p:cNvPr id="50179" name="Object 3">
            <a:extLst>
              <a:ext uri="{FF2B5EF4-FFF2-40B4-BE49-F238E27FC236}">
                <a16:creationId xmlns:a16="http://schemas.microsoft.com/office/drawing/2014/main" id="{4D1228C9-7056-B35D-EA0E-961EDB5D2058}"/>
              </a:ext>
            </a:extLst>
          </p:cNvPr>
          <p:cNvGraphicFramePr>
            <a:graphicFrameLocks noGrp="1" noChangeAspect="1"/>
          </p:cNvGraphicFramePr>
          <p:nvPr>
            <p:ph type="clipArt" sz="half" idx="1"/>
          </p:nvPr>
        </p:nvGraphicFramePr>
        <p:xfrm>
          <a:off x="457200" y="2722563"/>
          <a:ext cx="3124200" cy="1870075"/>
        </p:xfrm>
        <a:graphic>
          <a:graphicData uri="http://schemas.openxmlformats.org/presentationml/2006/ole">
            <mc:AlternateContent xmlns:mc="http://schemas.openxmlformats.org/markup-compatibility/2006">
              <mc:Choice xmlns:v="urn:schemas-microsoft-com:vml" Requires="v">
                <p:oleObj name="Clip" r:id="rId2" imgW="1305107" imgH="781159" progId="MS_ClipArt_Gallery.5">
                  <p:embed/>
                </p:oleObj>
              </mc:Choice>
              <mc:Fallback>
                <p:oleObj name="Clip" r:id="rId2" imgW="1305107" imgH="781159" progId="MS_ClipArt_Gallery.5">
                  <p:embed/>
                  <p:pic>
                    <p:nvPicPr>
                      <p:cNvPr id="50179" name="Object 3">
                        <a:extLst>
                          <a:ext uri="{FF2B5EF4-FFF2-40B4-BE49-F238E27FC236}">
                            <a16:creationId xmlns:a16="http://schemas.microsoft.com/office/drawing/2014/main" id="{4D1228C9-7056-B35D-EA0E-961EDB5D2058}"/>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722563"/>
                        <a:ext cx="3124200" cy="187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0" name="Rectangle 4">
            <a:extLst>
              <a:ext uri="{FF2B5EF4-FFF2-40B4-BE49-F238E27FC236}">
                <a16:creationId xmlns:a16="http://schemas.microsoft.com/office/drawing/2014/main" id="{DF92AB64-C018-5205-A856-600884FB441C}"/>
              </a:ext>
            </a:extLst>
          </p:cNvPr>
          <p:cNvSpPr>
            <a:spLocks noGrp="1"/>
          </p:cNvSpPr>
          <p:nvPr>
            <p:ph type="body" sz="half" idx="2"/>
          </p:nvPr>
        </p:nvSpPr>
        <p:spPr>
          <a:xfrm>
            <a:off x="3733800" y="2057400"/>
            <a:ext cx="4724400" cy="4114800"/>
          </a:xfrm>
        </p:spPr>
        <p:txBody>
          <a:bodyPr/>
          <a:lstStyle/>
          <a:p>
            <a:pPr eaLnBrk="1" hangingPunct="1">
              <a:lnSpc>
                <a:spcPct val="90000"/>
              </a:lnSpc>
            </a:pPr>
            <a:r>
              <a:rPr lang="en-US" altLang="en-US" sz="2400">
                <a:latin typeface="Tahoma" panose="020B0604030504040204" pitchFamily="34" charset="0"/>
              </a:rPr>
              <a:t>As we learned previously, when multiple, consecutive pages are cited, the first and last numbers should be separated by a hyphen, and all but the last two digits from the last page number should be dropped.</a:t>
            </a:r>
          </a:p>
          <a:p>
            <a:pPr lvl="1" eaLnBrk="1" hangingPunct="1">
              <a:lnSpc>
                <a:spcPct val="90000"/>
              </a:lnSpc>
            </a:pPr>
            <a:r>
              <a:rPr lang="en-US" altLang="en-US" sz="2000" baseline="30000">
                <a:latin typeface="Tahoma" panose="020B0604030504040204" pitchFamily="34" charset="0"/>
              </a:rPr>
              <a:t>15</a:t>
            </a:r>
            <a:r>
              <a:rPr lang="en-US" altLang="en-US" sz="2000">
                <a:latin typeface="Tahoma" panose="020B0604030504040204" pitchFamily="34" charset="0"/>
              </a:rPr>
              <a:t> Jones v. Smith, 335 F.2d 756, </a:t>
            </a:r>
            <a:r>
              <a:rPr lang="en-US" altLang="en-US" sz="2000">
                <a:solidFill>
                  <a:srgbClr val="7030A0"/>
                </a:solidFill>
                <a:latin typeface="Tahoma" panose="020B0604030504040204" pitchFamily="34" charset="0"/>
              </a:rPr>
              <a:t>758-60</a:t>
            </a:r>
            <a:r>
              <a:rPr lang="en-US" altLang="en-US" sz="2000">
                <a:latin typeface="Tahoma" panose="020B0604030504040204" pitchFamily="34" charset="0"/>
              </a:rPr>
              <a:t> (2d Cir. 1973).</a:t>
            </a:r>
          </a:p>
          <a:p>
            <a:pPr lvl="1" eaLnBrk="1" hangingPunct="1">
              <a:lnSpc>
                <a:spcPct val="90000"/>
              </a:lnSpc>
            </a:pPr>
            <a:r>
              <a:rPr lang="en-US" altLang="en-US" sz="2000">
                <a:solidFill>
                  <a:schemeClr val="folHlink"/>
                </a:solidFill>
                <a:latin typeface="Tahoma" panose="020B0604030504040204" pitchFamily="34" charset="0"/>
              </a:rPr>
              <a:t>NOT</a:t>
            </a:r>
            <a:r>
              <a:rPr lang="en-US" altLang="en-US" sz="2000">
                <a:latin typeface="Tahoma" panose="020B0604030504040204" pitchFamily="34" charset="0"/>
              </a:rPr>
              <a:t> </a:t>
            </a:r>
            <a:r>
              <a:rPr lang="en-US" altLang="en-US" sz="2000" baseline="30000">
                <a:latin typeface="Tahoma" panose="020B0604030504040204" pitchFamily="34" charset="0"/>
              </a:rPr>
              <a:t>15</a:t>
            </a:r>
            <a:r>
              <a:rPr lang="en-US" altLang="en-US" sz="2000">
                <a:latin typeface="Tahoma" panose="020B0604030504040204" pitchFamily="34" charset="0"/>
              </a:rPr>
              <a:t> Jones v. Smith, 335 F.2d 756, </a:t>
            </a:r>
            <a:r>
              <a:rPr lang="en-US" altLang="en-US" sz="2000">
                <a:solidFill>
                  <a:srgbClr val="7030A0"/>
                </a:solidFill>
                <a:latin typeface="Tahoma" panose="020B0604030504040204" pitchFamily="34" charset="0"/>
              </a:rPr>
              <a:t>758-760</a:t>
            </a:r>
            <a:r>
              <a:rPr lang="en-US" altLang="en-US" sz="2000">
                <a:latin typeface="Tahoma" panose="020B0604030504040204" pitchFamily="34" charset="0"/>
              </a:rPr>
              <a:t> (2d Cir. 1973).</a:t>
            </a:r>
          </a:p>
          <a:p>
            <a:pPr eaLnBrk="1" hangingPunct="1">
              <a:lnSpc>
                <a:spcPct val="90000"/>
              </a:lnSpc>
            </a:pPr>
            <a:endParaRPr lang="en-US" altLang="en-US" sz="2400"/>
          </a:p>
        </p:txBody>
      </p:sp>
      <p:sp>
        <p:nvSpPr>
          <p:cNvPr id="50181" name="Slide Number Placeholder 6">
            <a:extLst>
              <a:ext uri="{FF2B5EF4-FFF2-40B4-BE49-F238E27FC236}">
                <a16:creationId xmlns:a16="http://schemas.microsoft.com/office/drawing/2014/main" id="{BCFB651F-302A-F28D-D151-06B1AB8CC9D5}"/>
              </a:ext>
            </a:extLst>
          </p:cNvPr>
          <p:cNvSpPr>
            <a:spLocks noGrp="1"/>
          </p:cNvSpPr>
          <p:nvPr>
            <p:ph type="sldNum" sz="quarter" idx="12"/>
          </p:nvPr>
        </p:nvSpPr>
        <p:spPr bwMode="auto">
          <a:xfrm>
            <a:off x="8534400" y="6400800"/>
            <a:ext cx="4429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B120E2D-4202-4D6F-ACC1-0EC366937197}" type="slidenum">
              <a:rPr lang="en-US" altLang="en-US" sz="1400" smtClean="0">
                <a:latin typeface="Arial" panose="020B0604020202020204" pitchFamily="34" charset="0"/>
              </a:rPr>
              <a:pPr>
                <a:spcBef>
                  <a:spcPct val="0"/>
                </a:spcBef>
                <a:buClrTx/>
                <a:buSzTx/>
                <a:buFontTx/>
                <a:buNone/>
              </a:pPr>
              <a:t>35</a:t>
            </a:fld>
            <a:endParaRPr lang="en-US" altLang="en-US" sz="1400">
              <a:latin typeface="Arial" panose="020B0604020202020204" pitchFamily="34" charset="0"/>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F0886887-3136-58FD-F909-10DAD6DAEAF9}"/>
              </a:ext>
            </a:extLst>
          </p:cNvPr>
          <p:cNvSpPr>
            <a:spLocks noGrp="1"/>
          </p:cNvSpPr>
          <p:nvPr>
            <p:ph idx="1"/>
          </p:nvPr>
        </p:nvSpPr>
        <p:spPr>
          <a:xfrm>
            <a:off x="533400" y="1752600"/>
            <a:ext cx="8229600" cy="4525963"/>
          </a:xfrm>
        </p:spPr>
        <p:txBody>
          <a:bodyPr/>
          <a:lstStyle/>
          <a:p>
            <a:pPr eaLnBrk="1" hangingPunct="1"/>
            <a:r>
              <a:rPr lang="en-US" altLang="en-US" i="1">
                <a:solidFill>
                  <a:schemeClr val="accent1"/>
                </a:solidFill>
                <a:latin typeface="Tahoma" panose="020B0604030504040204" pitchFamily="34" charset="0"/>
              </a:rPr>
              <a:t>R10.4 &amp; R10.5</a:t>
            </a:r>
          </a:p>
          <a:p>
            <a:pPr eaLnBrk="1" hangingPunct="1"/>
            <a:r>
              <a:rPr lang="en-US" altLang="en-US">
                <a:latin typeface="Tahoma" panose="020B0604030504040204" pitchFamily="34" charset="0"/>
              </a:rPr>
              <a:t>Now that we’</a:t>
            </a:r>
            <a:r>
              <a:rPr lang="en-US" altLang="ja-JP">
                <a:latin typeface="Tahoma" panose="020B0604030504040204" pitchFamily="34" charset="0"/>
              </a:rPr>
              <a:t>ve covered case names, reporters, and pages, we</a:t>
            </a:r>
            <a:r>
              <a:rPr lang="ja-JP" altLang="en-US">
                <a:latin typeface="Tahoma" panose="020B0604030504040204" pitchFamily="34" charset="0"/>
              </a:rPr>
              <a:t>’</a:t>
            </a:r>
            <a:r>
              <a:rPr lang="en-US" altLang="ja-JP">
                <a:latin typeface="Tahoma" panose="020B0604030504040204" pitchFamily="34" charset="0"/>
              </a:rPr>
              <a:t>re ready to tackle the last part of a case citation – the parenthetical indicating the date and, when not clear from the reporter abbreviation, the court &amp; jurisdiction.</a:t>
            </a:r>
            <a:endParaRPr lang="en-US" altLang="en-US">
              <a:latin typeface="Tahoma" panose="020B0604030504040204" pitchFamily="34" charset="0"/>
            </a:endParaRPr>
          </a:p>
        </p:txBody>
      </p:sp>
      <p:sp>
        <p:nvSpPr>
          <p:cNvPr id="51203" name="Slide Number Placeholder 5">
            <a:extLst>
              <a:ext uri="{FF2B5EF4-FFF2-40B4-BE49-F238E27FC236}">
                <a16:creationId xmlns:a16="http://schemas.microsoft.com/office/drawing/2014/main" id="{D23FF346-AB19-8ACF-4B9A-D172C901539D}"/>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C7152E4-1FE2-46E9-BBF0-7B210E9DE1E8}" type="slidenum">
              <a:rPr lang="en-US" altLang="en-US" sz="1400" smtClean="0">
                <a:latin typeface="Arial" panose="020B0604020202020204" pitchFamily="34" charset="0"/>
              </a:rPr>
              <a:pPr>
                <a:spcBef>
                  <a:spcPct val="0"/>
                </a:spcBef>
                <a:buClrTx/>
                <a:buSzTx/>
                <a:buFontTx/>
                <a:buNone/>
              </a:pPr>
              <a:t>36</a:t>
            </a:fld>
            <a:endParaRPr lang="en-US" altLang="en-US" sz="1400">
              <a:latin typeface="Arial" panose="020B0604020202020204" pitchFamily="34" charset="0"/>
            </a:endParaRPr>
          </a:p>
        </p:txBody>
      </p:sp>
      <p:sp>
        <p:nvSpPr>
          <p:cNvPr id="38915" name="Rectangle 2">
            <a:extLst>
              <a:ext uri="{FF2B5EF4-FFF2-40B4-BE49-F238E27FC236}">
                <a16:creationId xmlns:a16="http://schemas.microsoft.com/office/drawing/2014/main" id="{BC643034-822C-4620-5F71-421A78E1FDC0}"/>
              </a:ext>
            </a:extLst>
          </p:cNvPr>
          <p:cNvSpPr>
            <a:spLocks noGrp="1" noChangeArrowheads="1"/>
          </p:cNvSpPr>
          <p:nvPr>
            <p:ph type="title"/>
          </p:nvPr>
        </p:nvSpPr>
        <p:spPr>
          <a:xfrm>
            <a:off x="685800" y="381000"/>
            <a:ext cx="8001000" cy="1143000"/>
          </a:xfrm>
        </p:spPr>
        <p:txBody>
          <a:bodyPr/>
          <a:lstStyle/>
          <a:p>
            <a:pPr eaLnBrk="1" fontAlgn="auto" hangingPunct="1">
              <a:spcAft>
                <a:spcPts val="0"/>
              </a:spcAft>
              <a:defRPr/>
            </a:pPr>
            <a:r>
              <a:rPr lang="en-US" dirty="0">
                <a:latin typeface="Tahoma" pitchFamily="34" charset="0"/>
              </a:rPr>
              <a:t>Court, jurisdiction, and date</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a:extLst>
              <a:ext uri="{FF2B5EF4-FFF2-40B4-BE49-F238E27FC236}">
                <a16:creationId xmlns:a16="http://schemas.microsoft.com/office/drawing/2014/main" id="{29E8184E-F30E-8585-545B-F9AC98DF3215}"/>
              </a:ext>
            </a:extLst>
          </p:cNvPr>
          <p:cNvSpPr>
            <a:spLocks noGrp="1"/>
          </p:cNvSpPr>
          <p:nvPr>
            <p:ph idx="1"/>
          </p:nvPr>
        </p:nvSpPr>
        <p:spPr>
          <a:xfrm>
            <a:off x="685800" y="1676400"/>
            <a:ext cx="7772400" cy="4114800"/>
          </a:xfrm>
        </p:spPr>
        <p:txBody>
          <a:bodyPr/>
          <a:lstStyle/>
          <a:p>
            <a:pPr eaLnBrk="1" hangingPunct="1"/>
            <a:r>
              <a:rPr lang="en-US" altLang="en-US" sz="2400">
                <a:latin typeface="Tahoma" panose="020B0604030504040204" pitchFamily="34" charset="0"/>
              </a:rPr>
              <a:t>Citations must identify the court that decided the case.</a:t>
            </a:r>
          </a:p>
          <a:p>
            <a:pPr eaLnBrk="1" hangingPunct="1"/>
            <a:r>
              <a:rPr lang="en-US" altLang="en-US" sz="2400">
                <a:latin typeface="Tahoma" panose="020B0604030504040204" pitchFamily="34" charset="0"/>
              </a:rPr>
              <a:t>Typically, in the parenthetical immediately following the page numbers, you provide the name of the court (abbreviated in accordance with Table T1 or T7) and its geographical location (abbreviated in accordance with Table T1 or T10).  </a:t>
            </a:r>
          </a:p>
          <a:p>
            <a:pPr eaLnBrk="1" hangingPunct="1"/>
            <a:r>
              <a:rPr lang="en-US" altLang="en-US" sz="2400">
                <a:latin typeface="Tahoma" panose="020B0604030504040204" pitchFamily="34" charset="0"/>
              </a:rPr>
              <a:t>However, when the reader may determine which court decided the case from the reporter cited, you should NOT identify the court in the parenthetical.</a:t>
            </a:r>
          </a:p>
          <a:p>
            <a:pPr lvl="1" eaLnBrk="1" hangingPunct="1"/>
            <a:endParaRPr lang="en-US" altLang="en-US" sz="1800">
              <a:latin typeface="Tahoma" panose="020B0604030504040204" pitchFamily="34" charset="0"/>
            </a:endParaRPr>
          </a:p>
          <a:p>
            <a:pPr eaLnBrk="1" hangingPunct="1"/>
            <a:endParaRPr lang="en-US" altLang="en-US" sz="1800">
              <a:latin typeface="Tahoma" panose="020B0604030504040204" pitchFamily="34" charset="0"/>
            </a:endParaRPr>
          </a:p>
        </p:txBody>
      </p:sp>
      <p:sp>
        <p:nvSpPr>
          <p:cNvPr id="52227" name="Slide Number Placeholder 5">
            <a:extLst>
              <a:ext uri="{FF2B5EF4-FFF2-40B4-BE49-F238E27FC236}">
                <a16:creationId xmlns:a16="http://schemas.microsoft.com/office/drawing/2014/main" id="{7590B039-25B6-6E11-A86C-94C7ECAD2867}"/>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1AB979D-F7F5-44A2-8A68-912C91440508}" type="slidenum">
              <a:rPr lang="en-US" altLang="en-US" sz="1400" smtClean="0">
                <a:latin typeface="Arial" panose="020B0604020202020204" pitchFamily="34" charset="0"/>
              </a:rPr>
              <a:pPr>
                <a:spcBef>
                  <a:spcPct val="0"/>
                </a:spcBef>
                <a:buClrTx/>
                <a:buSzTx/>
                <a:buFontTx/>
                <a:buNone/>
              </a:pPr>
              <a:t>37</a:t>
            </a:fld>
            <a:endParaRPr lang="en-US" altLang="en-US" sz="1400">
              <a:latin typeface="Arial" panose="020B0604020202020204" pitchFamily="34" charset="0"/>
            </a:endParaRPr>
          </a:p>
        </p:txBody>
      </p:sp>
      <p:sp>
        <p:nvSpPr>
          <p:cNvPr id="39939" name="Rectangle 2">
            <a:extLst>
              <a:ext uri="{FF2B5EF4-FFF2-40B4-BE49-F238E27FC236}">
                <a16:creationId xmlns:a16="http://schemas.microsoft.com/office/drawing/2014/main" id="{98AFE029-A025-1325-A6EE-39A069674ABA}"/>
              </a:ext>
            </a:extLst>
          </p:cNvPr>
          <p:cNvSpPr>
            <a:spLocks noGrp="1" noChangeArrowheads="1"/>
          </p:cNvSpPr>
          <p:nvPr>
            <p:ph type="title"/>
          </p:nvPr>
        </p:nvSpPr>
        <p:spPr>
          <a:xfrm>
            <a:off x="609600" y="152400"/>
            <a:ext cx="7772400" cy="1219200"/>
          </a:xfrm>
        </p:spPr>
        <p:txBody>
          <a:bodyPr/>
          <a:lstStyle/>
          <a:p>
            <a:pPr eaLnBrk="1" fontAlgn="auto" hangingPunct="1">
              <a:spcAft>
                <a:spcPts val="0"/>
              </a:spcAft>
              <a:defRPr/>
            </a:pPr>
            <a:r>
              <a:rPr lang="en-US" dirty="0">
                <a:latin typeface="Tahoma" pitchFamily="34" charset="0"/>
              </a:rPr>
              <a:t>Court and jurisdiction</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a:extLst>
              <a:ext uri="{FF2B5EF4-FFF2-40B4-BE49-F238E27FC236}">
                <a16:creationId xmlns:a16="http://schemas.microsoft.com/office/drawing/2014/main" id="{DC6E291E-E1D8-C1EB-D56F-DBA5F83F0917}"/>
              </a:ext>
            </a:extLst>
          </p:cNvPr>
          <p:cNvSpPr>
            <a:spLocks noGrp="1"/>
          </p:cNvSpPr>
          <p:nvPr>
            <p:ph idx="1"/>
          </p:nvPr>
        </p:nvSpPr>
        <p:spPr>
          <a:xfrm>
            <a:off x="457200" y="1905000"/>
            <a:ext cx="8229600" cy="4525963"/>
          </a:xfrm>
        </p:spPr>
        <p:txBody>
          <a:bodyPr/>
          <a:lstStyle/>
          <a:p>
            <a:pPr eaLnBrk="1" hangingPunct="1">
              <a:lnSpc>
                <a:spcPct val="90000"/>
              </a:lnSpc>
              <a:buFontTx/>
              <a:buNone/>
            </a:pPr>
            <a:r>
              <a:rPr lang="en-US" altLang="en-US" sz="2400">
                <a:latin typeface="Tahoma" panose="020B0604030504040204" pitchFamily="34" charset="0"/>
              </a:rPr>
              <a:t>	</a:t>
            </a:r>
            <a:r>
              <a:rPr lang="en-US" altLang="en-US" sz="2800" baseline="30000">
                <a:latin typeface="Tahoma" panose="020B0604030504040204" pitchFamily="34" charset="0"/>
              </a:rPr>
              <a:t> </a:t>
            </a:r>
            <a:r>
              <a:rPr lang="en-US" altLang="en-US" sz="2400" baseline="30000">
                <a:latin typeface="Tahoma" panose="020B0604030504040204" pitchFamily="34" charset="0"/>
              </a:rPr>
              <a:t>45</a:t>
            </a:r>
            <a:r>
              <a:rPr lang="en-US" altLang="en-US" sz="2400">
                <a:latin typeface="Tahoma" panose="020B0604030504040204" pitchFamily="34" charset="0"/>
              </a:rPr>
              <a:t> White v. Clemens, 562 U.S. 342, 360 (1990).</a:t>
            </a:r>
          </a:p>
          <a:p>
            <a:pPr lvl="1" eaLnBrk="1" hangingPunct="1">
              <a:lnSpc>
                <a:spcPct val="90000"/>
              </a:lnSpc>
              <a:buFontTx/>
              <a:buNone/>
            </a:pPr>
            <a:r>
              <a:rPr lang="en-US" altLang="en-US" sz="2400">
                <a:latin typeface="Tahoma" panose="020B0604030504040204" pitchFamily="34" charset="0"/>
              </a:rPr>
              <a:t>	*U.S. only contains U.S. Supreme Court decisions.  Thus, you must omit any designation of the Supreme Court in the parenthetical.</a:t>
            </a:r>
          </a:p>
          <a:p>
            <a:pPr lvl="1" eaLnBrk="1" hangingPunct="1">
              <a:lnSpc>
                <a:spcPct val="90000"/>
              </a:lnSpc>
              <a:buFontTx/>
              <a:buNone/>
            </a:pPr>
            <a:endParaRPr lang="en-US" altLang="en-US" sz="2400">
              <a:latin typeface="Tahoma" panose="020B0604030504040204" pitchFamily="34" charset="0"/>
            </a:endParaRPr>
          </a:p>
          <a:p>
            <a:pPr lvl="1" eaLnBrk="1" hangingPunct="1">
              <a:lnSpc>
                <a:spcPct val="90000"/>
              </a:lnSpc>
              <a:buFontTx/>
              <a:buNone/>
            </a:pPr>
            <a:r>
              <a:rPr lang="en-US" altLang="en-US" sz="2400" baseline="30000">
                <a:latin typeface="Tahoma" panose="020B0604030504040204" pitchFamily="34" charset="0"/>
              </a:rPr>
              <a:t>5</a:t>
            </a:r>
            <a:r>
              <a:rPr lang="en-US" altLang="en-US" sz="2400">
                <a:latin typeface="Tahoma" panose="020B0604030504040204" pitchFamily="34" charset="0"/>
              </a:rPr>
              <a:t> Heard v. Neighbor Newspapers, 190 Ga. App. 756, 758, 390 S.E.2d 279, 281 (1989).</a:t>
            </a:r>
          </a:p>
          <a:p>
            <a:pPr lvl="1" eaLnBrk="1" hangingPunct="1">
              <a:lnSpc>
                <a:spcPct val="90000"/>
              </a:lnSpc>
              <a:buFontTx/>
              <a:buNone/>
            </a:pPr>
            <a:r>
              <a:rPr lang="en-US" altLang="en-US" sz="2400">
                <a:latin typeface="Tahoma" panose="020B0604030504040204" pitchFamily="34" charset="0"/>
              </a:rPr>
              <a:t>	**With this parallel citation, it is clear from the state reporter citation that this case was decided by the Georgia Court of Appeals.  Therefore, you must omit any designation of the court in the parenthetical.</a:t>
            </a:r>
          </a:p>
          <a:p>
            <a:pPr lvl="1" eaLnBrk="1" hangingPunct="1">
              <a:lnSpc>
                <a:spcPct val="90000"/>
              </a:lnSpc>
              <a:buFontTx/>
              <a:buNone/>
            </a:pPr>
            <a:endParaRPr lang="en-US" altLang="en-US" sz="2000">
              <a:latin typeface="Tahoma" panose="020B0604030504040204" pitchFamily="34" charset="0"/>
            </a:endParaRPr>
          </a:p>
        </p:txBody>
      </p:sp>
      <p:sp>
        <p:nvSpPr>
          <p:cNvPr id="54275" name="Slide Number Placeholder 5">
            <a:extLst>
              <a:ext uri="{FF2B5EF4-FFF2-40B4-BE49-F238E27FC236}">
                <a16:creationId xmlns:a16="http://schemas.microsoft.com/office/drawing/2014/main" id="{DF3E9E20-3DB0-A66D-FEBC-77CFD3CC87A2}"/>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6362C30-BFD2-42D9-80ED-287BB3B2B2CF}" type="slidenum">
              <a:rPr lang="en-US" altLang="en-US" sz="1400" smtClean="0">
                <a:latin typeface="Arial" panose="020B0604020202020204" pitchFamily="34" charset="0"/>
              </a:rPr>
              <a:pPr>
                <a:spcBef>
                  <a:spcPct val="0"/>
                </a:spcBef>
                <a:buClrTx/>
                <a:buSzTx/>
                <a:buFontTx/>
                <a:buNone/>
              </a:pPr>
              <a:t>38</a:t>
            </a:fld>
            <a:endParaRPr lang="en-US" altLang="en-US" sz="1400">
              <a:latin typeface="Arial" panose="020B0604020202020204" pitchFamily="34" charset="0"/>
            </a:endParaRPr>
          </a:p>
        </p:txBody>
      </p:sp>
      <p:sp>
        <p:nvSpPr>
          <p:cNvPr id="40963" name="Rectangle 2">
            <a:extLst>
              <a:ext uri="{FF2B5EF4-FFF2-40B4-BE49-F238E27FC236}">
                <a16:creationId xmlns:a16="http://schemas.microsoft.com/office/drawing/2014/main" id="{A486691F-3025-0B4E-34F7-F706AD5AFCBD}"/>
              </a:ext>
            </a:extLst>
          </p:cNvPr>
          <p:cNvSpPr>
            <a:spLocks noGrp="1" noChangeArrowheads="1"/>
          </p:cNvSpPr>
          <p:nvPr>
            <p:ph type="title"/>
          </p:nvPr>
        </p:nvSpPr>
        <p:spPr>
          <a:xfrm>
            <a:off x="685800" y="228600"/>
            <a:ext cx="7924800" cy="1295400"/>
          </a:xfrm>
        </p:spPr>
        <p:txBody>
          <a:bodyPr>
            <a:normAutofit fontScale="90000"/>
          </a:bodyPr>
          <a:lstStyle/>
          <a:p>
            <a:pPr eaLnBrk="1" fontAlgn="auto" hangingPunct="1">
              <a:spcAft>
                <a:spcPts val="0"/>
              </a:spcAft>
              <a:defRPr/>
            </a:pPr>
            <a:r>
              <a:rPr lang="en-US" dirty="0">
                <a:latin typeface="Tahoma" pitchFamily="34" charset="0"/>
              </a:rPr>
              <a:t>Examples of when the court is omitted from the parenthetical</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06EA9F2C-14E5-507F-088A-F0ED3BBB2B3D}"/>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Common court abbreviations</a:t>
            </a:r>
          </a:p>
        </p:txBody>
      </p:sp>
      <p:sp>
        <p:nvSpPr>
          <p:cNvPr id="41988" name="Rectangle 3">
            <a:extLst>
              <a:ext uri="{FF2B5EF4-FFF2-40B4-BE49-F238E27FC236}">
                <a16:creationId xmlns:a16="http://schemas.microsoft.com/office/drawing/2014/main" id="{E656B537-471A-8ECF-B209-8C8ED3973FEA}"/>
              </a:ext>
            </a:extLst>
          </p:cNvPr>
          <p:cNvSpPr>
            <a:spLocks noGrp="1" noChangeArrowheads="1"/>
          </p:cNvSpPr>
          <p:nvPr>
            <p:ph type="body" sz="half" idx="1"/>
          </p:nvPr>
        </p:nvSpPr>
        <p:spPr>
          <a:xfrm>
            <a:off x="533400" y="1676400"/>
            <a:ext cx="5105400" cy="4114800"/>
          </a:xfrm>
        </p:spPr>
        <p:txBody>
          <a:bodyPr>
            <a:normAutofit fontScale="92500" lnSpcReduction="10000"/>
          </a:bodyPr>
          <a:lstStyle/>
          <a:p>
            <a:pPr marL="365760" indent="-256032" eaLnBrk="1" fontAlgn="auto" hangingPunct="1">
              <a:lnSpc>
                <a:spcPct val="90000"/>
              </a:lnSpc>
              <a:spcAft>
                <a:spcPts val="0"/>
              </a:spcAft>
              <a:buFont typeface="Wingdings 3"/>
              <a:buChar char=""/>
              <a:defRPr/>
            </a:pPr>
            <a:r>
              <a:rPr lang="en-US" sz="2000" dirty="0">
                <a:latin typeface="Tahoma" pitchFamily="34" charset="0"/>
              </a:rPr>
              <a:t>Federal Courts of Appeals</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1st Cir.</a:t>
            </a:r>
            <a:r>
              <a:rPr lang="en-US" sz="2000" dirty="0">
                <a:solidFill>
                  <a:srgbClr val="FF66CC"/>
                </a:solidFill>
                <a:latin typeface="Tahoma" pitchFamily="34" charset="0"/>
              </a:rPr>
              <a:t> </a:t>
            </a:r>
            <a:r>
              <a:rPr lang="en-US" sz="2000" dirty="0">
                <a:solidFill>
                  <a:srgbClr val="7030A0"/>
                </a:solidFill>
                <a:latin typeface="Tahoma" pitchFamily="34" charset="0"/>
              </a:rPr>
              <a:t>– NO superscript here or below</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2d Cir. </a:t>
            </a:r>
            <a:r>
              <a:rPr lang="en-US" sz="2000" dirty="0">
                <a:solidFill>
                  <a:srgbClr val="7030A0"/>
                </a:solidFill>
                <a:latin typeface="Tahoma" pitchFamily="34" charset="0"/>
              </a:rPr>
              <a:t>– NOT </a:t>
            </a:r>
            <a:r>
              <a:rPr lang="en-US" sz="2000" b="1" dirty="0">
                <a:solidFill>
                  <a:srgbClr val="7030A0"/>
                </a:solidFill>
                <a:latin typeface="Tahoma" pitchFamily="34" charset="0"/>
              </a:rPr>
              <a:t>2nd</a:t>
            </a:r>
            <a:r>
              <a:rPr lang="en-US" sz="2000" dirty="0">
                <a:solidFill>
                  <a:srgbClr val="7030A0"/>
                </a:solidFill>
                <a:latin typeface="Tahoma" pitchFamily="34" charset="0"/>
              </a:rPr>
              <a:t>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3d Cir. </a:t>
            </a:r>
            <a:r>
              <a:rPr lang="en-US" sz="2000" dirty="0">
                <a:solidFill>
                  <a:srgbClr val="7030A0"/>
                </a:solidFill>
                <a:latin typeface="Tahoma" pitchFamily="34" charset="0"/>
              </a:rPr>
              <a:t>– NOT </a:t>
            </a:r>
            <a:r>
              <a:rPr lang="en-US" sz="2000" b="1" dirty="0">
                <a:solidFill>
                  <a:srgbClr val="7030A0"/>
                </a:solidFill>
                <a:latin typeface="Tahoma" pitchFamily="34" charset="0"/>
              </a:rPr>
              <a:t>3rd</a:t>
            </a:r>
            <a:r>
              <a:rPr lang="en-US" sz="2000" dirty="0">
                <a:solidFill>
                  <a:srgbClr val="7030A0"/>
                </a:solidFill>
                <a:latin typeface="Tahoma" pitchFamily="34" charset="0"/>
              </a:rPr>
              <a:t>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4th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5th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6th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7th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8th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9th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10th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11th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D.C. Cir.</a:t>
            </a:r>
          </a:p>
          <a:p>
            <a:pPr marL="621792" lvl="1" eaLnBrk="1" fontAlgn="auto" hangingPunct="1">
              <a:lnSpc>
                <a:spcPct val="90000"/>
              </a:lnSpc>
              <a:spcBef>
                <a:spcPts val="324"/>
              </a:spcBef>
              <a:spcAft>
                <a:spcPts val="0"/>
              </a:spcAft>
              <a:buFont typeface="Verdana"/>
              <a:buChar char="◦"/>
              <a:defRPr/>
            </a:pPr>
            <a:r>
              <a:rPr lang="en-US" sz="2000" dirty="0">
                <a:latin typeface="Tahoma" pitchFamily="34" charset="0"/>
              </a:rPr>
              <a:t>Fed. Cir.</a:t>
            </a:r>
          </a:p>
        </p:txBody>
      </p:sp>
      <p:pic>
        <p:nvPicPr>
          <p:cNvPr id="55300" name="Picture 4" descr="bs01022_">
            <a:extLst>
              <a:ext uri="{FF2B5EF4-FFF2-40B4-BE49-F238E27FC236}">
                <a16:creationId xmlns:a16="http://schemas.microsoft.com/office/drawing/2014/main" id="{51F597EC-70B2-97F2-6577-BBFC8B09F559}"/>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24400" y="1752600"/>
            <a:ext cx="3651250" cy="3792538"/>
          </a:xfrm>
        </p:spPr>
      </p:pic>
      <p:sp>
        <p:nvSpPr>
          <p:cNvPr id="55301" name="Slide Number Placeholder 6">
            <a:extLst>
              <a:ext uri="{FF2B5EF4-FFF2-40B4-BE49-F238E27FC236}">
                <a16:creationId xmlns:a16="http://schemas.microsoft.com/office/drawing/2014/main" id="{6FC6C2A0-028F-D6D4-B6EE-7AD6E9AE158C}"/>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CE0C5FA-5668-4024-AE99-B8A399428A53}" type="slidenum">
              <a:rPr lang="en-US" altLang="en-US" sz="1400" smtClean="0">
                <a:latin typeface="Arial" panose="020B0604020202020204" pitchFamily="34" charset="0"/>
              </a:rPr>
              <a:pPr>
                <a:spcBef>
                  <a:spcPct val="0"/>
                </a:spcBef>
                <a:buClrTx/>
                <a:buSzTx/>
                <a:buFontTx/>
                <a:buNone/>
              </a:pPr>
              <a:t>39</a:t>
            </a:fld>
            <a:endParaRPr lang="en-US" altLang="en-US" sz="1400">
              <a:latin typeface="Arial" panose="020B0604020202020204"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73D81460-5B0E-9EDF-3759-5B80D57EC3BA}"/>
              </a:ext>
            </a:extLst>
          </p:cNvPr>
          <p:cNvSpPr>
            <a:spLocks noGrp="1"/>
          </p:cNvSpPr>
          <p:nvPr>
            <p:ph idx="1"/>
          </p:nvPr>
        </p:nvSpPr>
        <p:spPr>
          <a:xfrm>
            <a:off x="533400" y="1752600"/>
            <a:ext cx="8229600" cy="4525963"/>
          </a:xfrm>
        </p:spPr>
        <p:txBody>
          <a:bodyPr/>
          <a:lstStyle/>
          <a:p>
            <a:pPr eaLnBrk="1" hangingPunct="1">
              <a:lnSpc>
                <a:spcPct val="90000"/>
              </a:lnSpc>
            </a:pPr>
            <a:r>
              <a:rPr lang="en-US" altLang="en-US" sz="2100" i="1">
                <a:solidFill>
                  <a:schemeClr val="accent1"/>
                </a:solidFill>
                <a:latin typeface="Tahoma" panose="020B0604030504040204" pitchFamily="34" charset="0"/>
              </a:rPr>
              <a:t>R2.1(a) &amp; R10.2</a:t>
            </a:r>
          </a:p>
          <a:p>
            <a:pPr eaLnBrk="1" hangingPunct="1">
              <a:lnSpc>
                <a:spcPct val="90000"/>
              </a:lnSpc>
            </a:pPr>
            <a:r>
              <a:rPr lang="en-US" altLang="en-US" sz="2100">
                <a:latin typeface="Tahoma" panose="020B0604030504040204" pitchFamily="34" charset="0"/>
              </a:rPr>
              <a:t>In law review </a:t>
            </a:r>
            <a:r>
              <a:rPr lang="en-US" altLang="en-US" sz="2100">
                <a:solidFill>
                  <a:srgbClr val="FF0000"/>
                </a:solidFill>
                <a:latin typeface="Tahoma" panose="020B0604030504040204" pitchFamily="34" charset="0"/>
              </a:rPr>
              <a:t>main text</a:t>
            </a:r>
            <a:r>
              <a:rPr lang="en-US" altLang="en-US" sz="2100">
                <a:latin typeface="Tahoma" panose="020B0604030504040204" pitchFamily="34" charset="0"/>
              </a:rPr>
              <a:t>, case names are italicized.</a:t>
            </a:r>
          </a:p>
          <a:p>
            <a:pPr eaLnBrk="1" hangingPunct="1">
              <a:lnSpc>
                <a:spcPct val="90000"/>
              </a:lnSpc>
            </a:pPr>
            <a:r>
              <a:rPr lang="en-US" altLang="en-US" sz="2100">
                <a:latin typeface="Tahoma" panose="020B0604030504040204" pitchFamily="34" charset="0"/>
              </a:rPr>
              <a:t>In </a:t>
            </a:r>
            <a:r>
              <a:rPr lang="en-US" altLang="en-US" sz="2100">
                <a:solidFill>
                  <a:srgbClr val="7030A0"/>
                </a:solidFill>
                <a:latin typeface="Tahoma" panose="020B0604030504040204" pitchFamily="34" charset="0"/>
              </a:rPr>
              <a:t>footnote text</a:t>
            </a:r>
            <a:r>
              <a:rPr lang="en-US" altLang="en-US" sz="2100">
                <a:latin typeface="Tahoma" panose="020B0604030504040204" pitchFamily="34" charset="0"/>
              </a:rPr>
              <a:t>, use ordinary roman/plain text for case names in a full citation or for case names in a short citation when both parties are referenced.  However, in the short cite format when only one party is referenced, </a:t>
            </a:r>
            <a:r>
              <a:rPr lang="en-US" altLang="en-US" sz="2100" i="1">
                <a:latin typeface="Tahoma" panose="020B0604030504040204" pitchFamily="34" charset="0"/>
              </a:rPr>
              <a:t>italicize</a:t>
            </a:r>
            <a:r>
              <a:rPr lang="en-US" altLang="en-US" sz="2100">
                <a:latin typeface="Tahoma" panose="020B0604030504040204" pitchFamily="34" charset="0"/>
              </a:rPr>
              <a:t> the case name.</a:t>
            </a:r>
          </a:p>
          <a:p>
            <a:pPr eaLnBrk="1" hangingPunct="1">
              <a:lnSpc>
                <a:spcPct val="90000"/>
              </a:lnSpc>
            </a:pPr>
            <a:r>
              <a:rPr lang="en-US" altLang="en-US" sz="2100">
                <a:latin typeface="Tahoma" panose="020B0604030504040204" pitchFamily="34" charset="0"/>
              </a:rPr>
              <a:t>Also, in </a:t>
            </a:r>
            <a:r>
              <a:rPr lang="en-US" altLang="en-US" sz="2100">
                <a:solidFill>
                  <a:srgbClr val="7030A0"/>
                </a:solidFill>
                <a:latin typeface="Tahoma" panose="020B0604030504040204" pitchFamily="34" charset="0"/>
              </a:rPr>
              <a:t>footnote text</a:t>
            </a:r>
            <a:r>
              <a:rPr lang="en-US" altLang="en-US" sz="2100">
                <a:latin typeface="Tahoma" panose="020B0604030504040204" pitchFamily="34" charset="0"/>
              </a:rPr>
              <a:t>, </a:t>
            </a:r>
            <a:r>
              <a:rPr lang="en-US" altLang="en-US" sz="2100" i="1">
                <a:latin typeface="Tahoma" panose="020B0604030504040204" pitchFamily="34" charset="0"/>
              </a:rPr>
              <a:t>italicize</a:t>
            </a:r>
            <a:r>
              <a:rPr lang="en-US" altLang="en-US" sz="2100">
                <a:latin typeface="Tahoma" panose="020B0604030504040204" pitchFamily="34" charset="0"/>
              </a:rPr>
              <a:t> procedural phrases in the case name.</a:t>
            </a:r>
          </a:p>
          <a:p>
            <a:pPr eaLnBrk="1" hangingPunct="1">
              <a:lnSpc>
                <a:spcPct val="90000"/>
              </a:lnSpc>
            </a:pPr>
            <a:r>
              <a:rPr lang="en-US" altLang="en-US" sz="2100">
                <a:solidFill>
                  <a:schemeClr val="accent1"/>
                </a:solidFill>
                <a:latin typeface="Tahoma" panose="020B0604030504040204" pitchFamily="34" charset="0"/>
              </a:rPr>
              <a:t>Example:</a:t>
            </a:r>
            <a:endParaRPr lang="en-US" altLang="en-US" sz="2100">
              <a:solidFill>
                <a:schemeClr val="accent2"/>
              </a:solidFill>
              <a:latin typeface="Tahoma" panose="020B0604030504040204" pitchFamily="34" charset="0"/>
            </a:endParaRPr>
          </a:p>
          <a:p>
            <a:pPr lvl="1" eaLnBrk="1" hangingPunct="1">
              <a:lnSpc>
                <a:spcPct val="90000"/>
              </a:lnSpc>
            </a:pPr>
            <a:r>
              <a:rPr lang="en-US" altLang="en-US" sz="2100">
                <a:solidFill>
                  <a:schemeClr val="accent2"/>
                </a:solidFill>
                <a:latin typeface="Tahoma" panose="020B0604030504040204" pitchFamily="34" charset="0"/>
              </a:rPr>
              <a:t>Textual Sentence</a:t>
            </a:r>
            <a:r>
              <a:rPr lang="en-US" altLang="en-US" sz="2100">
                <a:solidFill>
                  <a:srgbClr val="FF0000"/>
                </a:solidFill>
                <a:latin typeface="Tahoma" panose="020B0604030504040204" pitchFamily="34" charset="0"/>
              </a:rPr>
              <a:t>:</a:t>
            </a:r>
            <a:r>
              <a:rPr lang="en-US" altLang="en-US" sz="2100">
                <a:latin typeface="Tahoma" panose="020B0604030504040204" pitchFamily="34" charset="0"/>
              </a:rPr>
              <a:t> In </a:t>
            </a:r>
            <a:r>
              <a:rPr lang="en-US" altLang="en-US" sz="2100" i="1">
                <a:latin typeface="Tahoma" panose="020B0604030504040204" pitchFamily="34" charset="0"/>
              </a:rPr>
              <a:t>Southern Pacific Co. v. Jensen</a:t>
            </a:r>
            <a:r>
              <a:rPr lang="en-US" altLang="en-US" sz="2100">
                <a:latin typeface="Tahoma" panose="020B0604030504040204" pitchFamily="34" charset="0"/>
              </a:rPr>
              <a:t>, Justice McReynolds stressed the value of uniform laws.</a:t>
            </a:r>
            <a:r>
              <a:rPr lang="en-US" altLang="en-US" sz="2100" baseline="30000">
                <a:latin typeface="Tahoma" panose="020B0604030504040204" pitchFamily="34" charset="0"/>
              </a:rPr>
              <a:t>1</a:t>
            </a:r>
            <a:r>
              <a:rPr lang="en-US" altLang="en-US" sz="2100">
                <a:latin typeface="Tahoma" panose="020B0604030504040204" pitchFamily="34" charset="0"/>
              </a:rPr>
              <a:t>   </a:t>
            </a:r>
            <a:endParaRPr lang="en-US" altLang="en-US" sz="2100" u="sng">
              <a:latin typeface="Tahoma" panose="020B0604030504040204" pitchFamily="34" charset="0"/>
            </a:endParaRPr>
          </a:p>
          <a:p>
            <a:pPr lvl="2" eaLnBrk="1" hangingPunct="1">
              <a:lnSpc>
                <a:spcPct val="90000"/>
              </a:lnSpc>
            </a:pPr>
            <a:r>
              <a:rPr lang="en-US" altLang="en-US">
                <a:solidFill>
                  <a:srgbClr val="7030A0"/>
                </a:solidFill>
                <a:latin typeface="Tahoma" panose="020B0604030504040204" pitchFamily="34" charset="0"/>
              </a:rPr>
              <a:t>Citation:</a:t>
            </a:r>
            <a:r>
              <a:rPr lang="en-US" altLang="en-US">
                <a:solidFill>
                  <a:srgbClr val="FFC000"/>
                </a:solidFill>
                <a:latin typeface="Tahoma" panose="020B0604030504040204" pitchFamily="34" charset="0"/>
              </a:rPr>
              <a:t> </a:t>
            </a:r>
            <a:r>
              <a:rPr lang="en-US" altLang="en-US" baseline="30000">
                <a:latin typeface="Tahoma" panose="020B0604030504040204" pitchFamily="34" charset="0"/>
              </a:rPr>
              <a:t>1</a:t>
            </a:r>
            <a:r>
              <a:rPr lang="en-US" altLang="en-US">
                <a:latin typeface="Tahoma" panose="020B0604030504040204" pitchFamily="34" charset="0"/>
              </a:rPr>
              <a:t> </a:t>
            </a:r>
            <a:r>
              <a:rPr lang="en-US" altLang="en-US" i="1">
                <a:latin typeface="Tahoma" panose="020B0604030504040204" pitchFamily="34" charset="0"/>
              </a:rPr>
              <a:t>See, e.g.</a:t>
            </a:r>
            <a:r>
              <a:rPr lang="en-US" altLang="en-US">
                <a:latin typeface="Tahoma" panose="020B0604030504040204" pitchFamily="34" charset="0"/>
              </a:rPr>
              <a:t>, S. Pac. Co. v. Jensen, 244 U.S. 205, 225-26 (1917).</a:t>
            </a:r>
            <a:r>
              <a:rPr lang="en-US" altLang="en-US" sz="1800">
                <a:latin typeface="Tahoma" panose="020B0604030504040204" pitchFamily="34" charset="0"/>
              </a:rPr>
              <a:t> 	</a:t>
            </a:r>
            <a:r>
              <a:rPr lang="en-US" altLang="en-US" sz="2200">
                <a:latin typeface="Tahoma" panose="020B0604030504040204" pitchFamily="34" charset="0"/>
              </a:rPr>
              <a:t>	</a:t>
            </a:r>
            <a:endParaRPr lang="en-US" altLang="en-US">
              <a:latin typeface="Tahoma" panose="020B0604030504040204" pitchFamily="34" charset="0"/>
            </a:endParaRPr>
          </a:p>
        </p:txBody>
      </p:sp>
      <p:sp>
        <p:nvSpPr>
          <p:cNvPr id="17411" name="Slide Number Placeholder 5">
            <a:extLst>
              <a:ext uri="{FF2B5EF4-FFF2-40B4-BE49-F238E27FC236}">
                <a16:creationId xmlns:a16="http://schemas.microsoft.com/office/drawing/2014/main" id="{0F9CD6DA-AB14-6D9F-9D9D-0707557937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BA38495-3ADD-4F4A-9046-E35BE636D6E3}" type="slidenum">
              <a:rPr lang="en-US" altLang="en-US" sz="1400" smtClean="0">
                <a:latin typeface="Arial" panose="020B0604020202020204" pitchFamily="34" charset="0"/>
              </a:rPr>
              <a:pPr>
                <a:spcBef>
                  <a:spcPct val="0"/>
                </a:spcBef>
                <a:buClrTx/>
                <a:buSzTx/>
                <a:buFontTx/>
                <a:buNone/>
              </a:pPr>
              <a:t>4</a:t>
            </a:fld>
            <a:endParaRPr lang="en-US" altLang="en-US" sz="1400">
              <a:latin typeface="Arial" panose="020B0604020202020204" pitchFamily="34" charset="0"/>
            </a:endParaRPr>
          </a:p>
        </p:txBody>
      </p:sp>
      <p:sp>
        <p:nvSpPr>
          <p:cNvPr id="6147" name="Rectangle 2">
            <a:extLst>
              <a:ext uri="{FF2B5EF4-FFF2-40B4-BE49-F238E27FC236}">
                <a16:creationId xmlns:a16="http://schemas.microsoft.com/office/drawing/2014/main" id="{48338258-4A5F-7DCF-EA4C-DFD91A0EBF58}"/>
              </a:ext>
            </a:extLst>
          </p:cNvPr>
          <p:cNvSpPr>
            <a:spLocks noGrp="1" noChangeArrowheads="1"/>
          </p:cNvSpPr>
          <p:nvPr>
            <p:ph type="title"/>
          </p:nvPr>
        </p:nvSpPr>
        <p:spPr>
          <a:xfrm>
            <a:off x="685800" y="381000"/>
            <a:ext cx="8001000" cy="1143000"/>
          </a:xfrm>
        </p:spPr>
        <p:txBody>
          <a:bodyPr>
            <a:normAutofit fontScale="90000"/>
          </a:bodyPr>
          <a:lstStyle/>
          <a:p>
            <a:pPr eaLnBrk="1" fontAlgn="auto" hangingPunct="1">
              <a:spcAft>
                <a:spcPts val="0"/>
              </a:spcAft>
              <a:defRPr/>
            </a:pPr>
            <a:r>
              <a:rPr lang="en-US" sz="4000" dirty="0">
                <a:solidFill>
                  <a:srgbClr val="464646"/>
                </a:solidFill>
                <a:latin typeface="Tahoma" pitchFamily="34" charset="0"/>
              </a:rPr>
              <a:t>The</a:t>
            </a:r>
            <a:r>
              <a:rPr lang="ja-JP" altLang="en-US" sz="4000" dirty="0">
                <a:ln w="12700">
                  <a:solidFill>
                    <a:schemeClr val="tx2">
                      <a:satMod val="155000"/>
                    </a:schemeClr>
                  </a:solidFill>
                  <a:prstDash val="solid"/>
                </a:ln>
                <a:solidFill>
                  <a:schemeClr val="bg1"/>
                </a:solidFill>
                <a:effectLst>
                  <a:glow rad="101600">
                    <a:schemeClr val="accent5">
                      <a:satMod val="175000"/>
                      <a:alpha val="40000"/>
                    </a:schemeClr>
                  </a:glow>
                  <a:outerShdw blurRad="41275" dist="20320" dir="1800000" algn="tl" rotWithShape="0">
                    <a:srgbClr val="000000">
                      <a:alpha val="40000"/>
                    </a:srgbClr>
                  </a:outerShdw>
                </a:effectLst>
                <a:latin typeface="Tahoma" pitchFamily="34" charset="0"/>
              </a:rPr>
              <a:t>“</a:t>
            </a:r>
            <a:r>
              <a:rPr lang="en-US" altLang="ja-JP" sz="4000" dirty="0">
                <a:ln w="12700">
                  <a:solidFill>
                    <a:schemeClr val="tx2">
                      <a:satMod val="155000"/>
                    </a:schemeClr>
                  </a:solidFill>
                  <a:prstDash val="solid"/>
                </a:ln>
                <a:solidFill>
                  <a:schemeClr val="bg1"/>
                </a:solidFill>
                <a:effectLst>
                  <a:glow rad="101600">
                    <a:schemeClr val="accent5">
                      <a:satMod val="175000"/>
                      <a:alpha val="40000"/>
                    </a:schemeClr>
                  </a:glow>
                  <a:outerShdw blurRad="41275" dist="20320" dir="1800000" algn="tl" rotWithShape="0">
                    <a:srgbClr val="000000">
                      <a:alpha val="40000"/>
                    </a:srgbClr>
                  </a:outerShdw>
                </a:effectLst>
                <a:latin typeface="Tahoma" pitchFamily="34" charset="0"/>
              </a:rPr>
              <a:t>White Pages</a:t>
            </a:r>
            <a:r>
              <a:rPr lang="ja-JP" altLang="en-US" sz="4000" dirty="0">
                <a:ln w="12700">
                  <a:solidFill>
                    <a:schemeClr val="tx2">
                      <a:satMod val="155000"/>
                    </a:schemeClr>
                  </a:solidFill>
                  <a:prstDash val="solid"/>
                </a:ln>
                <a:solidFill>
                  <a:schemeClr val="bg1"/>
                </a:solidFill>
                <a:effectLst>
                  <a:glow rad="101600">
                    <a:schemeClr val="accent5">
                      <a:satMod val="175000"/>
                      <a:alpha val="40000"/>
                    </a:schemeClr>
                  </a:glow>
                  <a:outerShdw blurRad="41275" dist="20320" dir="1800000" algn="tl" rotWithShape="0">
                    <a:srgbClr val="000000">
                      <a:alpha val="40000"/>
                    </a:srgbClr>
                  </a:outerShdw>
                </a:effectLst>
                <a:latin typeface="Tahoma" pitchFamily="34" charset="0"/>
              </a:rPr>
              <a:t>”</a:t>
            </a:r>
            <a:r>
              <a:rPr lang="en-US" sz="4000" dirty="0">
                <a:ln w="12700">
                  <a:solidFill>
                    <a:schemeClr val="tx2">
                      <a:satMod val="155000"/>
                    </a:schemeClr>
                  </a:solidFill>
                  <a:prstDash val="solid"/>
                </a:ln>
                <a:solidFill>
                  <a:schemeClr val="bg2">
                    <a:tint val="85000"/>
                    <a:satMod val="155000"/>
                  </a:schemeClr>
                </a:solidFill>
                <a:effectLst>
                  <a:glow rad="101600">
                    <a:schemeClr val="accent5">
                      <a:satMod val="175000"/>
                      <a:alpha val="40000"/>
                    </a:schemeClr>
                  </a:glow>
                  <a:outerShdw blurRad="41275" dist="20320" dir="1800000" algn="tl" rotWithShape="0">
                    <a:srgbClr val="000000">
                      <a:alpha val="40000"/>
                    </a:srgbClr>
                  </a:outerShdw>
                </a:effectLst>
                <a:latin typeface="Tahoma" pitchFamily="34" charset="0"/>
              </a:rPr>
              <a:t> </a:t>
            </a:r>
            <a:r>
              <a:rPr lang="en-US" sz="4000" dirty="0">
                <a:latin typeface="Tahoma" pitchFamily="34" charset="0"/>
              </a:rPr>
              <a:t>cont</a:t>
            </a:r>
            <a:r>
              <a:rPr lang="en-US" altLang="en-US" sz="4000" dirty="0">
                <a:latin typeface="Tahoma" pitchFamily="34" charset="0"/>
              </a:rPr>
              <a:t>’</a:t>
            </a:r>
            <a:r>
              <a:rPr lang="en-US" sz="4000" dirty="0">
                <a:latin typeface="Tahoma" pitchFamily="34" charset="0"/>
              </a:rPr>
              <a:t>d:</a:t>
            </a:r>
            <a:br>
              <a:rPr lang="en-US" sz="4000" dirty="0">
                <a:solidFill>
                  <a:srgbClr val="F8F8EF"/>
                </a:solidFill>
                <a:latin typeface="Tahoma" pitchFamily="34" charset="0"/>
              </a:rPr>
            </a:br>
            <a:r>
              <a:rPr lang="en-US" sz="4000" dirty="0">
                <a:latin typeface="Tahoma" pitchFamily="34" charset="0"/>
              </a:rPr>
              <a:t>italicizing case names</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a:extLst>
              <a:ext uri="{FF2B5EF4-FFF2-40B4-BE49-F238E27FC236}">
                <a16:creationId xmlns:a16="http://schemas.microsoft.com/office/drawing/2014/main" id="{397D0C70-D3A5-AB72-5BE5-75CC591AE1AA}"/>
              </a:ext>
            </a:extLst>
          </p:cNvPr>
          <p:cNvSpPr>
            <a:spLocks noGrp="1" noChangeArrowheads="1"/>
          </p:cNvSpPr>
          <p:nvPr>
            <p:ph type="title"/>
          </p:nvPr>
        </p:nvSpPr>
        <p:spPr>
          <a:xfrm>
            <a:off x="685800" y="152400"/>
            <a:ext cx="8001000" cy="1371600"/>
          </a:xfrm>
        </p:spPr>
        <p:txBody>
          <a:bodyPr/>
          <a:lstStyle/>
          <a:p>
            <a:pPr eaLnBrk="1" fontAlgn="auto" hangingPunct="1">
              <a:spcAft>
                <a:spcPts val="0"/>
              </a:spcAft>
              <a:defRPr/>
            </a:pPr>
            <a:r>
              <a:rPr lang="en-US" dirty="0">
                <a:latin typeface="Tahoma" pitchFamily="34" charset="0"/>
              </a:rPr>
              <a:t>Common court abbreviations (cont’</a:t>
            </a:r>
            <a:r>
              <a:rPr lang="en-US" altLang="ja-JP" dirty="0">
                <a:latin typeface="Tahoma" pitchFamily="34" charset="0"/>
              </a:rPr>
              <a:t>d)</a:t>
            </a:r>
            <a:endParaRPr lang="en-US" dirty="0">
              <a:latin typeface="Tahoma" pitchFamily="34" charset="0"/>
            </a:endParaRPr>
          </a:p>
        </p:txBody>
      </p:sp>
      <p:pic>
        <p:nvPicPr>
          <p:cNvPr id="56323" name="Picture 4" descr="bd06450_">
            <a:extLst>
              <a:ext uri="{FF2B5EF4-FFF2-40B4-BE49-F238E27FC236}">
                <a16:creationId xmlns:a16="http://schemas.microsoft.com/office/drawing/2014/main" id="{E112A02E-2DC6-9543-C5B1-CB124D7B7FF4}"/>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838200" y="1905000"/>
            <a:ext cx="3352800" cy="3505200"/>
          </a:xfrm>
        </p:spPr>
      </p:pic>
      <p:sp>
        <p:nvSpPr>
          <p:cNvPr id="56324" name="Rectangle 3">
            <a:extLst>
              <a:ext uri="{FF2B5EF4-FFF2-40B4-BE49-F238E27FC236}">
                <a16:creationId xmlns:a16="http://schemas.microsoft.com/office/drawing/2014/main" id="{DA33696C-FE5C-4AB9-0A5C-5673F6F4A5EF}"/>
              </a:ext>
            </a:extLst>
          </p:cNvPr>
          <p:cNvSpPr>
            <a:spLocks noGrp="1"/>
          </p:cNvSpPr>
          <p:nvPr>
            <p:ph type="body" sz="half" idx="2"/>
          </p:nvPr>
        </p:nvSpPr>
        <p:spPr/>
        <p:txBody>
          <a:bodyPr/>
          <a:lstStyle/>
          <a:p>
            <a:pPr eaLnBrk="1" hangingPunct="1">
              <a:lnSpc>
                <a:spcPct val="90000"/>
              </a:lnSpc>
            </a:pPr>
            <a:r>
              <a:rPr lang="en-US" altLang="en-US" sz="2800">
                <a:latin typeface="Tahoma" panose="020B0604030504040204" pitchFamily="34" charset="0"/>
              </a:rPr>
              <a:t>Federal district courts</a:t>
            </a:r>
          </a:p>
          <a:p>
            <a:pPr lvl="1" eaLnBrk="1" hangingPunct="1">
              <a:lnSpc>
                <a:spcPct val="90000"/>
              </a:lnSpc>
            </a:pPr>
            <a:r>
              <a:rPr lang="en-US" altLang="en-US" sz="2000">
                <a:latin typeface="Tahoma" panose="020B0604030504040204" pitchFamily="34" charset="0"/>
              </a:rPr>
              <a:t>Abbreviation is D.</a:t>
            </a:r>
          </a:p>
          <a:p>
            <a:pPr lvl="1" eaLnBrk="1" hangingPunct="1">
              <a:lnSpc>
                <a:spcPct val="90000"/>
              </a:lnSpc>
            </a:pPr>
            <a:r>
              <a:rPr lang="en-US" altLang="en-US" sz="2000">
                <a:latin typeface="Tahoma" panose="020B0604030504040204" pitchFamily="34" charset="0"/>
              </a:rPr>
              <a:t>If a state contains more than one federal district, you must include the abbreviation to identify that district:</a:t>
            </a:r>
          </a:p>
          <a:p>
            <a:pPr lvl="2" eaLnBrk="1" hangingPunct="1">
              <a:lnSpc>
                <a:spcPct val="90000"/>
              </a:lnSpc>
            </a:pPr>
            <a:r>
              <a:rPr lang="en-US" altLang="en-US" sz="1800">
                <a:latin typeface="Tahoma" panose="020B0604030504040204" pitchFamily="34" charset="0"/>
              </a:rPr>
              <a:t>Western District of Pennsylvania is W.D. Pa.</a:t>
            </a:r>
          </a:p>
          <a:p>
            <a:pPr lvl="2" eaLnBrk="1" hangingPunct="1">
              <a:lnSpc>
                <a:spcPct val="90000"/>
              </a:lnSpc>
            </a:pPr>
            <a:r>
              <a:rPr lang="en-US" altLang="en-US" sz="1800">
                <a:latin typeface="Tahoma" panose="020B0604030504040204" pitchFamily="34" charset="0"/>
              </a:rPr>
              <a:t>Rhode Island, which only has one district, is D.R.I.</a:t>
            </a:r>
          </a:p>
        </p:txBody>
      </p:sp>
      <p:sp>
        <p:nvSpPr>
          <p:cNvPr id="56325" name="Slide Number Placeholder 6">
            <a:extLst>
              <a:ext uri="{FF2B5EF4-FFF2-40B4-BE49-F238E27FC236}">
                <a16:creationId xmlns:a16="http://schemas.microsoft.com/office/drawing/2014/main" id="{832F1C6A-C31E-B460-D646-BEA7C79C8009}"/>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3CF31B8-AB83-4779-AF1F-40BD7E694D4B}" type="slidenum">
              <a:rPr lang="en-US" altLang="en-US" sz="1400" smtClean="0">
                <a:latin typeface="Arial" panose="020B0604020202020204" pitchFamily="34" charset="0"/>
              </a:rPr>
              <a:pPr>
                <a:spcBef>
                  <a:spcPct val="0"/>
                </a:spcBef>
                <a:buClrTx/>
                <a:buSzTx/>
                <a:buFontTx/>
                <a:buNone/>
              </a:pPr>
              <a:t>40</a:t>
            </a:fld>
            <a:endParaRPr lang="en-US" altLang="en-US" sz="1400">
              <a:latin typeface="Arial" panose="020B0604020202020204" pitchFamily="34" charset="0"/>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a:extLst>
              <a:ext uri="{FF2B5EF4-FFF2-40B4-BE49-F238E27FC236}">
                <a16:creationId xmlns:a16="http://schemas.microsoft.com/office/drawing/2014/main" id="{1B9E66B9-09F8-2BFB-4D70-FB49BF86C6D5}"/>
              </a:ext>
            </a:extLst>
          </p:cNvPr>
          <p:cNvSpPr>
            <a:spLocks noGrp="1"/>
          </p:cNvSpPr>
          <p:nvPr>
            <p:ph idx="1"/>
          </p:nvPr>
        </p:nvSpPr>
        <p:spPr>
          <a:xfrm>
            <a:off x="457200" y="1676400"/>
            <a:ext cx="8229600" cy="4525963"/>
          </a:xfrm>
        </p:spPr>
        <p:txBody>
          <a:bodyPr/>
          <a:lstStyle/>
          <a:p>
            <a:pPr eaLnBrk="1" hangingPunct="1">
              <a:lnSpc>
                <a:spcPct val="90000"/>
              </a:lnSpc>
            </a:pPr>
            <a:r>
              <a:rPr lang="en-US" altLang="en-US" sz="2400" i="1">
                <a:solidFill>
                  <a:schemeClr val="accent1"/>
                </a:solidFill>
                <a:latin typeface="Tahoma" panose="020B0604030504040204" pitchFamily="34" charset="0"/>
              </a:rPr>
              <a:t>R6.1(a)</a:t>
            </a:r>
          </a:p>
          <a:p>
            <a:pPr eaLnBrk="1" hangingPunct="1">
              <a:lnSpc>
                <a:spcPct val="90000"/>
              </a:lnSpc>
            </a:pPr>
            <a:r>
              <a:rPr lang="en-US" altLang="en-US" sz="2400">
                <a:latin typeface="Tahoma" panose="020B0604030504040204" pitchFamily="34" charset="0"/>
              </a:rPr>
              <a:t>The </a:t>
            </a:r>
            <a:r>
              <a:rPr lang="en-US" altLang="en-US" sz="2400" u="sng">
                <a:latin typeface="Tahoma" panose="020B0604030504040204" pitchFamily="34" charset="0"/>
              </a:rPr>
              <a:t>Bluebook</a:t>
            </a:r>
            <a:r>
              <a:rPr lang="en-US" altLang="en-US" sz="2400">
                <a:latin typeface="Tahoma" panose="020B0604030504040204" pitchFamily="34" charset="0"/>
              </a:rPr>
              <a:t> includes a general rule on spacing that, among other things, applies to court abbreviations.</a:t>
            </a:r>
          </a:p>
          <a:p>
            <a:pPr eaLnBrk="1" hangingPunct="1">
              <a:lnSpc>
                <a:spcPct val="90000"/>
              </a:lnSpc>
            </a:pPr>
            <a:r>
              <a:rPr lang="en-US" altLang="en-US" sz="2400">
                <a:latin typeface="Tahoma" panose="020B0604030504040204" pitchFamily="34" charset="0"/>
              </a:rPr>
              <a:t>You </a:t>
            </a:r>
            <a:r>
              <a:rPr lang="ja-JP" altLang="en-US" sz="2400">
                <a:latin typeface="Tahoma" panose="020B0604030504040204" pitchFamily="34" charset="0"/>
              </a:rPr>
              <a:t>“</a:t>
            </a:r>
            <a:r>
              <a:rPr lang="en-US" altLang="ja-JP" sz="2400">
                <a:latin typeface="Tahoma" panose="020B0604030504040204" pitchFamily="34" charset="0"/>
              </a:rPr>
              <a:t>close up</a:t>
            </a:r>
            <a:r>
              <a:rPr lang="ja-JP" altLang="en-US" sz="2400">
                <a:latin typeface="Tahoma" panose="020B0604030504040204" pitchFamily="34" charset="0"/>
              </a:rPr>
              <a:t>”</a:t>
            </a:r>
            <a:r>
              <a:rPr lang="en-US" altLang="ja-JP" sz="2400">
                <a:latin typeface="Tahoma" panose="020B0604030504040204" pitchFamily="34" charset="0"/>
              </a:rPr>
              <a:t> all adjacent single capitals (there is no space between them):</a:t>
            </a:r>
          </a:p>
          <a:p>
            <a:pPr lvl="1" eaLnBrk="1" hangingPunct="1">
              <a:lnSpc>
                <a:spcPct val="90000"/>
              </a:lnSpc>
            </a:pPr>
            <a:r>
              <a:rPr lang="en-US" altLang="en-US" sz="2000">
                <a:latin typeface="Tahoma" panose="020B0604030504040204" pitchFamily="34" charset="0"/>
              </a:rPr>
              <a:t>D.R.I. or  E.D.N.Y.</a:t>
            </a:r>
          </a:p>
          <a:p>
            <a:pPr lvl="1" eaLnBrk="1" hangingPunct="1">
              <a:lnSpc>
                <a:spcPct val="90000"/>
              </a:lnSpc>
            </a:pPr>
            <a:r>
              <a:rPr lang="en-US" altLang="en-US" sz="2000">
                <a:latin typeface="Tahoma" panose="020B0604030504040204" pitchFamily="34" charset="0"/>
              </a:rPr>
              <a:t>Individual numbers are treated as single capitals</a:t>
            </a:r>
          </a:p>
          <a:p>
            <a:pPr lvl="2" eaLnBrk="1" hangingPunct="1">
              <a:lnSpc>
                <a:spcPct val="90000"/>
              </a:lnSpc>
            </a:pPr>
            <a:r>
              <a:rPr lang="en-US" altLang="en-US" sz="2000">
                <a:latin typeface="Tahoma" panose="020B0604030504040204" pitchFamily="34" charset="0"/>
              </a:rPr>
              <a:t>F.2d or N.E.2d</a:t>
            </a:r>
          </a:p>
          <a:p>
            <a:pPr lvl="2" eaLnBrk="1" hangingPunct="1">
              <a:lnSpc>
                <a:spcPct val="90000"/>
              </a:lnSpc>
            </a:pPr>
            <a:r>
              <a:rPr lang="en-US" altLang="en-US" sz="2000">
                <a:latin typeface="Tahoma" panose="020B0604030504040204" pitchFamily="34" charset="0"/>
              </a:rPr>
              <a:t>But spaces are used when the citation includes abbreviations longer than a single letter</a:t>
            </a:r>
          </a:p>
          <a:p>
            <a:pPr lvl="3" eaLnBrk="1" hangingPunct="1">
              <a:lnSpc>
                <a:spcPct val="90000"/>
              </a:lnSpc>
            </a:pPr>
            <a:r>
              <a:rPr lang="en-US" altLang="en-US" sz="1800">
                <a:latin typeface="Tahoma" panose="020B0604030504040204" pitchFamily="34" charset="0"/>
              </a:rPr>
              <a:t>So. 2d or F. Supp. or F. Supp. 2d</a:t>
            </a:r>
          </a:p>
          <a:p>
            <a:pPr lvl="1" eaLnBrk="1" hangingPunct="1">
              <a:lnSpc>
                <a:spcPct val="90000"/>
              </a:lnSpc>
            </a:pPr>
            <a:endParaRPr lang="en-US" altLang="en-US" sz="2400">
              <a:latin typeface="Tahoma" panose="020B0604030504040204" pitchFamily="34" charset="0"/>
            </a:endParaRPr>
          </a:p>
        </p:txBody>
      </p:sp>
      <p:sp>
        <p:nvSpPr>
          <p:cNvPr id="57347" name="Slide Number Placeholder 5">
            <a:extLst>
              <a:ext uri="{FF2B5EF4-FFF2-40B4-BE49-F238E27FC236}">
                <a16:creationId xmlns:a16="http://schemas.microsoft.com/office/drawing/2014/main" id="{837230D5-F954-FD05-3FA7-4732D5E19855}"/>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60E0FA5-8858-4751-85E2-5A39E8BC6741}" type="slidenum">
              <a:rPr lang="en-US" altLang="en-US" sz="1400" smtClean="0">
                <a:latin typeface="Arial" panose="020B0604020202020204" pitchFamily="34" charset="0"/>
              </a:rPr>
              <a:pPr>
                <a:spcBef>
                  <a:spcPct val="0"/>
                </a:spcBef>
                <a:buClrTx/>
                <a:buSzTx/>
                <a:buFontTx/>
                <a:buNone/>
              </a:pPr>
              <a:t>41</a:t>
            </a:fld>
            <a:endParaRPr lang="en-US" altLang="en-US" sz="1400">
              <a:latin typeface="Arial" panose="020B0604020202020204" pitchFamily="34" charset="0"/>
            </a:endParaRPr>
          </a:p>
        </p:txBody>
      </p:sp>
      <p:sp>
        <p:nvSpPr>
          <p:cNvPr id="44035" name="Rectangle 2">
            <a:extLst>
              <a:ext uri="{FF2B5EF4-FFF2-40B4-BE49-F238E27FC236}">
                <a16:creationId xmlns:a16="http://schemas.microsoft.com/office/drawing/2014/main" id="{CE966ED0-58C6-D4E7-6D5B-CF71F1BBAF99}"/>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Spacing between capitals</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a:extLst>
              <a:ext uri="{FF2B5EF4-FFF2-40B4-BE49-F238E27FC236}">
                <a16:creationId xmlns:a16="http://schemas.microsoft.com/office/drawing/2014/main" id="{0C26BA5F-E486-057B-58AC-092C33E62CAF}"/>
              </a:ext>
            </a:extLst>
          </p:cNvPr>
          <p:cNvSpPr>
            <a:spLocks noGrp="1"/>
          </p:cNvSpPr>
          <p:nvPr>
            <p:ph idx="1"/>
          </p:nvPr>
        </p:nvSpPr>
        <p:spPr>
          <a:xfrm>
            <a:off x="685800" y="1447800"/>
            <a:ext cx="7772400" cy="4800600"/>
          </a:xfrm>
        </p:spPr>
        <p:txBody>
          <a:bodyPr/>
          <a:lstStyle/>
          <a:p>
            <a:pPr eaLnBrk="1" hangingPunct="1">
              <a:lnSpc>
                <a:spcPct val="90000"/>
              </a:lnSpc>
            </a:pPr>
            <a:r>
              <a:rPr lang="en-US" altLang="en-US" sz="2400">
                <a:latin typeface="Tahoma" panose="020B0604030504040204" pitchFamily="34" charset="0"/>
              </a:rPr>
              <a:t>The date of the decision is the last piece of information contained in the parenthetical after the case page.</a:t>
            </a:r>
          </a:p>
          <a:p>
            <a:pPr lvl="1" eaLnBrk="1" hangingPunct="1">
              <a:lnSpc>
                <a:spcPct val="90000"/>
              </a:lnSpc>
            </a:pPr>
            <a:r>
              <a:rPr lang="en-US" altLang="en-US" sz="2000">
                <a:latin typeface="Tahoma" panose="020B0604030504040204" pitchFamily="34" charset="0"/>
              </a:rPr>
              <a:t>For decisions published in reporters, use the YEAR of the decision.</a:t>
            </a:r>
          </a:p>
          <a:p>
            <a:pPr lvl="1" eaLnBrk="1" hangingPunct="1">
              <a:lnSpc>
                <a:spcPct val="90000"/>
              </a:lnSpc>
            </a:pPr>
            <a:r>
              <a:rPr lang="en-US" altLang="en-US" sz="2000">
                <a:latin typeface="Tahoma" panose="020B0604030504040204" pitchFamily="34" charset="0"/>
              </a:rPr>
              <a:t>For unreported cases and cases cited to a slip opinion, provide the EXACT DATE of the decision.</a:t>
            </a:r>
          </a:p>
          <a:p>
            <a:pPr lvl="1" eaLnBrk="1" hangingPunct="1">
              <a:lnSpc>
                <a:spcPct val="90000"/>
              </a:lnSpc>
            </a:pPr>
            <a:r>
              <a:rPr lang="en-US" altLang="en-US" sz="2000">
                <a:latin typeface="Tahoma" panose="020B0604030504040204" pitchFamily="34" charset="0"/>
              </a:rPr>
              <a:t>When citing a case with different decisions issued </a:t>
            </a:r>
            <a:r>
              <a:rPr lang="en-US" altLang="en-US" sz="2000">
                <a:solidFill>
                  <a:srgbClr val="7030A0"/>
                </a:solidFill>
                <a:latin typeface="Tahoma" panose="020B0604030504040204" pitchFamily="34" charset="0"/>
              </a:rPr>
              <a:t>in the same year,</a:t>
            </a:r>
            <a:r>
              <a:rPr lang="en-US" altLang="en-US" sz="2000">
                <a:latin typeface="Tahoma" panose="020B0604030504040204" pitchFamily="34" charset="0"/>
              </a:rPr>
              <a:t> include the year only in the parenthetical for the last-cited decision.</a:t>
            </a:r>
            <a:endParaRPr lang="en-US" altLang="en-US" sz="2400">
              <a:latin typeface="Tahoma" panose="020B0604030504040204" pitchFamily="34" charset="0"/>
            </a:endParaRPr>
          </a:p>
          <a:p>
            <a:pPr lvl="2" eaLnBrk="1" hangingPunct="1">
              <a:lnSpc>
                <a:spcPct val="90000"/>
              </a:lnSpc>
            </a:pPr>
            <a:r>
              <a:rPr lang="en-US" altLang="en-US" sz="1800">
                <a:latin typeface="Tahoma" panose="020B0604030504040204" pitchFamily="34" charset="0"/>
              </a:rPr>
              <a:t>For example, if the 5th Circuit decided a case in 2001 &amp; the U.S. Supreme Court granted a writ of certiorari to review that case in 2001, include the year only in the citation to the Supreme Court</a:t>
            </a:r>
            <a:r>
              <a:rPr lang="ja-JP" altLang="en-US" sz="1800">
                <a:latin typeface="Tahoma" panose="020B0604030504040204" pitchFamily="34" charset="0"/>
              </a:rPr>
              <a:t>’</a:t>
            </a:r>
            <a:r>
              <a:rPr lang="en-US" altLang="ja-JP" sz="1800">
                <a:latin typeface="Tahoma" panose="020B0604030504040204" pitchFamily="34" charset="0"/>
              </a:rPr>
              <a:t>s decision:</a:t>
            </a:r>
          </a:p>
          <a:p>
            <a:pPr lvl="2" eaLnBrk="1" hangingPunct="1">
              <a:lnSpc>
                <a:spcPct val="90000"/>
              </a:lnSpc>
            </a:pPr>
            <a:r>
              <a:rPr lang="en-US" altLang="en-US" sz="1800" baseline="30000">
                <a:latin typeface="Tahoma" panose="020B0604030504040204" pitchFamily="34" charset="0"/>
              </a:rPr>
              <a:t>6</a:t>
            </a:r>
            <a:r>
              <a:rPr lang="en-US" altLang="en-US" sz="1800">
                <a:latin typeface="Tahoma" panose="020B0604030504040204" pitchFamily="34" charset="0"/>
              </a:rPr>
              <a:t> Cox v. Abernathy, 241 F.3d 467, 479 (5th Cir.)</a:t>
            </a:r>
            <a:r>
              <a:rPr lang="en-US" altLang="en-US" sz="1800" i="1">
                <a:latin typeface="Tahoma" panose="020B0604030504040204" pitchFamily="34" charset="0"/>
              </a:rPr>
              <a:t>, cert. granted</a:t>
            </a:r>
            <a:r>
              <a:rPr lang="en-US" altLang="en-US" sz="1800">
                <a:latin typeface="Tahoma" panose="020B0604030504040204" pitchFamily="34" charset="0"/>
              </a:rPr>
              <a:t>, 602 U.S. 894 (2001).</a:t>
            </a:r>
          </a:p>
        </p:txBody>
      </p:sp>
      <p:sp>
        <p:nvSpPr>
          <p:cNvPr id="58371" name="Slide Number Placeholder 5">
            <a:extLst>
              <a:ext uri="{FF2B5EF4-FFF2-40B4-BE49-F238E27FC236}">
                <a16:creationId xmlns:a16="http://schemas.microsoft.com/office/drawing/2014/main" id="{55588DC7-6B6A-F29B-E23B-A82BBB9B814D}"/>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469E099-E553-4998-ABB4-8E06C1A3181C}" type="slidenum">
              <a:rPr lang="en-US" altLang="en-US" sz="1400" smtClean="0">
                <a:latin typeface="Arial" panose="020B0604020202020204" pitchFamily="34" charset="0"/>
              </a:rPr>
              <a:pPr>
                <a:spcBef>
                  <a:spcPct val="0"/>
                </a:spcBef>
                <a:buClrTx/>
                <a:buSzTx/>
                <a:buFontTx/>
                <a:buNone/>
              </a:pPr>
              <a:t>42</a:t>
            </a:fld>
            <a:endParaRPr lang="en-US" altLang="en-US" sz="1400">
              <a:latin typeface="Arial" panose="020B0604020202020204" pitchFamily="34" charset="0"/>
            </a:endParaRPr>
          </a:p>
        </p:txBody>
      </p:sp>
      <p:sp>
        <p:nvSpPr>
          <p:cNvPr id="45059" name="Rectangle 2">
            <a:extLst>
              <a:ext uri="{FF2B5EF4-FFF2-40B4-BE49-F238E27FC236}">
                <a16:creationId xmlns:a16="http://schemas.microsoft.com/office/drawing/2014/main" id="{8B6B1B20-B48E-821A-FB56-4AF3B094D492}"/>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Date of decision</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a:extLst>
              <a:ext uri="{FF2B5EF4-FFF2-40B4-BE49-F238E27FC236}">
                <a16:creationId xmlns:a16="http://schemas.microsoft.com/office/drawing/2014/main" id="{3EC1FCBF-C2B5-D4AF-C194-93975D345CAD}"/>
              </a:ext>
            </a:extLst>
          </p:cNvPr>
          <p:cNvSpPr>
            <a:spLocks noGrp="1"/>
          </p:cNvSpPr>
          <p:nvPr>
            <p:ph idx="1"/>
          </p:nvPr>
        </p:nvSpPr>
        <p:spPr>
          <a:xfrm>
            <a:off x="609600" y="1447800"/>
            <a:ext cx="7772400" cy="4876800"/>
          </a:xfrm>
        </p:spPr>
        <p:txBody>
          <a:bodyPr/>
          <a:lstStyle/>
          <a:p>
            <a:pPr eaLnBrk="1" hangingPunct="1"/>
            <a:r>
              <a:rPr lang="en-US" altLang="en-US" sz="2400" i="1">
                <a:solidFill>
                  <a:schemeClr val="accent1"/>
                </a:solidFill>
                <a:latin typeface="Tahoma" panose="020B0604030504040204" pitchFamily="34" charset="0"/>
                <a:cs typeface="Tahoma" panose="020B0604030504040204" pitchFamily="34" charset="0"/>
              </a:rPr>
              <a:t>R10.8.1(a) &amp; Quick Reference (front cover)</a:t>
            </a:r>
          </a:p>
          <a:p>
            <a:pPr eaLnBrk="1" hangingPunct="1"/>
            <a:r>
              <a:rPr lang="en-US" altLang="en-US" sz="2400">
                <a:latin typeface="Tahoma" panose="020B0604030504040204" pitchFamily="34" charset="0"/>
                <a:cs typeface="Tahoma" panose="020B0604030504040204" pitchFamily="34" charset="0"/>
              </a:rPr>
              <a:t>Sometimes you will need to cite to a case that can be found online on Lexis or Westlaw but has not been assigned to a reporter for publication.</a:t>
            </a:r>
          </a:p>
          <a:p>
            <a:pPr eaLnBrk="1" hangingPunct="1"/>
            <a:r>
              <a:rPr lang="en-US" altLang="en-US" sz="2400">
                <a:latin typeface="Tahoma" panose="020B0604030504040204" pitchFamily="34" charset="0"/>
                <a:cs typeface="Tahoma" panose="020B0604030504040204" pitchFamily="34" charset="0"/>
              </a:rPr>
              <a:t>Citations to databases are slightly more complex and should include the following:</a:t>
            </a:r>
          </a:p>
          <a:p>
            <a:pPr lvl="1" eaLnBrk="1" hangingPunct="1"/>
            <a:r>
              <a:rPr lang="en-US" altLang="en-US" sz="2000">
                <a:latin typeface="Tahoma" panose="020B0604030504040204" pitchFamily="34" charset="0"/>
                <a:cs typeface="Tahoma" panose="020B0604030504040204" pitchFamily="34" charset="0"/>
              </a:rPr>
              <a:t>Case name, case docket number, database identifier and electronic report number, at *star page number, (court and full date).</a:t>
            </a:r>
          </a:p>
          <a:p>
            <a:pPr lvl="2" eaLnBrk="1" hangingPunct="1"/>
            <a:r>
              <a:rPr lang="en-US" altLang="en-US" sz="1800">
                <a:solidFill>
                  <a:srgbClr val="7030A0"/>
                </a:solidFill>
                <a:latin typeface="Tahoma" panose="020B0604030504040204" pitchFamily="34" charset="0"/>
                <a:cs typeface="Tahoma" panose="020B0604030504040204" pitchFamily="34" charset="0"/>
              </a:rPr>
              <a:t>Example:</a:t>
            </a:r>
            <a:r>
              <a:rPr lang="en-US" altLang="en-US" sz="1800">
                <a:latin typeface="Tahoma" panose="020B0604030504040204" pitchFamily="34" charset="0"/>
                <a:cs typeface="Tahoma" panose="020B0604030504040204" pitchFamily="34" charset="0"/>
              </a:rPr>
              <a:t> </a:t>
            </a:r>
            <a:r>
              <a:rPr lang="en-US" altLang="en-US" sz="1800" baseline="30000">
                <a:latin typeface="Tahoma" panose="020B0604030504040204" pitchFamily="34" charset="0"/>
                <a:cs typeface="Tahoma" panose="020B0604030504040204" pitchFamily="34" charset="0"/>
              </a:rPr>
              <a:t>1</a:t>
            </a:r>
            <a:r>
              <a:rPr lang="en-US" altLang="en-US" sz="1800">
                <a:latin typeface="Tahoma" panose="020B0604030504040204" pitchFamily="34" charset="0"/>
              </a:rPr>
              <a:t> </a:t>
            </a:r>
            <a:r>
              <a:rPr lang="en-US" altLang="en-US" sz="1800">
                <a:latin typeface="Tahoma" panose="020B0604030504040204" pitchFamily="34" charset="0"/>
                <a:cs typeface="Tahoma" panose="020B0604030504040204" pitchFamily="34" charset="0"/>
              </a:rPr>
              <a:t>Albrecht v. Stanczek, No. 87-C9535, 1991 U.S. Dist. LEXIS 5088, at *1 n.1 (N.D. Ill. Apr. 18, 1991). </a:t>
            </a:r>
          </a:p>
        </p:txBody>
      </p:sp>
      <p:sp>
        <p:nvSpPr>
          <p:cNvPr id="59395" name="Slide Number Placeholder 3">
            <a:extLst>
              <a:ext uri="{FF2B5EF4-FFF2-40B4-BE49-F238E27FC236}">
                <a16:creationId xmlns:a16="http://schemas.microsoft.com/office/drawing/2014/main" id="{25BA764B-5896-3907-29C7-82B4EE9B95C8}"/>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A1B4C6C-6CC9-4805-8C49-BE68B8725336}" type="slidenum">
              <a:rPr lang="en-US" altLang="en-US" sz="1400" smtClean="0">
                <a:latin typeface="Arial" panose="020B0604020202020204" pitchFamily="34" charset="0"/>
              </a:rPr>
              <a:pPr>
                <a:spcBef>
                  <a:spcPct val="0"/>
                </a:spcBef>
                <a:buClrTx/>
                <a:buSzTx/>
                <a:buFontTx/>
                <a:buNone/>
              </a:pPr>
              <a:t>43</a:t>
            </a:fld>
            <a:endParaRPr lang="en-US" altLang="en-US" sz="1400">
              <a:latin typeface="Arial" panose="020B0604020202020204" pitchFamily="34" charset="0"/>
            </a:endParaRPr>
          </a:p>
        </p:txBody>
      </p:sp>
      <p:sp>
        <p:nvSpPr>
          <p:cNvPr id="46082" name="Title 1">
            <a:extLst>
              <a:ext uri="{FF2B5EF4-FFF2-40B4-BE49-F238E27FC236}">
                <a16:creationId xmlns:a16="http://schemas.microsoft.com/office/drawing/2014/main" id="{0479705F-6662-8A90-9FB8-BACFF7A0E07B}"/>
              </a:ext>
            </a:extLst>
          </p:cNvPr>
          <p:cNvSpPr>
            <a:spLocks noGrp="1"/>
          </p:cNvSpPr>
          <p:nvPr>
            <p:ph type="title"/>
          </p:nvPr>
        </p:nvSpPr>
        <p:spPr>
          <a:xfrm>
            <a:off x="304800" y="381000"/>
            <a:ext cx="8153400" cy="1143000"/>
          </a:xfrm>
        </p:spPr>
        <p:txBody>
          <a:bodyPr/>
          <a:lstStyle/>
          <a:p>
            <a:pPr eaLnBrk="1" fontAlgn="auto" hangingPunct="1">
              <a:spcAft>
                <a:spcPts val="0"/>
              </a:spcAft>
              <a:defRPr/>
            </a:pPr>
            <a:r>
              <a:rPr lang="en-US" dirty="0">
                <a:latin typeface="Tahoma" pitchFamily="34" charset="0"/>
                <a:cs typeface="Tahoma" pitchFamily="34" charset="0"/>
              </a:rPr>
              <a:t>Pending and unreported cases</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a:extLst>
              <a:ext uri="{FF2B5EF4-FFF2-40B4-BE49-F238E27FC236}">
                <a16:creationId xmlns:a16="http://schemas.microsoft.com/office/drawing/2014/main" id="{06886FB0-B511-71EE-759D-621321D7712A}"/>
              </a:ext>
            </a:extLst>
          </p:cNvPr>
          <p:cNvSpPr>
            <a:spLocks noGrp="1"/>
          </p:cNvSpPr>
          <p:nvPr>
            <p:ph idx="1"/>
          </p:nvPr>
        </p:nvSpPr>
        <p:spPr>
          <a:xfrm>
            <a:off x="533400" y="1752600"/>
            <a:ext cx="8229600" cy="4525963"/>
          </a:xfrm>
        </p:spPr>
        <p:txBody>
          <a:bodyPr/>
          <a:lstStyle/>
          <a:p>
            <a:pPr eaLnBrk="1" hangingPunct="1"/>
            <a:r>
              <a:rPr lang="en-US" altLang="en-US" sz="2800">
                <a:solidFill>
                  <a:srgbClr val="7030A0"/>
                </a:solidFill>
                <a:latin typeface="Tahoma" panose="020B0604030504040204" pitchFamily="34" charset="0"/>
                <a:cs typeface="Tahoma" panose="020B0604030504040204" pitchFamily="34" charset="0"/>
              </a:rPr>
              <a:t>More Examples:</a:t>
            </a:r>
          </a:p>
          <a:p>
            <a:pPr lvl="1" eaLnBrk="1" hangingPunct="1"/>
            <a:r>
              <a:rPr lang="en-US" altLang="en-US" sz="2400" baseline="30000">
                <a:latin typeface="Tahoma" panose="020B0604030504040204" pitchFamily="34" charset="0"/>
              </a:rPr>
              <a:t>25</a:t>
            </a:r>
            <a:r>
              <a:rPr lang="en-US" altLang="en-US" sz="2400">
                <a:latin typeface="Tahoma" panose="020B0604030504040204" pitchFamily="34" charset="0"/>
              </a:rPr>
              <a:t> </a:t>
            </a:r>
            <a:r>
              <a:rPr lang="en-US" altLang="en-US" sz="2400">
                <a:latin typeface="Tahoma" panose="020B0604030504040204" pitchFamily="34" charset="0"/>
                <a:cs typeface="Tahoma" panose="020B0604030504040204" pitchFamily="34" charset="0"/>
              </a:rPr>
              <a:t>United States v. Highsmith, No. 07-80093-CR, 2007 U.S. Dist. LEXIS 60848, at *1, *6 (S.D. Fla. Aug. 20, 2007). </a:t>
            </a:r>
          </a:p>
          <a:p>
            <a:pPr lvl="1" eaLnBrk="1" hangingPunct="1"/>
            <a:r>
              <a:rPr lang="en-US" altLang="en-US" sz="2400" baseline="30000">
                <a:latin typeface="Tahoma" panose="020B0604030504040204" pitchFamily="34" charset="0"/>
              </a:rPr>
              <a:t>30</a:t>
            </a:r>
            <a:r>
              <a:rPr lang="en-US" altLang="en-US" sz="2400">
                <a:latin typeface="Tahoma" panose="020B0604030504040204" pitchFamily="34" charset="0"/>
              </a:rPr>
              <a:t> </a:t>
            </a:r>
            <a:r>
              <a:rPr lang="en-US" altLang="en-US" sz="2400">
                <a:latin typeface="Tahoma" panose="020B0604030504040204" pitchFamily="34" charset="0"/>
                <a:cs typeface="Tahoma" panose="020B0604030504040204" pitchFamily="34" charset="0"/>
              </a:rPr>
              <a:t>Kvass Constr. Co. v. United States, No. 90-266C, 1991 WL 47632, at *2-3 (Cl. Ct. Apr. 8, 1991).</a:t>
            </a:r>
          </a:p>
          <a:p>
            <a:pPr eaLnBrk="1" hangingPunct="1"/>
            <a:r>
              <a:rPr lang="en-US" altLang="en-US" sz="2800">
                <a:latin typeface="Tahoma" panose="020B0604030504040204" pitchFamily="34" charset="0"/>
                <a:cs typeface="Tahoma" panose="020B0604030504040204" pitchFamily="34" charset="0"/>
              </a:rPr>
              <a:t>NOTE: screen or page numbers should be preceded by an </a:t>
            </a:r>
            <a:r>
              <a:rPr lang="en-US" altLang="en-US" sz="2800">
                <a:solidFill>
                  <a:srgbClr val="7030A0"/>
                </a:solidFill>
                <a:latin typeface="Tahoma" panose="020B0604030504040204" pitchFamily="34" charset="0"/>
                <a:cs typeface="Tahoma" panose="020B0604030504040204" pitchFamily="34" charset="0"/>
              </a:rPr>
              <a:t>asterisk.</a:t>
            </a:r>
          </a:p>
        </p:txBody>
      </p:sp>
      <p:sp>
        <p:nvSpPr>
          <p:cNvPr id="60419" name="Slide Number Placeholder 3">
            <a:extLst>
              <a:ext uri="{FF2B5EF4-FFF2-40B4-BE49-F238E27FC236}">
                <a16:creationId xmlns:a16="http://schemas.microsoft.com/office/drawing/2014/main" id="{5FF7DDA3-36C6-2C19-86BC-FA5A0C17EBCC}"/>
              </a:ext>
            </a:extLst>
          </p:cNvPr>
          <p:cNvSpPr>
            <a:spLocks noGrp="1"/>
          </p:cNvSpPr>
          <p:nvPr>
            <p:ph type="sldNum" sz="quarter" idx="12"/>
          </p:nvPr>
        </p:nvSpPr>
        <p:spPr bwMode="auto">
          <a:xfrm>
            <a:off x="8534400" y="6400800"/>
            <a:ext cx="4429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ABF465D-C4BB-46D2-9A6A-2650F1DC65CB}" type="slidenum">
              <a:rPr lang="en-US" altLang="en-US" sz="1400" smtClean="0">
                <a:latin typeface="Arial" panose="020B0604020202020204" pitchFamily="34" charset="0"/>
              </a:rPr>
              <a:pPr>
                <a:spcBef>
                  <a:spcPct val="0"/>
                </a:spcBef>
                <a:buClrTx/>
                <a:buSzTx/>
                <a:buFontTx/>
                <a:buNone/>
              </a:pPr>
              <a:t>44</a:t>
            </a:fld>
            <a:endParaRPr lang="en-US" altLang="en-US" sz="1400">
              <a:latin typeface="Arial" panose="020B0604020202020204" pitchFamily="34" charset="0"/>
            </a:endParaRPr>
          </a:p>
        </p:txBody>
      </p:sp>
      <p:sp>
        <p:nvSpPr>
          <p:cNvPr id="47106" name="Title 1">
            <a:extLst>
              <a:ext uri="{FF2B5EF4-FFF2-40B4-BE49-F238E27FC236}">
                <a16:creationId xmlns:a16="http://schemas.microsoft.com/office/drawing/2014/main" id="{5BE777F7-478D-6932-EEDD-88A4604A4F44}"/>
              </a:ext>
            </a:extLst>
          </p:cNvPr>
          <p:cNvSpPr>
            <a:spLocks noGrp="1"/>
          </p:cNvSpPr>
          <p:nvPr>
            <p:ph type="title"/>
          </p:nvPr>
        </p:nvSpPr>
        <p:spPr>
          <a:xfrm>
            <a:off x="381000" y="381000"/>
            <a:ext cx="8077200" cy="1143000"/>
          </a:xfrm>
        </p:spPr>
        <p:txBody>
          <a:bodyPr>
            <a:normAutofit fontScale="90000"/>
          </a:bodyPr>
          <a:lstStyle/>
          <a:p>
            <a:pPr eaLnBrk="1" fontAlgn="auto" hangingPunct="1">
              <a:spcAft>
                <a:spcPts val="0"/>
              </a:spcAft>
              <a:defRPr/>
            </a:pPr>
            <a:r>
              <a:rPr lang="en-US" dirty="0">
                <a:latin typeface="Tahoma" pitchFamily="34" charset="0"/>
                <a:cs typeface="Tahoma" pitchFamily="34" charset="0"/>
              </a:rPr>
              <a:t>Pending and unreported cases (cont</a:t>
            </a:r>
            <a:r>
              <a:rPr lang="en-US" altLang="en-US" dirty="0">
                <a:latin typeface="Tahoma" pitchFamily="34" charset="0"/>
                <a:cs typeface="Tahoma" pitchFamily="34" charset="0"/>
              </a:rPr>
              <a:t>’</a:t>
            </a:r>
            <a:r>
              <a:rPr lang="en-US" dirty="0">
                <a:latin typeface="Tahoma" pitchFamily="34" charset="0"/>
                <a:cs typeface="Tahoma" pitchFamily="34" charset="0"/>
              </a:rPr>
              <a:t>d)</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a:extLst>
              <a:ext uri="{FF2B5EF4-FFF2-40B4-BE49-F238E27FC236}">
                <a16:creationId xmlns:a16="http://schemas.microsoft.com/office/drawing/2014/main" id="{DAF1012E-6ECE-78C9-DEAB-A4C41AB27966}"/>
              </a:ext>
            </a:extLst>
          </p:cNvPr>
          <p:cNvSpPr>
            <a:spLocks noGrp="1"/>
          </p:cNvSpPr>
          <p:nvPr>
            <p:ph idx="1"/>
          </p:nvPr>
        </p:nvSpPr>
        <p:spPr>
          <a:xfrm>
            <a:off x="457200" y="1600200"/>
            <a:ext cx="8229600" cy="4525963"/>
          </a:xfrm>
        </p:spPr>
        <p:txBody>
          <a:bodyPr/>
          <a:lstStyle/>
          <a:p>
            <a:pPr eaLnBrk="1" hangingPunct="1">
              <a:lnSpc>
                <a:spcPct val="80000"/>
              </a:lnSpc>
            </a:pPr>
            <a:r>
              <a:rPr lang="en-US" altLang="en-US" sz="2400" i="1">
                <a:solidFill>
                  <a:schemeClr val="accent1"/>
                </a:solidFill>
                <a:latin typeface="Tahoma" panose="020B0604030504040204" pitchFamily="34" charset="0"/>
                <a:ea typeface="MS PGothic" panose="020B0600070205080204" pitchFamily="34" charset="-128"/>
              </a:rPr>
              <a:t>R10.9</a:t>
            </a:r>
            <a:endParaRPr lang="en-US" altLang="en-US" sz="2400">
              <a:latin typeface="Tahoma" panose="020B0604030504040204" pitchFamily="34" charset="0"/>
              <a:ea typeface="MS PGothic" panose="020B0600070205080204" pitchFamily="34" charset="-128"/>
            </a:endParaRPr>
          </a:p>
          <a:p>
            <a:pPr eaLnBrk="1" hangingPunct="1">
              <a:lnSpc>
                <a:spcPct val="80000"/>
              </a:lnSpc>
            </a:pPr>
            <a:r>
              <a:rPr lang="en-US" altLang="en-US" sz="2400">
                <a:latin typeface="Tahoma" panose="020B0604030504040204" pitchFamily="34" charset="0"/>
                <a:ea typeface="MS PGothic" panose="020B0600070205080204" pitchFamily="34" charset="-128"/>
              </a:rPr>
              <a:t>In footnotes, a short form may be used</a:t>
            </a:r>
            <a:r>
              <a:rPr lang="en-US" altLang="en-US" sz="2400">
                <a:solidFill>
                  <a:srgbClr val="FF3C9D"/>
                </a:solidFill>
                <a:latin typeface="Tahoma" panose="020B0604030504040204" pitchFamily="34" charset="0"/>
                <a:ea typeface="MS PGothic" panose="020B0600070205080204" pitchFamily="34" charset="-128"/>
              </a:rPr>
              <a:t> </a:t>
            </a:r>
            <a:r>
              <a:rPr lang="en-US" altLang="en-US" sz="2400">
                <a:solidFill>
                  <a:srgbClr val="7030A0"/>
                </a:solidFill>
                <a:latin typeface="Tahoma" panose="020B0604030504040204" pitchFamily="34" charset="0"/>
                <a:ea typeface="MS PGothic" panose="020B0600070205080204" pitchFamily="34" charset="-128"/>
              </a:rPr>
              <a:t>only </a:t>
            </a:r>
            <a:r>
              <a:rPr lang="en-US" altLang="en-US" sz="2400">
                <a:latin typeface="Tahoma" panose="020B0604030504040204" pitchFamily="34" charset="0"/>
                <a:ea typeface="MS PGothic" panose="020B0600070205080204" pitchFamily="34" charset="-128"/>
              </a:rPr>
              <a:t>if:</a:t>
            </a:r>
          </a:p>
          <a:p>
            <a:pPr lvl="1" eaLnBrk="1" hangingPunct="1">
              <a:lnSpc>
                <a:spcPct val="80000"/>
              </a:lnSpc>
            </a:pPr>
            <a:r>
              <a:rPr lang="en-US" altLang="en-US" sz="2000">
                <a:latin typeface="Tahoma" panose="020B0604030504040204" pitchFamily="34" charset="0"/>
                <a:ea typeface="MS PGothic" panose="020B0600070205080204" pitchFamily="34" charset="-128"/>
              </a:rPr>
              <a:t>it clearly identifies a case that is already cited in the same footnote </a:t>
            </a:r>
          </a:p>
          <a:p>
            <a:pPr lvl="1" eaLnBrk="1" hangingPunct="1">
              <a:lnSpc>
                <a:spcPct val="80000"/>
              </a:lnSpc>
            </a:pPr>
            <a:r>
              <a:rPr lang="en-US" altLang="en-US" sz="2000">
                <a:solidFill>
                  <a:srgbClr val="7030A0"/>
                </a:solidFill>
                <a:latin typeface="Tahoma" panose="020B0604030504040204" pitchFamily="34" charset="0"/>
                <a:ea typeface="MS PGothic" panose="020B0600070205080204" pitchFamily="34" charset="-128"/>
              </a:rPr>
              <a:t>OR </a:t>
            </a:r>
            <a:r>
              <a:rPr lang="en-US" altLang="en-US" sz="2000">
                <a:latin typeface="Tahoma" panose="020B0604030504040204" pitchFamily="34" charset="0"/>
                <a:ea typeface="MS PGothic" panose="020B0600070205080204" pitchFamily="34" charset="-128"/>
              </a:rPr>
              <a:t>the case is cited in one of the preceding five footnotes</a:t>
            </a:r>
          </a:p>
          <a:p>
            <a:pPr eaLnBrk="1" hangingPunct="1">
              <a:lnSpc>
                <a:spcPct val="80000"/>
              </a:lnSpc>
            </a:pPr>
            <a:r>
              <a:rPr lang="en-US" altLang="en-US" sz="2400">
                <a:latin typeface="Tahoma" panose="020B0604030504040204" pitchFamily="34" charset="0"/>
                <a:ea typeface="MS PGothic" panose="020B0600070205080204" pitchFamily="34" charset="-128"/>
              </a:rPr>
              <a:t>Acceptable short forms include:</a:t>
            </a:r>
          </a:p>
          <a:p>
            <a:pPr lvl="1" eaLnBrk="1" hangingPunct="1">
              <a:lnSpc>
                <a:spcPct val="80000"/>
              </a:lnSpc>
            </a:pPr>
            <a:r>
              <a:rPr lang="en-US" altLang="en-US" sz="2000" baseline="30000">
                <a:latin typeface="Tahoma" panose="020B0604030504040204" pitchFamily="34" charset="0"/>
                <a:ea typeface="MS PGothic" panose="020B0600070205080204" pitchFamily="34" charset="-128"/>
              </a:rPr>
              <a:t>2</a:t>
            </a:r>
            <a:r>
              <a:rPr lang="en-US" altLang="en-US" sz="2000">
                <a:latin typeface="Tahoma" panose="020B0604030504040204" pitchFamily="34" charset="0"/>
                <a:ea typeface="MS PGothic" panose="020B0600070205080204" pitchFamily="34" charset="-128"/>
              </a:rPr>
              <a:t> Youngstown Sheet &amp; Tube Co. v. Sawyer, 343 U.S. at 585.</a:t>
            </a:r>
          </a:p>
          <a:p>
            <a:pPr lvl="1" eaLnBrk="1" hangingPunct="1">
              <a:lnSpc>
                <a:spcPct val="80000"/>
              </a:lnSpc>
            </a:pPr>
            <a:r>
              <a:rPr lang="en-US" altLang="en-US" sz="2000" baseline="30000">
                <a:latin typeface="Tahoma" panose="020B0604030504040204" pitchFamily="34" charset="0"/>
                <a:ea typeface="MS PGothic" panose="020B0600070205080204" pitchFamily="34" charset="-128"/>
              </a:rPr>
              <a:t>2</a:t>
            </a:r>
            <a:r>
              <a:rPr lang="en-US" altLang="en-US" sz="2000">
                <a:latin typeface="Tahoma" panose="020B0604030504040204" pitchFamily="34" charset="0"/>
                <a:ea typeface="MS PGothic" panose="020B0600070205080204" pitchFamily="34" charset="-128"/>
              </a:rPr>
              <a:t> </a:t>
            </a:r>
            <a:r>
              <a:rPr lang="en-US" altLang="en-US" sz="2000" i="1">
                <a:latin typeface="Tahoma" panose="020B0604030504040204" pitchFamily="34" charset="0"/>
                <a:ea typeface="MS PGothic" panose="020B0600070205080204" pitchFamily="34" charset="-128"/>
              </a:rPr>
              <a:t>Youngstown Sheet &amp; Tube Co.</a:t>
            </a:r>
            <a:r>
              <a:rPr lang="en-US" altLang="en-US" sz="2000">
                <a:latin typeface="Tahoma" panose="020B0604030504040204" pitchFamily="34" charset="0"/>
                <a:ea typeface="MS PGothic" panose="020B0600070205080204" pitchFamily="34" charset="-128"/>
              </a:rPr>
              <a:t>, 343 U.S. at 585.</a:t>
            </a:r>
          </a:p>
          <a:p>
            <a:pPr lvl="1" eaLnBrk="1" hangingPunct="1">
              <a:lnSpc>
                <a:spcPct val="80000"/>
              </a:lnSpc>
            </a:pPr>
            <a:r>
              <a:rPr lang="en-US" altLang="en-US" sz="2000" baseline="30000">
                <a:latin typeface="Tahoma" panose="020B0604030504040204" pitchFamily="34" charset="0"/>
                <a:ea typeface="MS PGothic" panose="020B0600070205080204" pitchFamily="34" charset="-128"/>
              </a:rPr>
              <a:t>2</a:t>
            </a:r>
            <a:r>
              <a:rPr lang="en-US" altLang="en-US" sz="2000">
                <a:latin typeface="Tahoma" panose="020B0604030504040204" pitchFamily="34" charset="0"/>
                <a:ea typeface="MS PGothic" panose="020B0600070205080204" pitchFamily="34" charset="-128"/>
              </a:rPr>
              <a:t> </a:t>
            </a:r>
            <a:r>
              <a:rPr lang="en-US" altLang="en-US" sz="2000" i="1">
                <a:latin typeface="Tahoma" panose="020B0604030504040204" pitchFamily="34" charset="0"/>
                <a:ea typeface="MS PGothic" panose="020B0600070205080204" pitchFamily="34" charset="-128"/>
              </a:rPr>
              <a:t>Youngstown</a:t>
            </a:r>
            <a:r>
              <a:rPr lang="en-US" altLang="en-US" sz="2000">
                <a:latin typeface="Tahoma" panose="020B0604030504040204" pitchFamily="34" charset="0"/>
                <a:ea typeface="MS PGothic" panose="020B0600070205080204" pitchFamily="34" charset="-128"/>
              </a:rPr>
              <a:t>, 343 U.S. at 585.</a:t>
            </a:r>
          </a:p>
          <a:p>
            <a:pPr eaLnBrk="1" hangingPunct="1">
              <a:lnSpc>
                <a:spcPct val="80000"/>
              </a:lnSpc>
            </a:pPr>
            <a:r>
              <a:rPr lang="en-US" altLang="en-US" sz="2000">
                <a:latin typeface="Tahoma" panose="020B0604030504040204" pitchFamily="34" charset="0"/>
                <a:ea typeface="MS PGothic" panose="020B0600070205080204" pitchFamily="34" charset="-128"/>
              </a:rPr>
              <a:t>The case name can be omitted only when the reader will have no doubt about the case to which the citation refers:</a:t>
            </a:r>
          </a:p>
          <a:p>
            <a:pPr lvl="1" eaLnBrk="1" hangingPunct="1">
              <a:lnSpc>
                <a:spcPct val="80000"/>
              </a:lnSpc>
            </a:pPr>
            <a:r>
              <a:rPr lang="en-US" altLang="en-US" sz="2000" baseline="30000">
                <a:latin typeface="Tahoma" panose="020B0604030504040204" pitchFamily="34" charset="0"/>
                <a:ea typeface="MS PGothic" panose="020B0600070205080204" pitchFamily="34" charset="-128"/>
              </a:rPr>
              <a:t>2</a:t>
            </a:r>
            <a:r>
              <a:rPr lang="en-US" altLang="en-US" sz="2000">
                <a:latin typeface="Tahoma" panose="020B0604030504040204" pitchFamily="34" charset="0"/>
                <a:ea typeface="MS PGothic" panose="020B0600070205080204" pitchFamily="34" charset="-128"/>
              </a:rPr>
              <a:t> 343 U.S. at 585.</a:t>
            </a:r>
          </a:p>
          <a:p>
            <a:pPr lvl="1" eaLnBrk="1" hangingPunct="1">
              <a:lnSpc>
                <a:spcPct val="80000"/>
              </a:lnSpc>
            </a:pPr>
            <a:r>
              <a:rPr lang="en-US" altLang="en-US" sz="2000" baseline="30000">
                <a:latin typeface="Tahoma" panose="020B0604030504040204" pitchFamily="34" charset="0"/>
                <a:ea typeface="MS PGothic" panose="020B0600070205080204" pitchFamily="34" charset="-128"/>
              </a:rPr>
              <a:t>2</a:t>
            </a:r>
            <a:r>
              <a:rPr lang="en-US" altLang="en-US" sz="2000">
                <a:latin typeface="Tahoma" panose="020B0604030504040204" pitchFamily="34" charset="0"/>
                <a:ea typeface="MS PGothic" panose="020B0600070205080204" pitchFamily="34" charset="-128"/>
              </a:rPr>
              <a:t> </a:t>
            </a:r>
            <a:r>
              <a:rPr lang="en-US" altLang="en-US" sz="2000" i="1">
                <a:latin typeface="Tahoma" panose="020B0604030504040204" pitchFamily="34" charset="0"/>
                <a:ea typeface="MS PGothic" panose="020B0600070205080204" pitchFamily="34" charset="-128"/>
              </a:rPr>
              <a:t>Id. </a:t>
            </a:r>
            <a:r>
              <a:rPr lang="en-US" altLang="en-US" sz="2000">
                <a:latin typeface="Tahoma" panose="020B0604030504040204" pitchFamily="34" charset="0"/>
                <a:ea typeface="MS PGothic" panose="020B0600070205080204" pitchFamily="34" charset="-128"/>
              </a:rPr>
              <a:t>at 585.</a:t>
            </a:r>
          </a:p>
          <a:p>
            <a:pPr lvl="1" eaLnBrk="1" hangingPunct="1">
              <a:lnSpc>
                <a:spcPct val="80000"/>
              </a:lnSpc>
            </a:pPr>
            <a:r>
              <a:rPr lang="en-US" altLang="en-US" sz="2000">
                <a:solidFill>
                  <a:srgbClr val="7030A0"/>
                </a:solidFill>
                <a:latin typeface="Tahoma" panose="020B0604030504040204" pitchFamily="34" charset="0"/>
                <a:ea typeface="MS PGothic" panose="020B0600070205080204" pitchFamily="34" charset="-128"/>
                <a:cs typeface="Tahoma" panose="020B0604030504040204" pitchFamily="34" charset="0"/>
              </a:rPr>
              <a:t>NOTE: For the short form of case citations, use italics for </a:t>
            </a:r>
            <a:r>
              <a:rPr lang="en-US" altLang="en-US" sz="2000" i="1">
                <a:solidFill>
                  <a:srgbClr val="7030A0"/>
                </a:solidFill>
                <a:latin typeface="Tahoma" panose="020B0604030504040204" pitchFamily="34" charset="0"/>
                <a:ea typeface="MS PGothic" panose="020B0600070205080204" pitchFamily="34" charset="-128"/>
                <a:cs typeface="Tahoma" panose="020B0604030504040204" pitchFamily="34" charset="0"/>
              </a:rPr>
              <a:t>Id. </a:t>
            </a:r>
            <a:r>
              <a:rPr lang="en-US" altLang="en-US" sz="2000">
                <a:solidFill>
                  <a:srgbClr val="7030A0"/>
                </a:solidFill>
                <a:latin typeface="Tahoma" panose="020B0604030504040204" pitchFamily="34" charset="0"/>
                <a:ea typeface="MS PGothic" panose="020B0600070205080204" pitchFamily="34" charset="-128"/>
                <a:cs typeface="Tahoma" panose="020B0604030504040204" pitchFamily="34" charset="0"/>
              </a:rPr>
              <a:t>and for the case name when only one party is used</a:t>
            </a:r>
            <a:endParaRPr lang="en-US" altLang="en-US">
              <a:solidFill>
                <a:srgbClr val="7030A0"/>
              </a:solidFill>
            </a:endParaRPr>
          </a:p>
        </p:txBody>
      </p:sp>
      <p:sp>
        <p:nvSpPr>
          <p:cNvPr id="61443" name="Slide Number Placeholder 2">
            <a:extLst>
              <a:ext uri="{FF2B5EF4-FFF2-40B4-BE49-F238E27FC236}">
                <a16:creationId xmlns:a16="http://schemas.microsoft.com/office/drawing/2014/main" id="{70295BCE-3529-2B8A-9035-DF2454A83EDC}"/>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EFE8CF0-EE5E-4E02-97CE-24E087877CD0}" type="slidenum">
              <a:rPr lang="en-US" altLang="en-US" sz="1400" smtClean="0">
                <a:latin typeface="Arial" panose="020B0604020202020204" pitchFamily="34" charset="0"/>
                <a:cs typeface="Arial" panose="020B0604020202020204" pitchFamily="34" charset="0"/>
              </a:rPr>
              <a:pPr>
                <a:spcBef>
                  <a:spcPct val="0"/>
                </a:spcBef>
                <a:buClrTx/>
                <a:buSzTx/>
                <a:buFontTx/>
                <a:buNone/>
              </a:pPr>
              <a:t>45</a:t>
            </a:fld>
            <a:endParaRPr lang="en-US" altLang="en-US" sz="100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A53E64F2-E693-B610-5488-F2A02E03521D}"/>
              </a:ext>
            </a:extLst>
          </p:cNvPr>
          <p:cNvSpPr>
            <a:spLocks noGrp="1"/>
          </p:cNvSpPr>
          <p:nvPr>
            <p:ph type="title"/>
          </p:nvPr>
        </p:nvSpPr>
        <p:spPr/>
        <p:txBody>
          <a:bodyPr>
            <a:normAutofit fontScale="90000"/>
          </a:bodyPr>
          <a:lstStyle/>
          <a:p>
            <a:pPr eaLnBrk="1" fontAlgn="auto" hangingPunct="1">
              <a:spcAft>
                <a:spcPts val="0"/>
              </a:spcAft>
              <a:defRPr/>
            </a:pPr>
            <a:r>
              <a:rPr lang="en-US" dirty="0">
                <a:latin typeface="Tahoma" pitchFamily="34" charset="0"/>
              </a:rPr>
              <a:t>Short form citations for cases in footnotes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a:extLst>
              <a:ext uri="{FF2B5EF4-FFF2-40B4-BE49-F238E27FC236}">
                <a16:creationId xmlns:a16="http://schemas.microsoft.com/office/drawing/2014/main" id="{F57ED5F9-8261-3030-D8F5-3A1D96299999}"/>
              </a:ext>
            </a:extLst>
          </p:cNvPr>
          <p:cNvSpPr>
            <a:spLocks noGrp="1"/>
          </p:cNvSpPr>
          <p:nvPr>
            <p:ph idx="1"/>
          </p:nvPr>
        </p:nvSpPr>
        <p:spPr>
          <a:xfrm>
            <a:off x="533400" y="1600200"/>
            <a:ext cx="8229600" cy="4525963"/>
          </a:xfrm>
        </p:spPr>
        <p:txBody>
          <a:bodyPr/>
          <a:lstStyle/>
          <a:p>
            <a:pPr eaLnBrk="1" hangingPunct="1"/>
            <a:r>
              <a:rPr lang="en-US" altLang="en-US" sz="2400" i="1">
                <a:solidFill>
                  <a:schemeClr val="accent1"/>
                </a:solidFill>
                <a:latin typeface="Tahoma" panose="020B0604030504040204" pitchFamily="34" charset="0"/>
                <a:cs typeface="Tahoma" panose="020B0604030504040204" pitchFamily="34" charset="0"/>
              </a:rPr>
              <a:t>R10.9(a)(ii)</a:t>
            </a:r>
          </a:p>
          <a:p>
            <a:pPr eaLnBrk="1" hangingPunct="1"/>
            <a:r>
              <a:rPr lang="en-US" altLang="en-US" sz="2000">
                <a:latin typeface="Tahoma" panose="020B0604030504040204" pitchFamily="34" charset="0"/>
                <a:cs typeface="Tahoma" panose="020B0604030504040204" pitchFamily="34" charset="0"/>
              </a:rPr>
              <a:t>For cases only on Westlaw or Lexis, use the unique database identifier in the short form.</a:t>
            </a:r>
          </a:p>
          <a:p>
            <a:pPr eaLnBrk="1" hangingPunct="1"/>
            <a:r>
              <a:rPr lang="en-US" altLang="en-US" sz="2000">
                <a:solidFill>
                  <a:schemeClr val="accent2"/>
                </a:solidFill>
                <a:latin typeface="Tahoma" panose="020B0604030504040204" pitchFamily="34" charset="0"/>
                <a:cs typeface="Tahoma" panose="020B0604030504040204" pitchFamily="34" charset="0"/>
              </a:rPr>
              <a:t>Lexis Example</a:t>
            </a:r>
            <a:r>
              <a:rPr lang="en-US" altLang="en-US" sz="2000">
                <a:solidFill>
                  <a:srgbClr val="CC0066"/>
                </a:solidFill>
                <a:latin typeface="Tahoma" panose="020B0604030504040204" pitchFamily="34" charset="0"/>
                <a:cs typeface="Tahoma" panose="020B0604030504040204" pitchFamily="34" charset="0"/>
              </a:rPr>
              <a:t>:</a:t>
            </a:r>
          </a:p>
          <a:p>
            <a:pPr lvl="1" eaLnBrk="1" hangingPunct="1"/>
            <a:r>
              <a:rPr lang="en-US" altLang="en-US" sz="2000">
                <a:solidFill>
                  <a:schemeClr val="accent1"/>
                </a:solidFill>
                <a:latin typeface="Tahoma" panose="020B0604030504040204" pitchFamily="34" charset="0"/>
                <a:cs typeface="Tahoma" panose="020B0604030504040204" pitchFamily="34" charset="0"/>
              </a:rPr>
              <a:t>Long Form</a:t>
            </a:r>
            <a:r>
              <a:rPr lang="en-US" altLang="en-US" sz="2000">
                <a:latin typeface="Tahoma" panose="020B0604030504040204" pitchFamily="34" charset="0"/>
                <a:cs typeface="Tahoma" panose="020B0604030504040204" pitchFamily="34" charset="0"/>
              </a:rPr>
              <a:t>: </a:t>
            </a:r>
            <a:r>
              <a:rPr lang="en-US" altLang="en-US" sz="2000" baseline="30000">
                <a:latin typeface="Tahoma" panose="020B0604030504040204" pitchFamily="34" charset="0"/>
                <a:ea typeface="MS PGothic" panose="020B0600070205080204" pitchFamily="34" charset="-128"/>
                <a:cs typeface="Tahoma" panose="020B0604030504040204" pitchFamily="34" charset="0"/>
              </a:rPr>
              <a:t>16</a:t>
            </a:r>
            <a:r>
              <a:rPr lang="en-US" altLang="en-US" sz="2000">
                <a:latin typeface="Tahoma" panose="020B0604030504040204" pitchFamily="34" charset="0"/>
                <a:ea typeface="MS PGothic" panose="020B0600070205080204" pitchFamily="34" charset="-128"/>
              </a:rPr>
              <a:t> </a:t>
            </a:r>
            <a:r>
              <a:rPr lang="en-US" altLang="en-US" sz="2000">
                <a:latin typeface="Tahoma" panose="020B0604030504040204" pitchFamily="34" charset="0"/>
                <a:cs typeface="Tahoma" panose="020B0604030504040204" pitchFamily="34" charset="0"/>
              </a:rPr>
              <a:t>Albrecht v. Stanczek, No. 87-C9535, 1991 U.S. Dist. LEXIS 5088, at *1 n.1 (N.D. Ill. Apr. 18, 1991).</a:t>
            </a:r>
          </a:p>
          <a:p>
            <a:pPr lvl="1" eaLnBrk="1" hangingPunct="1"/>
            <a:r>
              <a:rPr lang="en-US" altLang="en-US" sz="2000">
                <a:solidFill>
                  <a:srgbClr val="00B050"/>
                </a:solidFill>
                <a:latin typeface="Tahoma" panose="020B0604030504040204" pitchFamily="34" charset="0"/>
                <a:cs typeface="Tahoma" panose="020B0604030504040204" pitchFamily="34" charset="0"/>
              </a:rPr>
              <a:t>Short form</a:t>
            </a:r>
            <a:r>
              <a:rPr lang="en-US" altLang="en-US" sz="2000">
                <a:latin typeface="Tahoma" panose="020B0604030504040204" pitchFamily="34" charset="0"/>
                <a:cs typeface="Tahoma" panose="020B0604030504040204" pitchFamily="34" charset="0"/>
              </a:rPr>
              <a:t>: </a:t>
            </a:r>
            <a:r>
              <a:rPr lang="en-US" altLang="en-US" sz="2000" baseline="30000">
                <a:latin typeface="Tahoma" panose="020B0604030504040204" pitchFamily="34" charset="0"/>
                <a:ea typeface="MS PGothic" panose="020B0600070205080204" pitchFamily="34" charset="-128"/>
              </a:rPr>
              <a:t>21</a:t>
            </a:r>
            <a:r>
              <a:rPr lang="en-US" altLang="en-US" sz="2000">
                <a:latin typeface="Tahoma" panose="020B0604030504040204" pitchFamily="34" charset="0"/>
                <a:ea typeface="MS PGothic" panose="020B0600070205080204" pitchFamily="34" charset="-128"/>
              </a:rPr>
              <a:t> </a:t>
            </a:r>
            <a:r>
              <a:rPr lang="en-US" altLang="en-US" sz="2000" i="1">
                <a:latin typeface="Tahoma" panose="020B0604030504040204" pitchFamily="34" charset="0"/>
                <a:cs typeface="Tahoma" panose="020B0604030504040204" pitchFamily="34" charset="0"/>
              </a:rPr>
              <a:t>Albrecht</a:t>
            </a:r>
            <a:r>
              <a:rPr lang="en-US" altLang="en-US" sz="2000">
                <a:latin typeface="Tahoma" panose="020B0604030504040204" pitchFamily="34" charset="0"/>
                <a:cs typeface="Tahoma" panose="020B0604030504040204" pitchFamily="34" charset="0"/>
              </a:rPr>
              <a:t>, 1991 U.S. Dist. LEXIS 5088, at *1.</a:t>
            </a:r>
          </a:p>
          <a:p>
            <a:pPr eaLnBrk="1" hangingPunct="1"/>
            <a:r>
              <a:rPr lang="en-US" altLang="en-US" sz="2000">
                <a:solidFill>
                  <a:srgbClr val="7030A0"/>
                </a:solidFill>
                <a:latin typeface="Tahoma" panose="020B0604030504040204" pitchFamily="34" charset="0"/>
                <a:cs typeface="Tahoma" panose="020B0604030504040204" pitchFamily="34" charset="0"/>
              </a:rPr>
              <a:t>Westlaw Example:</a:t>
            </a:r>
          </a:p>
          <a:p>
            <a:pPr lvl="1" eaLnBrk="1" hangingPunct="1"/>
            <a:r>
              <a:rPr lang="en-US" altLang="en-US" sz="2000">
                <a:solidFill>
                  <a:schemeClr val="accent1"/>
                </a:solidFill>
                <a:latin typeface="Tahoma" panose="020B0604030504040204" pitchFamily="34" charset="0"/>
                <a:cs typeface="Tahoma" panose="020B0604030504040204" pitchFamily="34" charset="0"/>
              </a:rPr>
              <a:t>Long form</a:t>
            </a:r>
            <a:r>
              <a:rPr lang="en-US" altLang="en-US" sz="2000">
                <a:latin typeface="Tahoma" panose="020B0604030504040204" pitchFamily="34" charset="0"/>
                <a:cs typeface="Tahoma" panose="020B0604030504040204" pitchFamily="34" charset="0"/>
              </a:rPr>
              <a:t>: </a:t>
            </a:r>
            <a:r>
              <a:rPr lang="en-US" altLang="en-US" sz="2000" baseline="30000">
                <a:latin typeface="Tahoma" panose="020B0604030504040204" pitchFamily="34" charset="0"/>
                <a:ea typeface="MS PGothic" panose="020B0600070205080204" pitchFamily="34" charset="-128"/>
              </a:rPr>
              <a:t>22</a:t>
            </a:r>
            <a:r>
              <a:rPr lang="en-US" altLang="en-US" sz="2000">
                <a:latin typeface="Tahoma" panose="020B0604030504040204" pitchFamily="34" charset="0"/>
                <a:ea typeface="MS PGothic" panose="020B0600070205080204" pitchFamily="34" charset="-128"/>
              </a:rPr>
              <a:t> </a:t>
            </a:r>
            <a:r>
              <a:rPr lang="en-US" altLang="en-US" sz="2000">
                <a:latin typeface="Tahoma" panose="020B0604030504040204" pitchFamily="34" charset="0"/>
                <a:cs typeface="Tahoma" panose="020B0604030504040204" pitchFamily="34" charset="0"/>
              </a:rPr>
              <a:t>Kvass Constr. Co. v. United States, No. 90-266C, 1991 WL 47632, at *2-3 (Cl. Ct. Apr. 8, 1991).</a:t>
            </a:r>
          </a:p>
          <a:p>
            <a:pPr lvl="1" eaLnBrk="1" hangingPunct="1"/>
            <a:r>
              <a:rPr lang="en-US" altLang="en-US" sz="2000">
                <a:solidFill>
                  <a:srgbClr val="00B050"/>
                </a:solidFill>
                <a:latin typeface="Tahoma" panose="020B0604030504040204" pitchFamily="34" charset="0"/>
                <a:cs typeface="Tahoma" panose="020B0604030504040204" pitchFamily="34" charset="0"/>
              </a:rPr>
              <a:t>Short form</a:t>
            </a:r>
            <a:r>
              <a:rPr lang="en-US" altLang="en-US" sz="2000">
                <a:latin typeface="Tahoma" panose="020B0604030504040204" pitchFamily="34" charset="0"/>
                <a:cs typeface="Tahoma" panose="020B0604030504040204" pitchFamily="34" charset="0"/>
              </a:rPr>
              <a:t>: </a:t>
            </a:r>
            <a:r>
              <a:rPr lang="en-US" altLang="en-US" sz="2000" baseline="30000">
                <a:latin typeface="Tahoma" panose="020B0604030504040204" pitchFamily="34" charset="0"/>
                <a:ea typeface="MS PGothic" panose="020B0600070205080204" pitchFamily="34" charset="-128"/>
              </a:rPr>
              <a:t>28</a:t>
            </a:r>
            <a:r>
              <a:rPr lang="en-US" altLang="en-US" sz="2000">
                <a:latin typeface="Tahoma" panose="020B0604030504040204" pitchFamily="34" charset="0"/>
                <a:ea typeface="MS PGothic" panose="020B0600070205080204" pitchFamily="34" charset="-128"/>
              </a:rPr>
              <a:t> </a:t>
            </a:r>
            <a:r>
              <a:rPr lang="en-US" altLang="en-US" sz="2000" i="1">
                <a:latin typeface="Tahoma" panose="020B0604030504040204" pitchFamily="34" charset="0"/>
                <a:cs typeface="Tahoma" panose="020B0604030504040204" pitchFamily="34" charset="0"/>
              </a:rPr>
              <a:t>Kvass</a:t>
            </a:r>
            <a:r>
              <a:rPr lang="en-US" altLang="en-US" sz="2000">
                <a:latin typeface="Tahoma" panose="020B0604030504040204" pitchFamily="34" charset="0"/>
                <a:cs typeface="Tahoma" panose="020B0604030504040204" pitchFamily="34" charset="0"/>
              </a:rPr>
              <a:t>, 1991 WL 47632, at *3.</a:t>
            </a:r>
          </a:p>
          <a:p>
            <a:pPr lvl="1" eaLnBrk="1" hangingPunct="1"/>
            <a:endParaRPr lang="en-US" altLang="en-US" sz="2400">
              <a:latin typeface="Tahoma" panose="020B0604030504040204" pitchFamily="34" charset="0"/>
              <a:cs typeface="Tahoma" panose="020B0604030504040204" pitchFamily="34" charset="0"/>
            </a:endParaRPr>
          </a:p>
          <a:p>
            <a:pPr lvl="1" eaLnBrk="1" hangingPunct="1"/>
            <a:endParaRPr lang="en-US" altLang="en-US" sz="2400">
              <a:latin typeface="Tahoma" panose="020B0604030504040204" pitchFamily="34" charset="0"/>
              <a:cs typeface="Tahoma" panose="020B0604030504040204" pitchFamily="34" charset="0"/>
            </a:endParaRPr>
          </a:p>
          <a:p>
            <a:pPr eaLnBrk="1" hangingPunct="1"/>
            <a:endParaRPr lang="en-US" altLang="en-US">
              <a:latin typeface="Tahoma" panose="020B0604030504040204" pitchFamily="34" charset="0"/>
              <a:cs typeface="Tahoma" panose="020B0604030504040204" pitchFamily="34" charset="0"/>
            </a:endParaRPr>
          </a:p>
        </p:txBody>
      </p:sp>
      <p:sp>
        <p:nvSpPr>
          <p:cNvPr id="62467" name="Slide Number Placeholder 3">
            <a:extLst>
              <a:ext uri="{FF2B5EF4-FFF2-40B4-BE49-F238E27FC236}">
                <a16:creationId xmlns:a16="http://schemas.microsoft.com/office/drawing/2014/main" id="{B69EB6BF-0185-1B78-615C-2AC59D7AD755}"/>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3D5D17B-FD88-4C24-8262-FA8631F60ADE}" type="slidenum">
              <a:rPr lang="en-US" altLang="en-US" sz="1400" smtClean="0">
                <a:latin typeface="Arial" panose="020B0604020202020204" pitchFamily="34" charset="0"/>
              </a:rPr>
              <a:pPr>
                <a:spcBef>
                  <a:spcPct val="0"/>
                </a:spcBef>
                <a:buClrTx/>
                <a:buSzTx/>
                <a:buFontTx/>
                <a:buNone/>
              </a:pPr>
              <a:t>46</a:t>
            </a:fld>
            <a:endParaRPr lang="en-US" altLang="en-US" sz="1400">
              <a:latin typeface="Arial" panose="020B0604020202020204" pitchFamily="34" charset="0"/>
            </a:endParaRPr>
          </a:p>
        </p:txBody>
      </p:sp>
      <p:sp>
        <p:nvSpPr>
          <p:cNvPr id="49154" name="Title 1">
            <a:extLst>
              <a:ext uri="{FF2B5EF4-FFF2-40B4-BE49-F238E27FC236}">
                <a16:creationId xmlns:a16="http://schemas.microsoft.com/office/drawing/2014/main" id="{B4ED6661-047C-E47A-32F4-AAC70FC3D7E1}"/>
              </a:ext>
            </a:extLst>
          </p:cNvPr>
          <p:cNvSpPr>
            <a:spLocks noGrp="1"/>
          </p:cNvSpPr>
          <p:nvPr>
            <p:ph type="title"/>
          </p:nvPr>
        </p:nvSpPr>
        <p:spPr/>
        <p:txBody>
          <a:bodyPr>
            <a:normAutofit fontScale="90000"/>
          </a:bodyPr>
          <a:lstStyle/>
          <a:p>
            <a:pPr eaLnBrk="1" fontAlgn="auto" hangingPunct="1">
              <a:spcAft>
                <a:spcPts val="0"/>
              </a:spcAft>
              <a:defRPr/>
            </a:pPr>
            <a:r>
              <a:rPr lang="en-US" dirty="0">
                <a:latin typeface="Tahoma" pitchFamily="34" charset="0"/>
                <a:cs typeface="Tahoma" pitchFamily="34" charset="0"/>
              </a:rPr>
              <a:t>Short form cites for unreported cases</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a:extLst>
              <a:ext uri="{FF2B5EF4-FFF2-40B4-BE49-F238E27FC236}">
                <a16:creationId xmlns:a16="http://schemas.microsoft.com/office/drawing/2014/main" id="{EFF179C3-3E29-52CB-915F-EC08F4EBC09D}"/>
              </a:ext>
            </a:extLst>
          </p:cNvPr>
          <p:cNvSpPr>
            <a:spLocks noGrp="1"/>
          </p:cNvSpPr>
          <p:nvPr>
            <p:ph idx="1"/>
          </p:nvPr>
        </p:nvSpPr>
        <p:spPr/>
        <p:txBody>
          <a:bodyPr/>
          <a:lstStyle/>
          <a:p>
            <a:pPr eaLnBrk="1" hangingPunct="1"/>
            <a:r>
              <a:rPr lang="en-US" altLang="en-US" sz="2800" i="1">
                <a:solidFill>
                  <a:schemeClr val="accent1"/>
                </a:solidFill>
                <a:latin typeface="Tahoma" panose="020B0604030504040204" pitchFamily="34" charset="0"/>
                <a:cs typeface="Tahoma" panose="020B0604030504040204" pitchFamily="34" charset="0"/>
              </a:rPr>
              <a:t>R4.1</a:t>
            </a:r>
            <a:endParaRPr lang="en-US" altLang="en-US" i="1">
              <a:solidFill>
                <a:srgbClr val="FF9933"/>
              </a:solidFill>
              <a:latin typeface="Tahoma" panose="020B0604030504040204" pitchFamily="34" charset="0"/>
              <a:cs typeface="Tahoma" panose="020B0604030504040204" pitchFamily="34" charset="0"/>
            </a:endParaRPr>
          </a:p>
          <a:p>
            <a:pPr eaLnBrk="1" hangingPunct="1"/>
            <a:r>
              <a:rPr lang="en-US" altLang="en-US">
                <a:latin typeface="Tahoma" panose="020B0604030504040204" pitchFamily="34" charset="0"/>
                <a:cs typeface="Tahoma" panose="020B0604030504040204" pitchFamily="34" charset="0"/>
              </a:rPr>
              <a:t>In law review footnotes, use “</a:t>
            </a:r>
            <a:r>
              <a:rPr lang="en-US" altLang="ja-JP" i="1">
                <a:latin typeface="Tahoma" panose="020B0604030504040204" pitchFamily="34" charset="0"/>
                <a:cs typeface="Tahoma" panose="020B0604030504040204" pitchFamily="34" charset="0"/>
              </a:rPr>
              <a:t>id</a:t>
            </a:r>
            <a:r>
              <a:rPr lang="en-US" altLang="ja-JP">
                <a:latin typeface="Tahoma" panose="020B0604030504040204" pitchFamily="34" charset="0"/>
                <a:cs typeface="Tahoma" panose="020B0604030504040204" pitchFamily="34" charset="0"/>
              </a:rPr>
              <a:t>.</a:t>
            </a:r>
            <a:r>
              <a:rPr lang="en-US" altLang="en-US">
                <a:latin typeface="Tahoma" panose="020B0604030504040204" pitchFamily="34" charset="0"/>
                <a:cs typeface="Tahoma" panose="020B0604030504040204" pitchFamily="34" charset="0"/>
              </a:rPr>
              <a:t>”</a:t>
            </a:r>
            <a:r>
              <a:rPr lang="en-US" altLang="ja-JP">
                <a:latin typeface="Tahoma" panose="020B0604030504040204" pitchFamily="34" charset="0"/>
              </a:rPr>
              <a:t> when:</a:t>
            </a:r>
          </a:p>
          <a:p>
            <a:pPr lvl="1" eaLnBrk="1" hangingPunct="1"/>
            <a:r>
              <a:rPr lang="en-US" altLang="en-US" sz="2400">
                <a:latin typeface="Tahoma" panose="020B0604030504040204" pitchFamily="34" charset="0"/>
                <a:cs typeface="Tahoma" panose="020B0604030504040204" pitchFamily="34" charset="0"/>
              </a:rPr>
              <a:t>Citing the immediately preceding authority within the same footnote</a:t>
            </a:r>
          </a:p>
          <a:p>
            <a:pPr lvl="1" eaLnBrk="1" hangingPunct="1"/>
            <a:r>
              <a:rPr lang="en-US" altLang="en-US" sz="2400">
                <a:latin typeface="Tahoma" panose="020B0604030504040204" pitchFamily="34" charset="0"/>
                <a:cs typeface="Tahoma" panose="020B0604030504040204" pitchFamily="34" charset="0"/>
              </a:rPr>
              <a:t>OR within the immediately preceding footnote when the preceding footnote contains only one authority</a:t>
            </a:r>
          </a:p>
          <a:p>
            <a:pPr lvl="1" eaLnBrk="1" hangingPunct="1">
              <a:buFontTx/>
              <a:buNone/>
            </a:pPr>
            <a:r>
              <a:rPr lang="en-US" altLang="en-US" sz="2400">
                <a:solidFill>
                  <a:srgbClr val="7030A0"/>
                </a:solidFill>
                <a:latin typeface="Tahoma" panose="020B0604030504040204" pitchFamily="34" charset="0"/>
                <a:cs typeface="Tahoma" panose="020B0604030504040204" pitchFamily="34" charset="0"/>
              </a:rPr>
              <a:t>Example:</a:t>
            </a:r>
            <a:r>
              <a:rPr lang="en-US" altLang="en-US" sz="2400">
                <a:solidFill>
                  <a:srgbClr val="B9005C"/>
                </a:solidFill>
                <a:latin typeface="Tahoma" panose="020B0604030504040204" pitchFamily="34" charset="0"/>
                <a:cs typeface="Tahoma" panose="020B0604030504040204" pitchFamily="34" charset="0"/>
              </a:rPr>
              <a:t> </a:t>
            </a:r>
          </a:p>
          <a:p>
            <a:pPr lvl="1" eaLnBrk="1" hangingPunct="1">
              <a:buFontTx/>
              <a:buNone/>
            </a:pPr>
            <a:r>
              <a:rPr lang="en-US" altLang="en-US" sz="2400" baseline="30000">
                <a:latin typeface="Tahoma" panose="020B0604030504040204" pitchFamily="34" charset="0"/>
                <a:cs typeface="Tahoma" panose="020B0604030504040204" pitchFamily="34" charset="0"/>
              </a:rPr>
              <a:t>1</a:t>
            </a:r>
            <a:r>
              <a:rPr lang="en-US" altLang="en-US" sz="2400">
                <a:latin typeface="Tahoma" panose="020B0604030504040204" pitchFamily="34" charset="0"/>
                <a:cs typeface="Tahoma" panose="020B0604030504040204" pitchFamily="34" charset="0"/>
              </a:rPr>
              <a:t> Chalfin v. Specter, 233 A.2d 562, 564 (Pa. 1967).</a:t>
            </a:r>
          </a:p>
          <a:p>
            <a:pPr lvl="1" eaLnBrk="1" hangingPunct="1">
              <a:buFontTx/>
              <a:buNone/>
            </a:pPr>
            <a:r>
              <a:rPr lang="en-US" altLang="en-US" sz="2400" baseline="30000">
                <a:latin typeface="Tahoma" panose="020B0604030504040204" pitchFamily="34" charset="0"/>
                <a:cs typeface="Tahoma" panose="020B0604030504040204" pitchFamily="34" charset="0"/>
              </a:rPr>
              <a:t>2</a:t>
            </a:r>
            <a:r>
              <a:rPr lang="en-US" altLang="en-US" sz="2400">
                <a:latin typeface="Tahoma" panose="020B0604030504040204" pitchFamily="34" charset="0"/>
                <a:cs typeface="Tahoma" panose="020B0604030504040204" pitchFamily="34" charset="0"/>
              </a:rPr>
              <a:t> </a:t>
            </a:r>
            <a:r>
              <a:rPr lang="en-US" altLang="en-US" sz="2400" i="1">
                <a:latin typeface="Tahoma" panose="020B0604030504040204" pitchFamily="34" charset="0"/>
                <a:cs typeface="Tahoma" panose="020B0604030504040204" pitchFamily="34" charset="0"/>
              </a:rPr>
              <a:t>Id. </a:t>
            </a:r>
            <a:r>
              <a:rPr lang="en-US" altLang="en-US" sz="2400">
                <a:latin typeface="Tahoma" panose="020B0604030504040204" pitchFamily="34" charset="0"/>
                <a:cs typeface="Tahoma" panose="020B0604030504040204" pitchFamily="34" charset="0"/>
              </a:rPr>
              <a:t>at 563.</a:t>
            </a:r>
            <a:endParaRPr lang="en-US" altLang="en-US" sz="2400" baseline="30000">
              <a:latin typeface="Tahoma" panose="020B0604030504040204" pitchFamily="34" charset="0"/>
              <a:cs typeface="Tahoma" panose="020B0604030504040204" pitchFamily="34" charset="0"/>
            </a:endParaRPr>
          </a:p>
        </p:txBody>
      </p:sp>
      <p:sp>
        <p:nvSpPr>
          <p:cNvPr id="63491" name="Slide Number Placeholder 3">
            <a:extLst>
              <a:ext uri="{FF2B5EF4-FFF2-40B4-BE49-F238E27FC236}">
                <a16:creationId xmlns:a16="http://schemas.microsoft.com/office/drawing/2014/main" id="{4C146714-83D2-1626-4A65-FA03CE7C1466}"/>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14667D5-0327-49BD-AB02-78122DD4FD7D}" type="slidenum">
              <a:rPr lang="en-US" altLang="en-US" sz="1400" smtClean="0">
                <a:latin typeface="Arial" panose="020B0604020202020204" pitchFamily="34" charset="0"/>
              </a:rPr>
              <a:pPr>
                <a:spcBef>
                  <a:spcPct val="0"/>
                </a:spcBef>
                <a:buClrTx/>
                <a:buSzTx/>
                <a:buFontTx/>
                <a:buNone/>
              </a:pPr>
              <a:t>47</a:t>
            </a:fld>
            <a:endParaRPr lang="en-US" altLang="en-US" sz="1400">
              <a:latin typeface="Arial" panose="020B0604020202020204" pitchFamily="34" charset="0"/>
            </a:endParaRPr>
          </a:p>
        </p:txBody>
      </p:sp>
      <p:sp>
        <p:nvSpPr>
          <p:cNvPr id="50178" name="Title 1">
            <a:extLst>
              <a:ext uri="{FF2B5EF4-FFF2-40B4-BE49-F238E27FC236}">
                <a16:creationId xmlns:a16="http://schemas.microsoft.com/office/drawing/2014/main" id="{8C574406-AD75-1187-7787-779A9AF87733}"/>
              </a:ext>
            </a:extLst>
          </p:cNvPr>
          <p:cNvSpPr>
            <a:spLocks noGrp="1"/>
          </p:cNvSpPr>
          <p:nvPr>
            <p:ph type="title"/>
          </p:nvPr>
        </p:nvSpPr>
        <p:spPr/>
        <p:txBody>
          <a:bodyPr/>
          <a:lstStyle/>
          <a:p>
            <a:pPr eaLnBrk="1" fontAlgn="auto" hangingPunct="1">
              <a:spcAft>
                <a:spcPts val="0"/>
              </a:spcAft>
              <a:defRPr/>
            </a:pPr>
            <a:r>
              <a:rPr lang="en-US" dirty="0">
                <a:latin typeface="Tahoma" pitchFamily="34" charset="0"/>
                <a:cs typeface="Tahoma" pitchFamily="34" charset="0"/>
              </a:rPr>
              <a:t>Short forms (cont</a:t>
            </a:r>
            <a:r>
              <a:rPr lang="en-US" altLang="en-US" dirty="0">
                <a:latin typeface="Tahoma" pitchFamily="34" charset="0"/>
                <a:cs typeface="Tahoma" pitchFamily="34" charset="0"/>
              </a:rPr>
              <a:t>’</a:t>
            </a:r>
            <a:r>
              <a:rPr lang="en-US" dirty="0">
                <a:latin typeface="Tahoma" pitchFamily="34" charset="0"/>
                <a:cs typeface="Tahoma" pitchFamily="34" charset="0"/>
              </a:rPr>
              <a:t>d): </a:t>
            </a:r>
            <a:r>
              <a:rPr lang="en-US" i="1" dirty="0">
                <a:latin typeface="Tahoma" pitchFamily="34" charset="0"/>
                <a:cs typeface="Tahoma" pitchFamily="34" charset="0"/>
              </a:rPr>
              <a:t>Id. </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a:extLst>
              <a:ext uri="{FF2B5EF4-FFF2-40B4-BE49-F238E27FC236}">
                <a16:creationId xmlns:a16="http://schemas.microsoft.com/office/drawing/2014/main" id="{01BDC2AD-77A3-14BC-F0E7-F769FA002BFA}"/>
              </a:ext>
            </a:extLst>
          </p:cNvPr>
          <p:cNvSpPr>
            <a:spLocks noGrp="1"/>
          </p:cNvSpPr>
          <p:nvPr>
            <p:ph idx="1"/>
          </p:nvPr>
        </p:nvSpPr>
        <p:spPr>
          <a:xfrm>
            <a:off x="533400" y="1828800"/>
            <a:ext cx="8229600" cy="4525963"/>
          </a:xfrm>
        </p:spPr>
        <p:txBody>
          <a:bodyPr/>
          <a:lstStyle/>
          <a:p>
            <a:pPr eaLnBrk="1" hangingPunct="1"/>
            <a:r>
              <a:rPr lang="en-US" altLang="en-US" i="1">
                <a:latin typeface="Tahoma" panose="020B0604030504040204" pitchFamily="34" charset="0"/>
                <a:cs typeface="Tahoma" panose="020B0604030504040204" pitchFamily="34" charset="0"/>
              </a:rPr>
              <a:t>Id.</a:t>
            </a:r>
            <a:r>
              <a:rPr lang="en-US" altLang="en-US">
                <a:latin typeface="Tahoma" panose="020B0604030504040204" pitchFamily="34" charset="0"/>
                <a:cs typeface="Tahoma" panose="020B0604030504040204" pitchFamily="34" charset="0"/>
              </a:rPr>
              <a:t> may not be used to refer to only one authority in a preceding footnote if the preceding footnote contains multiple sources or to refer to an internal cross-reference. </a:t>
            </a:r>
            <a:endParaRPr lang="en-US" altLang="en-US" sz="2400" baseline="30000">
              <a:latin typeface="Tahoma" panose="020B0604030504040204" pitchFamily="34" charset="0"/>
              <a:cs typeface="Tahoma" panose="020B0604030504040204" pitchFamily="34" charset="0"/>
            </a:endParaRPr>
          </a:p>
        </p:txBody>
      </p:sp>
      <p:sp>
        <p:nvSpPr>
          <p:cNvPr id="64515" name="Slide Number Placeholder 3">
            <a:extLst>
              <a:ext uri="{FF2B5EF4-FFF2-40B4-BE49-F238E27FC236}">
                <a16:creationId xmlns:a16="http://schemas.microsoft.com/office/drawing/2014/main" id="{5DA78B0A-E7AF-5CB7-A99C-AD31587BE5B8}"/>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5A3CF9C-3F40-4EAA-B0AD-545C20B18059}" type="slidenum">
              <a:rPr lang="en-US" altLang="en-US" sz="1400" smtClean="0">
                <a:latin typeface="Arial" panose="020B0604020202020204" pitchFamily="34" charset="0"/>
              </a:rPr>
              <a:pPr>
                <a:spcBef>
                  <a:spcPct val="0"/>
                </a:spcBef>
                <a:buClrTx/>
                <a:buSzTx/>
                <a:buFontTx/>
                <a:buNone/>
              </a:pPr>
              <a:t>48</a:t>
            </a:fld>
            <a:endParaRPr lang="en-US" altLang="en-US" sz="1400">
              <a:latin typeface="Arial" panose="020B0604020202020204" pitchFamily="34" charset="0"/>
            </a:endParaRPr>
          </a:p>
        </p:txBody>
      </p:sp>
      <p:sp>
        <p:nvSpPr>
          <p:cNvPr id="50178" name="Title 1">
            <a:extLst>
              <a:ext uri="{FF2B5EF4-FFF2-40B4-BE49-F238E27FC236}">
                <a16:creationId xmlns:a16="http://schemas.microsoft.com/office/drawing/2014/main" id="{04F845B1-21E7-7CFC-E21C-760EA57CF540}"/>
              </a:ext>
            </a:extLst>
          </p:cNvPr>
          <p:cNvSpPr>
            <a:spLocks noGrp="1"/>
          </p:cNvSpPr>
          <p:nvPr>
            <p:ph type="title"/>
          </p:nvPr>
        </p:nvSpPr>
        <p:spPr/>
        <p:txBody>
          <a:bodyPr/>
          <a:lstStyle/>
          <a:p>
            <a:pPr eaLnBrk="1" fontAlgn="auto" hangingPunct="1">
              <a:spcAft>
                <a:spcPts val="0"/>
              </a:spcAft>
              <a:defRPr/>
            </a:pPr>
            <a:r>
              <a:rPr lang="en-US" dirty="0">
                <a:latin typeface="Tahoma" pitchFamily="34" charset="0"/>
                <a:cs typeface="Tahoma" pitchFamily="34" charset="0"/>
              </a:rPr>
              <a:t>Short forms (cont</a:t>
            </a:r>
            <a:r>
              <a:rPr lang="en-US" altLang="en-US" dirty="0">
                <a:latin typeface="Tahoma" pitchFamily="34" charset="0"/>
                <a:cs typeface="Tahoma" pitchFamily="34" charset="0"/>
              </a:rPr>
              <a:t>’</a:t>
            </a:r>
            <a:r>
              <a:rPr lang="en-US" dirty="0">
                <a:latin typeface="Tahoma" pitchFamily="34" charset="0"/>
                <a:cs typeface="Tahoma" pitchFamily="34" charset="0"/>
              </a:rPr>
              <a:t>d): </a:t>
            </a:r>
            <a:r>
              <a:rPr lang="en-US" i="1" dirty="0">
                <a:latin typeface="Tahoma" pitchFamily="34" charset="0"/>
                <a:cs typeface="Tahoma" pitchFamily="34" charset="0"/>
              </a:rPr>
              <a:t>Id. </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a:extLst>
              <a:ext uri="{FF2B5EF4-FFF2-40B4-BE49-F238E27FC236}">
                <a16:creationId xmlns:a16="http://schemas.microsoft.com/office/drawing/2014/main" id="{F608E772-F5B3-A4DC-2E4E-0E8C41035881}"/>
              </a:ext>
            </a:extLst>
          </p:cNvPr>
          <p:cNvSpPr>
            <a:spLocks noGrp="1"/>
          </p:cNvSpPr>
          <p:nvPr>
            <p:ph idx="1"/>
          </p:nvPr>
        </p:nvSpPr>
        <p:spPr>
          <a:xfrm>
            <a:off x="685800" y="1524000"/>
            <a:ext cx="7772400" cy="4648200"/>
          </a:xfrm>
        </p:spPr>
        <p:txBody>
          <a:bodyPr/>
          <a:lstStyle/>
          <a:p>
            <a:pPr eaLnBrk="1" hangingPunct="1"/>
            <a:r>
              <a:rPr lang="en-US" altLang="en-US" sz="2800" i="1">
                <a:solidFill>
                  <a:schemeClr val="accent1"/>
                </a:solidFill>
                <a:latin typeface="Tahoma" panose="020B0604030504040204" pitchFamily="34" charset="0"/>
                <a:cs typeface="Tahoma" panose="020B0604030504040204" pitchFamily="34" charset="0"/>
              </a:rPr>
              <a:t>R4.2</a:t>
            </a:r>
          </a:p>
          <a:p>
            <a:pPr eaLnBrk="1" hangingPunct="1"/>
            <a:r>
              <a:rPr lang="en-US" altLang="en-US" sz="2400">
                <a:latin typeface="Tahoma" panose="020B0604030504040204" pitchFamily="34" charset="0"/>
                <a:cs typeface="Tahoma" panose="020B0604030504040204" pitchFamily="34" charset="0"/>
              </a:rPr>
              <a:t>When an authority has been fully cited previously, </a:t>
            </a:r>
            <a:r>
              <a:rPr lang="en-US" altLang="en-US" sz="2400" i="1">
                <a:latin typeface="Tahoma" panose="020B0604030504040204" pitchFamily="34" charset="0"/>
                <a:cs typeface="Tahoma" panose="020B0604030504040204" pitchFamily="34" charset="0"/>
              </a:rPr>
              <a:t>supra</a:t>
            </a:r>
            <a:r>
              <a:rPr lang="en-US" altLang="en-US" sz="2400">
                <a:latin typeface="Tahoma" panose="020B0604030504040204" pitchFamily="34" charset="0"/>
                <a:cs typeface="Tahoma" panose="020B0604030504040204" pitchFamily="34" charset="0"/>
              </a:rPr>
              <a:t> may be used in some circumstances.</a:t>
            </a:r>
          </a:p>
          <a:p>
            <a:pPr eaLnBrk="1" hangingPunct="1"/>
            <a:r>
              <a:rPr lang="en-US" altLang="en-US" sz="2400" i="1">
                <a:latin typeface="Tahoma" panose="020B0604030504040204" pitchFamily="34" charset="0"/>
                <a:cs typeface="Tahoma" panose="020B0604030504040204" pitchFamily="34" charset="0"/>
              </a:rPr>
              <a:t>Supra</a:t>
            </a:r>
            <a:r>
              <a:rPr lang="en-US" altLang="en-US" sz="2400">
                <a:latin typeface="Tahoma" panose="020B0604030504040204" pitchFamily="34" charset="0"/>
                <a:cs typeface="Tahoma" panose="020B0604030504040204" pitchFamily="34" charset="0"/>
              </a:rPr>
              <a:t> should </a:t>
            </a:r>
            <a:r>
              <a:rPr lang="en-US" altLang="en-US" sz="2400">
                <a:solidFill>
                  <a:srgbClr val="7030A0"/>
                </a:solidFill>
                <a:latin typeface="Tahoma" panose="020B0604030504040204" pitchFamily="34" charset="0"/>
                <a:cs typeface="Tahoma" panose="020B0604030504040204" pitchFamily="34" charset="0"/>
              </a:rPr>
              <a:t>NOT </a:t>
            </a:r>
            <a:r>
              <a:rPr lang="en-US" altLang="en-US" sz="2400">
                <a:latin typeface="Tahoma" panose="020B0604030504040204" pitchFamily="34" charset="0"/>
                <a:cs typeface="Tahoma" panose="020B0604030504040204" pitchFamily="34" charset="0"/>
              </a:rPr>
              <a:t>be used to refer to cases, statutes, constitutions, legislative materials (other than hearings), restatements, model codes, or regulations </a:t>
            </a:r>
            <a:r>
              <a:rPr lang="en-US" altLang="en-US" sz="2400">
                <a:solidFill>
                  <a:srgbClr val="7030A0"/>
                </a:solidFill>
                <a:latin typeface="Tahoma" panose="020B0604030504040204" pitchFamily="34" charset="0"/>
                <a:cs typeface="Tahoma" panose="020B0604030504040204" pitchFamily="34" charset="0"/>
              </a:rPr>
              <a:t>(use </a:t>
            </a:r>
            <a:r>
              <a:rPr lang="en-US" altLang="en-US" sz="2400" i="1">
                <a:solidFill>
                  <a:srgbClr val="7030A0"/>
                </a:solidFill>
                <a:latin typeface="Tahoma" panose="020B0604030504040204" pitchFamily="34" charset="0"/>
                <a:cs typeface="Tahoma" panose="020B0604030504040204" pitchFamily="34" charset="0"/>
              </a:rPr>
              <a:t>id. </a:t>
            </a:r>
            <a:r>
              <a:rPr lang="en-US" altLang="en-US" sz="2400">
                <a:solidFill>
                  <a:srgbClr val="7030A0"/>
                </a:solidFill>
                <a:latin typeface="Tahoma" panose="020B0604030504040204" pitchFamily="34" charset="0"/>
                <a:cs typeface="Tahoma" panose="020B0604030504040204" pitchFamily="34" charset="0"/>
              </a:rPr>
              <a:t>instead).</a:t>
            </a:r>
          </a:p>
          <a:p>
            <a:pPr eaLnBrk="1" hangingPunct="1"/>
            <a:r>
              <a:rPr lang="en-US" altLang="en-US" sz="2400" i="1">
                <a:latin typeface="Tahoma" panose="020B0604030504040204" pitchFamily="34" charset="0"/>
                <a:cs typeface="Tahoma" panose="020B0604030504040204" pitchFamily="34" charset="0"/>
              </a:rPr>
              <a:t>Supra</a:t>
            </a:r>
            <a:r>
              <a:rPr lang="en-US" altLang="en-US" sz="2400">
                <a:latin typeface="Tahoma" panose="020B0604030504040204" pitchFamily="34" charset="0"/>
                <a:cs typeface="Tahoma" panose="020B0604030504040204" pitchFamily="34" charset="0"/>
              </a:rPr>
              <a:t> can be used for internal cross references, but the citation must indicate where the full citation can be found if the full citation is in a different footnote: </a:t>
            </a:r>
          </a:p>
          <a:p>
            <a:pPr lvl="1" eaLnBrk="1" hangingPunct="1"/>
            <a:r>
              <a:rPr lang="en-US" altLang="en-US" sz="2400">
                <a:solidFill>
                  <a:srgbClr val="7030A0"/>
                </a:solidFill>
                <a:latin typeface="Tahoma" panose="020B0604030504040204" pitchFamily="34" charset="0"/>
              </a:rPr>
              <a:t>Example:</a:t>
            </a:r>
            <a:r>
              <a:rPr lang="en-US" altLang="en-US" sz="2400">
                <a:solidFill>
                  <a:schemeClr val="accent2"/>
                </a:solidFill>
                <a:latin typeface="Tahoma" panose="020B0604030504040204" pitchFamily="34" charset="0"/>
                <a:cs typeface="Tahoma" panose="020B0604030504040204" pitchFamily="34" charset="0"/>
              </a:rPr>
              <a:t> </a:t>
            </a:r>
            <a:r>
              <a:rPr lang="en-US" altLang="en-US" sz="2400">
                <a:latin typeface="Tahoma" panose="020B0604030504040204" pitchFamily="34" charset="0"/>
                <a:cs typeface="Tahoma" panose="020B0604030504040204" pitchFamily="34" charset="0"/>
              </a:rPr>
              <a:t>Reich, </a:t>
            </a:r>
            <a:r>
              <a:rPr lang="en-US" altLang="en-US" sz="2400" i="1">
                <a:latin typeface="Tahoma" panose="020B0604030504040204" pitchFamily="34" charset="0"/>
                <a:cs typeface="Tahoma" panose="020B0604030504040204" pitchFamily="34" charset="0"/>
              </a:rPr>
              <a:t>supra</a:t>
            </a:r>
            <a:r>
              <a:rPr lang="en-US" altLang="en-US" sz="2400">
                <a:latin typeface="Tahoma" panose="020B0604030504040204" pitchFamily="34" charset="0"/>
                <a:cs typeface="Tahoma" panose="020B0604030504040204" pitchFamily="34" charset="0"/>
              </a:rPr>
              <a:t> note 16, at 6.</a:t>
            </a:r>
          </a:p>
          <a:p>
            <a:pPr lvl="1" eaLnBrk="1" hangingPunct="1">
              <a:buFontTx/>
              <a:buNone/>
            </a:pPr>
            <a:endParaRPr lang="en-US" altLang="en-US"/>
          </a:p>
        </p:txBody>
      </p:sp>
      <p:sp>
        <p:nvSpPr>
          <p:cNvPr id="65539" name="Slide Number Placeholder 3">
            <a:extLst>
              <a:ext uri="{FF2B5EF4-FFF2-40B4-BE49-F238E27FC236}">
                <a16:creationId xmlns:a16="http://schemas.microsoft.com/office/drawing/2014/main" id="{949D8E30-B5C0-EBD8-922D-750A8BF5872C}"/>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F3B32887-9ED8-4E03-815D-F2B817FED14A}" type="slidenum">
              <a:rPr lang="en-US" altLang="en-US" sz="1400" smtClean="0">
                <a:latin typeface="Arial" panose="020B0604020202020204" pitchFamily="34" charset="0"/>
              </a:rPr>
              <a:pPr>
                <a:spcBef>
                  <a:spcPct val="0"/>
                </a:spcBef>
                <a:buClrTx/>
                <a:buSzTx/>
                <a:buFontTx/>
                <a:buNone/>
              </a:pPr>
              <a:t>49</a:t>
            </a:fld>
            <a:endParaRPr lang="en-US" altLang="en-US" sz="1400">
              <a:latin typeface="Arial" panose="020B0604020202020204" pitchFamily="34" charset="0"/>
            </a:endParaRPr>
          </a:p>
        </p:txBody>
      </p:sp>
      <p:sp>
        <p:nvSpPr>
          <p:cNvPr id="51202" name="Title 1">
            <a:extLst>
              <a:ext uri="{FF2B5EF4-FFF2-40B4-BE49-F238E27FC236}">
                <a16:creationId xmlns:a16="http://schemas.microsoft.com/office/drawing/2014/main" id="{399A3C87-FF6E-2FE4-B819-E82337827773}"/>
              </a:ext>
            </a:extLst>
          </p:cNvPr>
          <p:cNvSpPr>
            <a:spLocks noGrp="1"/>
          </p:cNvSpPr>
          <p:nvPr>
            <p:ph type="title"/>
          </p:nvPr>
        </p:nvSpPr>
        <p:spPr/>
        <p:txBody>
          <a:bodyPr/>
          <a:lstStyle/>
          <a:p>
            <a:pPr eaLnBrk="1" fontAlgn="auto" hangingPunct="1">
              <a:spcAft>
                <a:spcPts val="0"/>
              </a:spcAft>
              <a:defRPr/>
            </a:pPr>
            <a:r>
              <a:rPr lang="en-US" dirty="0">
                <a:latin typeface="Tahoma" pitchFamily="34" charset="0"/>
                <a:cs typeface="Tahoma" pitchFamily="34" charset="0"/>
              </a:rPr>
              <a:t>Short forms (cont</a:t>
            </a:r>
            <a:r>
              <a:rPr lang="en-US" altLang="en-US" dirty="0">
                <a:latin typeface="Tahoma" pitchFamily="34" charset="0"/>
                <a:cs typeface="Tahoma" pitchFamily="34" charset="0"/>
              </a:rPr>
              <a:t>’</a:t>
            </a:r>
            <a:r>
              <a:rPr lang="en-US" dirty="0">
                <a:latin typeface="Tahoma" pitchFamily="34" charset="0"/>
                <a:cs typeface="Tahoma" pitchFamily="34" charset="0"/>
              </a:rPr>
              <a:t>d): </a:t>
            </a:r>
            <a:r>
              <a:rPr lang="en-US" i="1" dirty="0">
                <a:latin typeface="Tahoma" pitchFamily="34" charset="0"/>
                <a:cs typeface="Tahoma" pitchFamily="34" charset="0"/>
              </a:rPr>
              <a:t>Supra</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30C1C882-2C77-6CFE-AFD2-3B110A9A56CF}"/>
              </a:ext>
            </a:extLst>
          </p:cNvPr>
          <p:cNvSpPr>
            <a:spLocks noGrp="1"/>
          </p:cNvSpPr>
          <p:nvPr>
            <p:ph idx="1"/>
          </p:nvPr>
        </p:nvSpPr>
        <p:spPr>
          <a:ln>
            <a:miter lim="800000"/>
            <a:headEnd/>
            <a:tailEnd/>
          </a:ln>
        </p:spPr>
        <p:txBody>
          <a:bodyPr/>
          <a:lstStyle/>
          <a:p>
            <a:pPr eaLnBrk="1" hangingPunct="1">
              <a:buFont typeface="Wingdings 3" charset="0"/>
              <a:buChar char=""/>
              <a:defRPr/>
            </a:pPr>
            <a:r>
              <a:rPr lang="en-US" sz="2800" dirty="0">
                <a:solidFill>
                  <a:srgbClr val="3366FF"/>
                </a:solidFill>
                <a:latin typeface="Tahoma" charset="0"/>
                <a:ea typeface="ＭＳ Ｐゴシック" charset="0"/>
                <a:cs typeface="Tahoma" charset="0"/>
              </a:rPr>
              <a:t>Practitioners’ Brief:</a:t>
            </a:r>
          </a:p>
          <a:p>
            <a:pPr lvl="1" eaLnBrk="1" hangingPunct="1">
              <a:buFont typeface="Verdana" charset="0"/>
              <a:buChar char="◦"/>
              <a:defRPr/>
            </a:pPr>
            <a:r>
              <a:rPr lang="en-US" sz="2400" dirty="0">
                <a:solidFill>
                  <a:srgbClr val="3366FF"/>
                </a:solidFill>
                <a:latin typeface="Tahoma" charset="0"/>
                <a:ea typeface="ＭＳ Ｐゴシック" charset="0"/>
                <a:cs typeface="Tahoma" charset="0"/>
              </a:rPr>
              <a:t>Directors manage the business and affairs of a corporation. </a:t>
            </a:r>
            <a:r>
              <a:rPr lang="en-US" sz="2400" i="1" dirty="0">
                <a:solidFill>
                  <a:srgbClr val="3366FF"/>
                </a:solidFill>
                <a:latin typeface="Tahoma" charset="0"/>
                <a:ea typeface="ＭＳ Ｐゴシック" charset="0"/>
                <a:cs typeface="Tahoma" charset="0"/>
              </a:rPr>
              <a:t>See Revlon, Inc. v. MacAndrews &amp; Forbes Holdings, Inc.</a:t>
            </a:r>
            <a:r>
              <a:rPr lang="en-US" sz="2400" dirty="0">
                <a:solidFill>
                  <a:srgbClr val="3366FF"/>
                </a:solidFill>
                <a:latin typeface="Tahoma" charset="0"/>
                <a:ea typeface="ＭＳ Ｐゴシック" charset="0"/>
                <a:cs typeface="Tahoma" charset="0"/>
              </a:rPr>
              <a:t>, 506 A.2d 173, 179 (Del. 1986).</a:t>
            </a:r>
          </a:p>
          <a:p>
            <a:pPr eaLnBrk="1" hangingPunct="1">
              <a:buFont typeface="Wingdings 3" charset="0"/>
              <a:buChar char=""/>
              <a:defRPr/>
            </a:pPr>
            <a:r>
              <a:rPr lang="en-US" sz="280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rPr>
              <a:t>Law Review Article:</a:t>
            </a:r>
          </a:p>
          <a:p>
            <a:pPr lvl="1" eaLnBrk="1" hangingPunct="1">
              <a:buFont typeface="Verdana" charset="0"/>
              <a:buChar char="◦"/>
              <a:defRPr/>
            </a:pPr>
            <a:r>
              <a:rPr lang="en-US" sz="240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rPr>
              <a:t>Directors manage the business and affairs of a corporation.</a:t>
            </a:r>
            <a:r>
              <a:rPr lang="en-US" sz="2400" baseline="3000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rPr>
              <a:t>1</a:t>
            </a:r>
          </a:p>
          <a:p>
            <a:pPr lvl="2" eaLnBrk="1" hangingPunct="1">
              <a:buFont typeface="Verdana" charset="0"/>
              <a:buChar char="◦"/>
              <a:defRPr/>
            </a:pPr>
            <a:r>
              <a:rPr lang="en-US" sz="2200" baseline="3000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rPr>
              <a:t>1</a:t>
            </a:r>
            <a:r>
              <a:rPr lang="en-US" sz="220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rPr>
              <a:t> </a:t>
            </a:r>
            <a:r>
              <a:rPr lang="en-US" sz="2200" i="1"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rPr>
              <a:t>See</a:t>
            </a:r>
            <a:r>
              <a:rPr lang="en-US" sz="220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rPr>
              <a:t> Revlon, Inc. v. MacAndrews &amp; MacAndrews &amp; Forbes Holdings, Inc., 506 A.2d 173, 179 (Del. 1986).</a:t>
            </a:r>
            <a:endParaRPr lang="en-US" sz="2200" baseline="30000" dirty="0">
              <a:ln w="12700">
                <a:solidFill>
                  <a:schemeClr val="tx2">
                    <a:satMod val="155000"/>
                  </a:schemeClr>
                </a:solidFill>
                <a:prstDash val="solid"/>
              </a:ln>
              <a:effectLst>
                <a:outerShdw blurRad="41275" dist="20320" dir="1800000" algn="tl" rotWithShape="0">
                  <a:srgbClr val="000000">
                    <a:alpha val="40000"/>
                  </a:srgbClr>
                </a:outerShdw>
              </a:effectLst>
              <a:latin typeface="Tahoma" charset="0"/>
              <a:ea typeface="ＭＳ Ｐゴシック" charset="0"/>
              <a:cs typeface="Tahoma" charset="0"/>
            </a:endParaRPr>
          </a:p>
          <a:p>
            <a:pPr lvl="1" eaLnBrk="1" hangingPunct="1">
              <a:defRPr/>
            </a:pPr>
            <a:endParaRPr lang="en-US" dirty="0">
              <a:solidFill>
                <a:srgbClr val="D0CE90"/>
              </a:solidFill>
            </a:endParaRPr>
          </a:p>
          <a:p>
            <a:pPr eaLnBrk="1" hangingPunct="1">
              <a:defRPr/>
            </a:pPr>
            <a:endParaRPr lang="en-US" dirty="0">
              <a:solidFill>
                <a:srgbClr val="DCDBAD"/>
              </a:solidFill>
            </a:endParaRPr>
          </a:p>
        </p:txBody>
      </p:sp>
      <p:sp>
        <p:nvSpPr>
          <p:cNvPr id="18435" name="Slide Number Placeholder 3">
            <a:extLst>
              <a:ext uri="{FF2B5EF4-FFF2-40B4-BE49-F238E27FC236}">
                <a16:creationId xmlns:a16="http://schemas.microsoft.com/office/drawing/2014/main" id="{1ED0F942-4D46-B6F9-AB0C-2311F30DCA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3CF71B2-6BD9-41D3-BCA8-3F201A278D9E}" type="slidenum">
              <a:rPr lang="en-US" altLang="en-US" sz="1400" smtClean="0">
                <a:latin typeface="Arial" panose="020B0604020202020204" pitchFamily="34" charset="0"/>
              </a:rPr>
              <a:pPr>
                <a:spcBef>
                  <a:spcPct val="0"/>
                </a:spcBef>
                <a:buClrTx/>
                <a:buSzTx/>
                <a:buFontTx/>
                <a:buNone/>
              </a:pPr>
              <a:t>5</a:t>
            </a:fld>
            <a:endParaRPr lang="en-US" altLang="en-US" sz="1400">
              <a:latin typeface="Arial" panose="020B0604020202020204" pitchFamily="34" charset="0"/>
            </a:endParaRPr>
          </a:p>
        </p:txBody>
      </p:sp>
      <p:sp>
        <p:nvSpPr>
          <p:cNvPr id="7170" name="Title 1">
            <a:extLst>
              <a:ext uri="{FF2B5EF4-FFF2-40B4-BE49-F238E27FC236}">
                <a16:creationId xmlns:a16="http://schemas.microsoft.com/office/drawing/2014/main" id="{BB62DDF6-6DA7-2838-136A-D969AA1606D4}"/>
              </a:ext>
            </a:extLst>
          </p:cNvPr>
          <p:cNvSpPr>
            <a:spLocks noGrp="1"/>
          </p:cNvSpPr>
          <p:nvPr>
            <p:ph type="title"/>
          </p:nvPr>
        </p:nvSpPr>
        <p:spPr/>
        <p:txBody>
          <a:bodyPr/>
          <a:lstStyle/>
          <a:p>
            <a:pPr eaLnBrk="1" fontAlgn="auto" hangingPunct="1">
              <a:spcAft>
                <a:spcPts val="0"/>
              </a:spcAft>
              <a:defRPr/>
            </a:pPr>
            <a:r>
              <a:rPr lang="en-US" altLang="en-US" dirty="0">
                <a:solidFill>
                  <a:srgbClr val="3366FF"/>
                </a:solidFill>
                <a:latin typeface="Tahoma" pitchFamily="34" charset="0"/>
                <a:cs typeface="Tahoma" pitchFamily="34" charset="0"/>
              </a:rPr>
              <a:t>“</a:t>
            </a:r>
            <a:r>
              <a:rPr lang="en-US" dirty="0">
                <a:solidFill>
                  <a:srgbClr val="3366FF"/>
                </a:solidFill>
                <a:latin typeface="Tahoma" pitchFamily="34" charset="0"/>
                <a:cs typeface="Tahoma" pitchFamily="34" charset="0"/>
              </a:rPr>
              <a:t>Blue Pages</a:t>
            </a:r>
            <a:r>
              <a:rPr lang="en-US" altLang="en-US" dirty="0">
                <a:solidFill>
                  <a:srgbClr val="3366FF"/>
                </a:solidFill>
                <a:latin typeface="Tahoma" pitchFamily="34" charset="0"/>
                <a:cs typeface="Tahoma" pitchFamily="34" charset="0"/>
              </a:rPr>
              <a:t>”</a:t>
            </a:r>
            <a:r>
              <a:rPr lang="en-US" dirty="0">
                <a:solidFill>
                  <a:srgbClr val="3366FF"/>
                </a:solidFill>
                <a:latin typeface="Tahoma" pitchFamily="34" charset="0"/>
                <a:cs typeface="Tahoma" pitchFamily="34" charset="0"/>
              </a:rPr>
              <a:t> v. </a:t>
            </a:r>
            <a:r>
              <a:rPr lang="en-US" altLang="en-US" dirty="0">
                <a:ln w="12700">
                  <a:solidFill>
                    <a:schemeClr val="tx2">
                      <a:satMod val="155000"/>
                    </a:schemeClr>
                  </a:solidFill>
                  <a:prstDash val="solid"/>
                </a:ln>
                <a:solidFill>
                  <a:schemeClr val="bg1"/>
                </a:solidFill>
                <a:effectLst>
                  <a:glow rad="101600">
                    <a:schemeClr val="accent4">
                      <a:satMod val="175000"/>
                      <a:alpha val="40000"/>
                    </a:schemeClr>
                  </a:glow>
                  <a:outerShdw blurRad="41275" dist="20320" dir="1800000" algn="tl" rotWithShape="0">
                    <a:srgbClr val="000000">
                      <a:alpha val="40000"/>
                    </a:srgbClr>
                  </a:outerShdw>
                </a:effectLst>
                <a:latin typeface="Tahoma" pitchFamily="34" charset="0"/>
                <a:cs typeface="Tahoma" pitchFamily="34" charset="0"/>
              </a:rPr>
              <a:t>“</a:t>
            </a:r>
            <a:r>
              <a:rPr lang="en-US" dirty="0">
                <a:ln w="12700">
                  <a:solidFill>
                    <a:schemeClr val="tx2">
                      <a:satMod val="155000"/>
                    </a:schemeClr>
                  </a:solidFill>
                  <a:prstDash val="solid"/>
                </a:ln>
                <a:solidFill>
                  <a:schemeClr val="bg1"/>
                </a:solidFill>
                <a:effectLst>
                  <a:glow rad="101600">
                    <a:schemeClr val="accent4">
                      <a:satMod val="175000"/>
                      <a:alpha val="40000"/>
                    </a:schemeClr>
                  </a:glow>
                  <a:outerShdw blurRad="41275" dist="20320" dir="1800000" algn="tl" rotWithShape="0">
                    <a:srgbClr val="000000">
                      <a:alpha val="40000"/>
                    </a:srgbClr>
                  </a:outerShdw>
                </a:effectLst>
                <a:latin typeface="Tahoma" pitchFamily="34" charset="0"/>
                <a:cs typeface="Tahoma" pitchFamily="34" charset="0"/>
              </a:rPr>
              <a:t>White Pages</a:t>
            </a:r>
            <a:r>
              <a:rPr lang="en-US" altLang="en-US" dirty="0">
                <a:ln w="12700">
                  <a:solidFill>
                    <a:schemeClr val="tx2">
                      <a:satMod val="155000"/>
                    </a:schemeClr>
                  </a:solidFill>
                  <a:prstDash val="solid"/>
                </a:ln>
                <a:solidFill>
                  <a:schemeClr val="bg1"/>
                </a:solidFill>
                <a:effectLst>
                  <a:glow rad="101600">
                    <a:schemeClr val="accent4">
                      <a:satMod val="175000"/>
                      <a:alpha val="40000"/>
                    </a:schemeClr>
                  </a:glow>
                  <a:outerShdw blurRad="41275" dist="20320" dir="1800000" algn="tl" rotWithShape="0">
                    <a:srgbClr val="000000">
                      <a:alpha val="40000"/>
                    </a:srgbClr>
                  </a:outerShdw>
                </a:effectLst>
                <a:latin typeface="Tahoma" pitchFamily="34" charset="0"/>
                <a:cs typeface="Tahoma" pitchFamily="34" charset="0"/>
              </a:rPr>
              <a:t>”</a:t>
            </a:r>
            <a:endParaRPr lang="en-US" dirty="0">
              <a:solidFill>
                <a:srgbClr val="DCDBAD"/>
              </a:solidFill>
              <a:latin typeface="Tahoma" pitchFamily="34" charset="0"/>
              <a:cs typeface="Tahoma" pitchFamily="34" charset="0"/>
            </a:endParaRP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a:extLst>
              <a:ext uri="{FF2B5EF4-FFF2-40B4-BE49-F238E27FC236}">
                <a16:creationId xmlns:a16="http://schemas.microsoft.com/office/drawing/2014/main" id="{DB5EF615-70FF-3C5E-4603-197551D933F2}"/>
              </a:ext>
            </a:extLst>
          </p:cNvPr>
          <p:cNvSpPr>
            <a:spLocks noGrp="1"/>
          </p:cNvSpPr>
          <p:nvPr>
            <p:ph idx="1"/>
          </p:nvPr>
        </p:nvSpPr>
        <p:spPr>
          <a:xfrm>
            <a:off x="457200" y="1676400"/>
            <a:ext cx="8229600" cy="4525963"/>
          </a:xfrm>
        </p:spPr>
        <p:txBody>
          <a:bodyPr/>
          <a:lstStyle/>
          <a:p>
            <a:pPr eaLnBrk="1" hangingPunct="1"/>
            <a:r>
              <a:rPr lang="en-US" altLang="en-US">
                <a:latin typeface="Tahoma" panose="020B0604030504040204" pitchFamily="34" charset="0"/>
                <a:cs typeface="Tahoma" panose="020B0604030504040204" pitchFamily="34" charset="0"/>
              </a:rPr>
              <a:t>The </a:t>
            </a:r>
            <a:r>
              <a:rPr lang="en-US" altLang="en-US" i="1">
                <a:latin typeface="Tahoma" panose="020B0604030504040204" pitchFamily="34" charset="0"/>
                <a:cs typeface="Tahoma" panose="020B0604030504040204" pitchFamily="34" charset="0"/>
              </a:rPr>
              <a:t>”supra” </a:t>
            </a:r>
            <a:r>
              <a:rPr lang="en-US" altLang="en-US">
                <a:latin typeface="Tahoma" panose="020B0604030504040204" pitchFamily="34" charset="0"/>
                <a:cs typeface="Tahoma" panose="020B0604030504040204" pitchFamily="34" charset="0"/>
              </a:rPr>
              <a:t>form includes the last name of the author, the word </a:t>
            </a:r>
            <a:r>
              <a:rPr lang="en-US" altLang="en-US" i="1">
                <a:latin typeface="Tahoma" panose="020B0604030504040204" pitchFamily="34" charset="0"/>
                <a:cs typeface="Tahoma" panose="020B0604030504040204" pitchFamily="34" charset="0"/>
              </a:rPr>
              <a:t>”supra”</a:t>
            </a:r>
            <a:r>
              <a:rPr lang="en-US" altLang="ja-JP">
                <a:latin typeface="Tahoma" panose="020B0604030504040204" pitchFamily="34" charset="0"/>
              </a:rPr>
              <a:t> and any particular manner in which the subsequent citation differs from the former. </a:t>
            </a:r>
          </a:p>
          <a:p>
            <a:pPr lvl="1" eaLnBrk="1" hangingPunct="1"/>
            <a:r>
              <a:rPr lang="en-US" altLang="en-US" baseline="30000">
                <a:solidFill>
                  <a:srgbClr val="7030A0"/>
                </a:solidFill>
                <a:latin typeface="Tahoma" panose="020B0604030504040204" pitchFamily="34" charset="0"/>
                <a:cs typeface="Tahoma" panose="020B0604030504040204" pitchFamily="34" charset="0"/>
              </a:rPr>
              <a:t>27</a:t>
            </a:r>
            <a:r>
              <a:rPr lang="en-US" altLang="en-US">
                <a:solidFill>
                  <a:srgbClr val="7030A0"/>
                </a:solidFill>
                <a:latin typeface="Tahoma" panose="020B0604030504040204" pitchFamily="34" charset="0"/>
                <a:cs typeface="Tahoma" panose="020B0604030504040204" pitchFamily="34" charset="0"/>
              </a:rPr>
              <a:t> </a:t>
            </a:r>
            <a:r>
              <a:rPr lang="en-US" altLang="en-US" i="1">
                <a:solidFill>
                  <a:srgbClr val="7030A0"/>
                </a:solidFill>
                <a:latin typeface="Tahoma" panose="020B0604030504040204" pitchFamily="34" charset="0"/>
                <a:cs typeface="Tahoma" panose="020B0604030504040204" pitchFamily="34" charset="0"/>
              </a:rPr>
              <a:t>Cf. </a:t>
            </a:r>
            <a:r>
              <a:rPr lang="en-US" altLang="en-US">
                <a:solidFill>
                  <a:srgbClr val="7030A0"/>
                </a:solidFill>
                <a:latin typeface="Tahoma" panose="020B0604030504040204" pitchFamily="34" charset="0"/>
                <a:cs typeface="Tahoma" panose="020B0604030504040204" pitchFamily="34" charset="0"/>
              </a:rPr>
              <a:t>Schelling,</a:t>
            </a:r>
            <a:r>
              <a:rPr lang="en-US" altLang="en-US" i="1">
                <a:solidFill>
                  <a:srgbClr val="7030A0"/>
                </a:solidFill>
                <a:latin typeface="Tahoma" panose="020B0604030504040204" pitchFamily="34" charset="0"/>
                <a:cs typeface="Tahoma" panose="020B0604030504040204" pitchFamily="34" charset="0"/>
              </a:rPr>
              <a:t> supra </a:t>
            </a:r>
            <a:r>
              <a:rPr lang="en-US" altLang="en-US">
                <a:solidFill>
                  <a:srgbClr val="7030A0"/>
                </a:solidFill>
                <a:latin typeface="Tahoma" panose="020B0604030504040204" pitchFamily="34" charset="0"/>
                <a:cs typeface="Tahoma" panose="020B0604030504040204" pitchFamily="34" charset="0"/>
              </a:rPr>
              <a:t>note 12, at 3. </a:t>
            </a:r>
          </a:p>
          <a:p>
            <a:pPr lvl="1" eaLnBrk="1" hangingPunct="1"/>
            <a:r>
              <a:rPr lang="en-US" altLang="en-US" baseline="30000">
                <a:solidFill>
                  <a:srgbClr val="7030A0"/>
                </a:solidFill>
                <a:latin typeface="Tahoma" panose="020B0604030504040204" pitchFamily="34" charset="0"/>
                <a:cs typeface="Tahoma" panose="020B0604030504040204" pitchFamily="34" charset="0"/>
              </a:rPr>
              <a:t>28</a:t>
            </a:r>
            <a:r>
              <a:rPr lang="en-US" altLang="en-US">
                <a:solidFill>
                  <a:srgbClr val="7030A0"/>
                </a:solidFill>
                <a:latin typeface="Tahoma" panose="020B0604030504040204" pitchFamily="34" charset="0"/>
                <a:cs typeface="Tahoma" panose="020B0604030504040204" pitchFamily="34" charset="0"/>
              </a:rPr>
              <a:t> 2 Holdsworth, </a:t>
            </a:r>
            <a:r>
              <a:rPr lang="en-US" altLang="en-US" i="1">
                <a:solidFill>
                  <a:srgbClr val="7030A0"/>
                </a:solidFill>
                <a:latin typeface="Tahoma" panose="020B0604030504040204" pitchFamily="34" charset="0"/>
                <a:cs typeface="Tahoma" panose="020B0604030504040204" pitchFamily="34" charset="0"/>
              </a:rPr>
              <a:t>supra </a:t>
            </a:r>
            <a:r>
              <a:rPr lang="en-US" altLang="en-US">
                <a:solidFill>
                  <a:srgbClr val="7030A0"/>
                </a:solidFill>
                <a:latin typeface="Tahoma" panose="020B0604030504040204" pitchFamily="34" charset="0"/>
                <a:cs typeface="Tahoma" panose="020B0604030504040204" pitchFamily="34" charset="0"/>
              </a:rPr>
              <a:t>note 10, at 6.</a:t>
            </a:r>
          </a:p>
          <a:p>
            <a:pPr lvl="1" eaLnBrk="1" hangingPunct="1"/>
            <a:r>
              <a:rPr lang="en-US" altLang="en-US" baseline="30000">
                <a:solidFill>
                  <a:srgbClr val="7030A0"/>
                </a:solidFill>
                <a:latin typeface="Tahoma" panose="020B0604030504040204" pitchFamily="34" charset="0"/>
                <a:cs typeface="Tahoma" panose="020B0604030504040204" pitchFamily="34" charset="0"/>
              </a:rPr>
              <a:t>30 </a:t>
            </a:r>
            <a:r>
              <a:rPr lang="en-US" altLang="en-US">
                <a:solidFill>
                  <a:srgbClr val="7030A0"/>
                </a:solidFill>
                <a:latin typeface="Tahoma" panose="020B0604030504040204" pitchFamily="34" charset="0"/>
                <a:cs typeface="Tahoma" panose="020B0604030504040204" pitchFamily="34" charset="0"/>
              </a:rPr>
              <a:t>Keeton et al., </a:t>
            </a:r>
            <a:r>
              <a:rPr lang="en-US" altLang="en-US" i="1">
                <a:solidFill>
                  <a:srgbClr val="7030A0"/>
                </a:solidFill>
                <a:latin typeface="Tahoma" panose="020B0604030504040204" pitchFamily="34" charset="0"/>
                <a:cs typeface="Tahoma" panose="020B0604030504040204" pitchFamily="34" charset="0"/>
              </a:rPr>
              <a:t>supra</a:t>
            </a:r>
            <a:r>
              <a:rPr lang="en-US" altLang="en-US">
                <a:solidFill>
                  <a:srgbClr val="7030A0"/>
                </a:solidFill>
                <a:latin typeface="Tahoma" panose="020B0604030504040204" pitchFamily="34" charset="0"/>
                <a:cs typeface="Tahoma" panose="020B0604030504040204" pitchFamily="34" charset="0"/>
              </a:rPr>
              <a:t> note 29, § 2, at 4. </a:t>
            </a:r>
            <a:endParaRPr lang="en-US" altLang="en-US" baseline="30000">
              <a:solidFill>
                <a:srgbClr val="7030A0"/>
              </a:solidFill>
              <a:latin typeface="Tahoma" panose="020B0604030504040204" pitchFamily="34" charset="0"/>
              <a:cs typeface="Tahoma" panose="020B0604030504040204" pitchFamily="34" charset="0"/>
            </a:endParaRPr>
          </a:p>
          <a:p>
            <a:pPr lvl="1" eaLnBrk="1" hangingPunct="1"/>
            <a:endParaRPr lang="en-US" altLang="en-US" baseline="30000">
              <a:latin typeface="Tahoma" panose="020B0604030504040204" pitchFamily="34" charset="0"/>
              <a:cs typeface="Tahoma" panose="020B0604030504040204" pitchFamily="34" charset="0"/>
            </a:endParaRPr>
          </a:p>
          <a:p>
            <a:pPr lvl="1" eaLnBrk="1" hangingPunct="1"/>
            <a:endParaRPr lang="en-US" altLang="en-US">
              <a:latin typeface="Tahoma" panose="020B0604030504040204" pitchFamily="34" charset="0"/>
              <a:cs typeface="Tahoma" panose="020B0604030504040204" pitchFamily="34" charset="0"/>
            </a:endParaRPr>
          </a:p>
        </p:txBody>
      </p:sp>
      <p:sp>
        <p:nvSpPr>
          <p:cNvPr id="66563" name="Slide Number Placeholder 3">
            <a:extLst>
              <a:ext uri="{FF2B5EF4-FFF2-40B4-BE49-F238E27FC236}">
                <a16:creationId xmlns:a16="http://schemas.microsoft.com/office/drawing/2014/main" id="{BFADD222-55CA-EA0C-E03B-FD3AAA56C6E6}"/>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FC4763D-C356-4052-9850-8487C00DDF53}" type="slidenum">
              <a:rPr lang="en-US" altLang="en-US" sz="1400" smtClean="0">
                <a:latin typeface="Arial" panose="020B0604020202020204" pitchFamily="34" charset="0"/>
              </a:rPr>
              <a:pPr>
                <a:spcBef>
                  <a:spcPct val="0"/>
                </a:spcBef>
                <a:buClrTx/>
                <a:buSzTx/>
                <a:buFontTx/>
                <a:buNone/>
              </a:pPr>
              <a:t>50</a:t>
            </a:fld>
            <a:endParaRPr lang="en-US" altLang="en-US" sz="1400">
              <a:latin typeface="Arial" panose="020B0604020202020204" pitchFamily="34" charset="0"/>
            </a:endParaRPr>
          </a:p>
        </p:txBody>
      </p:sp>
      <p:sp>
        <p:nvSpPr>
          <p:cNvPr id="52226" name="Title 1">
            <a:extLst>
              <a:ext uri="{FF2B5EF4-FFF2-40B4-BE49-F238E27FC236}">
                <a16:creationId xmlns:a16="http://schemas.microsoft.com/office/drawing/2014/main" id="{B1E75801-276C-FCA5-39A1-ADA0883B0DA4}"/>
              </a:ext>
            </a:extLst>
          </p:cNvPr>
          <p:cNvSpPr>
            <a:spLocks noGrp="1"/>
          </p:cNvSpPr>
          <p:nvPr>
            <p:ph type="title"/>
          </p:nvPr>
        </p:nvSpPr>
        <p:spPr/>
        <p:txBody>
          <a:bodyPr/>
          <a:lstStyle/>
          <a:p>
            <a:pPr eaLnBrk="1" fontAlgn="auto" hangingPunct="1">
              <a:spcAft>
                <a:spcPts val="0"/>
              </a:spcAft>
              <a:defRPr/>
            </a:pPr>
            <a:r>
              <a:rPr lang="en-US" i="1" dirty="0">
                <a:latin typeface="Tahoma" pitchFamily="34" charset="0"/>
                <a:cs typeface="Tahoma" pitchFamily="34" charset="0"/>
              </a:rPr>
              <a:t>Supra </a:t>
            </a:r>
            <a:r>
              <a:rPr lang="en-US" dirty="0">
                <a:latin typeface="Tahoma" pitchFamily="34" charset="0"/>
                <a:cs typeface="Tahoma" pitchFamily="34" charset="0"/>
              </a:rPr>
              <a:t>(cont</a:t>
            </a:r>
            <a:r>
              <a:rPr lang="en-US" altLang="en-US" dirty="0">
                <a:latin typeface="Tahoma" pitchFamily="34" charset="0"/>
                <a:cs typeface="Tahoma" pitchFamily="34" charset="0"/>
              </a:rPr>
              <a:t>’</a:t>
            </a:r>
            <a:r>
              <a:rPr lang="en-US" dirty="0">
                <a:latin typeface="Tahoma" pitchFamily="34" charset="0"/>
                <a:cs typeface="Tahoma" pitchFamily="34" charset="0"/>
              </a:rPr>
              <a:t>d)</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a:extLst>
              <a:ext uri="{FF2B5EF4-FFF2-40B4-BE49-F238E27FC236}">
                <a16:creationId xmlns:a16="http://schemas.microsoft.com/office/drawing/2014/main" id="{1D22211A-254E-8633-B7CD-37C24EBA79FD}"/>
              </a:ext>
            </a:extLst>
          </p:cNvPr>
          <p:cNvSpPr>
            <a:spLocks noGrp="1"/>
          </p:cNvSpPr>
          <p:nvPr>
            <p:ph idx="1"/>
          </p:nvPr>
        </p:nvSpPr>
        <p:spPr>
          <a:xfrm>
            <a:off x="762000" y="1447800"/>
            <a:ext cx="7772400" cy="4724400"/>
          </a:xfrm>
        </p:spPr>
        <p:txBody>
          <a:bodyPr/>
          <a:lstStyle/>
          <a:p>
            <a:pPr eaLnBrk="1" hangingPunct="1"/>
            <a:r>
              <a:rPr lang="en-US" altLang="en-US" sz="2400" i="1">
                <a:solidFill>
                  <a:schemeClr val="accent1"/>
                </a:solidFill>
                <a:latin typeface="Tahoma" panose="020B0604030504040204" pitchFamily="34" charset="0"/>
              </a:rPr>
              <a:t>R4.2(b)</a:t>
            </a:r>
            <a:endParaRPr lang="en-US" altLang="en-US" sz="2400">
              <a:solidFill>
                <a:srgbClr val="FF9933"/>
              </a:solidFill>
              <a:latin typeface="Tahoma" panose="020B0604030504040204" pitchFamily="34" charset="0"/>
              <a:cs typeface="Tahoma" panose="020B0604030504040204" pitchFamily="34" charset="0"/>
            </a:endParaRPr>
          </a:p>
          <a:p>
            <a:pPr eaLnBrk="1" hangingPunct="1"/>
            <a:r>
              <a:rPr lang="en-US" altLang="en-US" sz="2400">
                <a:latin typeface="Tahoma" panose="020B0604030504040204" pitchFamily="34" charset="0"/>
                <a:cs typeface="Tahoma" panose="020B0604030504040204" pitchFamily="34" charset="0"/>
              </a:rPr>
              <a:t>For authority that would be cumbersome to cite with </a:t>
            </a:r>
            <a:r>
              <a:rPr lang="en-US" altLang="en-US" sz="2400" i="1">
                <a:latin typeface="Tahoma" panose="020B0604030504040204" pitchFamily="34" charset="0"/>
                <a:cs typeface="Tahoma" panose="020B0604030504040204" pitchFamily="34" charset="0"/>
              </a:rPr>
              <a:t>supra</a:t>
            </a:r>
            <a:r>
              <a:rPr lang="en-US" altLang="en-US" sz="2400">
                <a:latin typeface="Tahoma" panose="020B0604030504040204" pitchFamily="34" charset="0"/>
                <a:cs typeface="Tahoma" panose="020B0604030504040204" pitchFamily="34" charset="0"/>
              </a:rPr>
              <a:t> or the regular shortened form may confuse the reader, the author may establish a specific shortened form. </a:t>
            </a:r>
          </a:p>
          <a:p>
            <a:pPr eaLnBrk="1" hangingPunct="1"/>
            <a:r>
              <a:rPr lang="en-US" altLang="en-US" sz="2400">
                <a:latin typeface="Tahoma" panose="020B0604030504040204" pitchFamily="34" charset="0"/>
                <a:cs typeface="Tahoma" panose="020B0604030504040204" pitchFamily="34" charset="0"/>
              </a:rPr>
              <a:t>Like </a:t>
            </a:r>
            <a:r>
              <a:rPr lang="en-US" altLang="en-US" sz="2400" i="1">
                <a:latin typeface="Tahoma" panose="020B0604030504040204" pitchFamily="34" charset="0"/>
                <a:cs typeface="Tahoma" panose="020B0604030504040204" pitchFamily="34" charset="0"/>
              </a:rPr>
              <a:t>supra</a:t>
            </a:r>
            <a:r>
              <a:rPr lang="en-US" altLang="en-US" sz="2400">
                <a:latin typeface="Tahoma" panose="020B0604030504040204" pitchFamily="34" charset="0"/>
                <a:cs typeface="Tahoma" panose="020B0604030504040204" pitchFamily="34" charset="0"/>
              </a:rPr>
              <a:t>, “hereinafter” should </a:t>
            </a:r>
            <a:r>
              <a:rPr lang="en-US" altLang="en-US" sz="2400">
                <a:solidFill>
                  <a:srgbClr val="7030A0"/>
                </a:solidFill>
                <a:latin typeface="Tahoma" panose="020B0604030504040204" pitchFamily="34" charset="0"/>
                <a:cs typeface="Tahoma" panose="020B0604030504040204" pitchFamily="34" charset="0"/>
              </a:rPr>
              <a:t>not </a:t>
            </a:r>
            <a:r>
              <a:rPr lang="en-US" altLang="en-US" sz="2400">
                <a:latin typeface="Tahoma" panose="020B0604030504040204" pitchFamily="34" charset="0"/>
                <a:cs typeface="Tahoma" panose="020B0604030504040204" pitchFamily="34" charset="0"/>
              </a:rPr>
              <a:t>be used to cite cases, statutes, constitutions, legislative materials (other than hearings), restatements, model codes, or regulations.</a:t>
            </a:r>
          </a:p>
          <a:p>
            <a:pPr eaLnBrk="1" hangingPunct="1"/>
            <a:r>
              <a:rPr lang="en-US" altLang="en-US" sz="2400">
                <a:latin typeface="Tahoma" panose="020B0604030504040204" pitchFamily="34" charset="0"/>
                <a:cs typeface="Tahoma" panose="020B0604030504040204" pitchFamily="34" charset="0"/>
              </a:rPr>
              <a:t>“</a:t>
            </a:r>
            <a:r>
              <a:rPr lang="en-US" altLang="ja-JP" sz="2400">
                <a:latin typeface="Tahoma" panose="020B0604030504040204" pitchFamily="34" charset="0"/>
                <a:cs typeface="Tahoma" panose="020B0604030504040204" pitchFamily="34" charset="0"/>
              </a:rPr>
              <a:t>Hereinafter</a:t>
            </a:r>
            <a:r>
              <a:rPr lang="en-US" altLang="en-US" sz="2400">
                <a:latin typeface="Tahoma" panose="020B0604030504040204" pitchFamily="34" charset="0"/>
                <a:cs typeface="Tahoma" panose="020B0604030504040204" pitchFamily="34" charset="0"/>
              </a:rPr>
              <a:t>”</a:t>
            </a:r>
            <a:r>
              <a:rPr lang="en-US" altLang="ja-JP" sz="2400">
                <a:latin typeface="Tahoma" panose="020B0604030504040204" pitchFamily="34" charset="0"/>
              </a:rPr>
              <a:t> can be used in extraordinary circumstances for cases when the name is extremely long.</a:t>
            </a:r>
          </a:p>
          <a:p>
            <a:pPr marL="457200" lvl="1" indent="0" eaLnBrk="1" hangingPunct="1">
              <a:buFontTx/>
              <a:buNone/>
            </a:pPr>
            <a:endParaRPr lang="en-US" altLang="en-US" sz="2000">
              <a:latin typeface="Tahoma" panose="020B0604030504040204" pitchFamily="34" charset="0"/>
              <a:cs typeface="Tahoma" panose="020B0604030504040204" pitchFamily="34" charset="0"/>
            </a:endParaRPr>
          </a:p>
        </p:txBody>
      </p:sp>
      <p:sp>
        <p:nvSpPr>
          <p:cNvPr id="67587" name="Slide Number Placeholder 3">
            <a:extLst>
              <a:ext uri="{FF2B5EF4-FFF2-40B4-BE49-F238E27FC236}">
                <a16:creationId xmlns:a16="http://schemas.microsoft.com/office/drawing/2014/main" id="{D83BD70B-54EF-7364-AD3C-0D41F3195C98}"/>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6416C2F-6DE1-4A29-A3E2-574A12E07135}" type="slidenum">
              <a:rPr lang="en-US" altLang="en-US" sz="1400" smtClean="0">
                <a:latin typeface="Arial" panose="020B0604020202020204" pitchFamily="34" charset="0"/>
              </a:rPr>
              <a:pPr>
                <a:spcBef>
                  <a:spcPct val="0"/>
                </a:spcBef>
                <a:buClrTx/>
                <a:buSzTx/>
                <a:buFontTx/>
                <a:buNone/>
              </a:pPr>
              <a:t>51</a:t>
            </a:fld>
            <a:endParaRPr lang="en-US" altLang="en-US" sz="1400">
              <a:latin typeface="Arial" panose="020B0604020202020204" pitchFamily="34" charset="0"/>
            </a:endParaRPr>
          </a:p>
        </p:txBody>
      </p:sp>
      <p:sp>
        <p:nvSpPr>
          <p:cNvPr id="53250" name="Title 1">
            <a:extLst>
              <a:ext uri="{FF2B5EF4-FFF2-40B4-BE49-F238E27FC236}">
                <a16:creationId xmlns:a16="http://schemas.microsoft.com/office/drawing/2014/main" id="{2B58230F-3A69-9F33-7A52-4E532832B65E}"/>
              </a:ext>
            </a:extLst>
          </p:cNvPr>
          <p:cNvSpPr>
            <a:spLocks noGrp="1"/>
          </p:cNvSpPr>
          <p:nvPr>
            <p:ph type="title"/>
          </p:nvPr>
        </p:nvSpPr>
        <p:spPr/>
        <p:txBody>
          <a:bodyPr/>
          <a:lstStyle/>
          <a:p>
            <a:pPr eaLnBrk="1" fontAlgn="auto" hangingPunct="1">
              <a:spcAft>
                <a:spcPts val="0"/>
              </a:spcAft>
              <a:defRPr/>
            </a:pPr>
            <a:r>
              <a:rPr lang="en-US" sz="3500" dirty="0">
                <a:latin typeface="Tahoma" pitchFamily="34" charset="0"/>
                <a:cs typeface="Tahoma" pitchFamily="34" charset="0"/>
              </a:rPr>
              <a:t>Short forms (cont</a:t>
            </a:r>
            <a:r>
              <a:rPr lang="en-US" altLang="en-US" sz="3500" dirty="0">
                <a:latin typeface="Tahoma" pitchFamily="34" charset="0"/>
                <a:cs typeface="Tahoma" pitchFamily="34" charset="0"/>
              </a:rPr>
              <a:t>’</a:t>
            </a:r>
            <a:r>
              <a:rPr lang="en-US" sz="3500" dirty="0">
                <a:latin typeface="Tahoma" pitchFamily="34" charset="0"/>
                <a:cs typeface="Tahoma" pitchFamily="34" charset="0"/>
              </a:rPr>
              <a:t>d): </a:t>
            </a:r>
            <a:r>
              <a:rPr lang="en-US" altLang="en-US" sz="3500" dirty="0">
                <a:latin typeface="Tahoma" pitchFamily="34" charset="0"/>
                <a:cs typeface="Tahoma" pitchFamily="34" charset="0"/>
              </a:rPr>
              <a:t>“H</a:t>
            </a:r>
            <a:r>
              <a:rPr lang="en-US" sz="3500" dirty="0">
                <a:latin typeface="Tahoma" pitchFamily="34" charset="0"/>
                <a:cs typeface="Tahoma" pitchFamily="34" charset="0"/>
              </a:rPr>
              <a:t>ereinafter</a:t>
            </a:r>
            <a:r>
              <a:rPr lang="en-US" altLang="en-US" sz="3500" dirty="0">
                <a:latin typeface="Tahoma" pitchFamily="34" charset="0"/>
                <a:cs typeface="Tahoma" pitchFamily="34" charset="0"/>
              </a:rPr>
              <a:t>”</a:t>
            </a:r>
            <a:endParaRPr lang="en-US" sz="3500" dirty="0">
              <a:latin typeface="Tahoma" pitchFamily="34" charset="0"/>
              <a:cs typeface="Tahoma" pitchFamily="34" charset="0"/>
            </a:endParaRP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a:extLst>
              <a:ext uri="{FF2B5EF4-FFF2-40B4-BE49-F238E27FC236}">
                <a16:creationId xmlns:a16="http://schemas.microsoft.com/office/drawing/2014/main" id="{F29E7C94-B681-CB65-5C2C-1B592F8D439E}"/>
              </a:ext>
            </a:extLst>
          </p:cNvPr>
          <p:cNvSpPr>
            <a:spLocks noGrp="1"/>
          </p:cNvSpPr>
          <p:nvPr>
            <p:ph idx="1"/>
          </p:nvPr>
        </p:nvSpPr>
        <p:spPr>
          <a:xfrm>
            <a:off x="685800" y="1600200"/>
            <a:ext cx="7772400" cy="4343400"/>
          </a:xfrm>
        </p:spPr>
        <p:txBody>
          <a:bodyPr/>
          <a:lstStyle/>
          <a:p>
            <a:pPr eaLnBrk="1" hangingPunct="1"/>
            <a:r>
              <a:rPr lang="en-US" altLang="en-US" sz="2400">
                <a:latin typeface="Tahoma" panose="020B0604030504040204" pitchFamily="34" charset="0"/>
                <a:cs typeface="Tahoma" panose="020B0604030504040204" pitchFamily="34" charset="0"/>
              </a:rPr>
              <a:t>To use, place the word “hereinafter” and the shortened form in brackets after the first citation of the authority but before any explanatory parenthetical:</a:t>
            </a:r>
          </a:p>
          <a:p>
            <a:pPr lvl="1" eaLnBrk="1" hangingPunct="1"/>
            <a:r>
              <a:rPr lang="en-US" altLang="en-US" sz="2400" baseline="30000">
                <a:solidFill>
                  <a:srgbClr val="7E0ADD"/>
                </a:solidFill>
                <a:latin typeface="Tahoma" panose="020B0604030504040204" pitchFamily="34" charset="0"/>
                <a:cs typeface="Tahoma" panose="020B0604030504040204" pitchFamily="34" charset="0"/>
              </a:rPr>
              <a:t>34</a:t>
            </a:r>
            <a:r>
              <a:rPr lang="en-US" altLang="en-US" sz="2400">
                <a:solidFill>
                  <a:srgbClr val="7E0ADD"/>
                </a:solidFill>
                <a:latin typeface="Tahoma" panose="020B0604030504040204" pitchFamily="34" charset="0"/>
                <a:cs typeface="Tahoma" panose="020B0604030504040204" pitchFamily="34" charset="0"/>
              </a:rPr>
              <a:t> </a:t>
            </a:r>
            <a:r>
              <a:rPr lang="en-US" altLang="en-US" sz="2400" i="1">
                <a:solidFill>
                  <a:srgbClr val="7E0ADD"/>
                </a:solidFill>
                <a:latin typeface="Tahoma" panose="020B0604030504040204" pitchFamily="34" charset="0"/>
                <a:cs typeface="Tahoma" panose="020B0604030504040204" pitchFamily="34" charset="0"/>
              </a:rPr>
              <a:t>Proposed Amendments to the Federal Rules of Criminal Procedure: Hearings Before the Subcomm. on Criminal Justice of the H. Comm. on the Judiciary</a:t>
            </a:r>
            <a:r>
              <a:rPr lang="en-US" altLang="en-US" sz="2400">
                <a:solidFill>
                  <a:srgbClr val="7E0ADD"/>
                </a:solidFill>
                <a:latin typeface="Tahoma" panose="020B0604030504040204" pitchFamily="34" charset="0"/>
                <a:cs typeface="Tahoma" panose="020B0604030504040204" pitchFamily="34" charset="0"/>
              </a:rPr>
              <a:t>, 95</a:t>
            </a:r>
            <a:r>
              <a:rPr lang="en-US" altLang="en-US" sz="2400" baseline="30000">
                <a:solidFill>
                  <a:srgbClr val="7E0ADD"/>
                </a:solidFill>
                <a:latin typeface="Tahoma" panose="020B0604030504040204" pitchFamily="34" charset="0"/>
                <a:cs typeface="Tahoma" panose="020B0604030504040204" pitchFamily="34" charset="0"/>
              </a:rPr>
              <a:t>th</a:t>
            </a:r>
            <a:r>
              <a:rPr lang="en-US" altLang="en-US" sz="2400">
                <a:solidFill>
                  <a:srgbClr val="7E0ADD"/>
                </a:solidFill>
                <a:latin typeface="Tahoma" panose="020B0604030504040204" pitchFamily="34" charset="0"/>
                <a:cs typeface="Tahoma" panose="020B0604030504040204" pitchFamily="34" charset="0"/>
              </a:rPr>
              <a:t> Cong. 92-93 (1977)</a:t>
            </a:r>
            <a:r>
              <a:rPr lang="en-US" altLang="en-US" sz="2400">
                <a:solidFill>
                  <a:srgbClr val="1FAECD"/>
                </a:solidFill>
                <a:latin typeface="Tahoma" panose="020B0604030504040204" pitchFamily="34" charset="0"/>
                <a:cs typeface="Tahoma" panose="020B0604030504040204" pitchFamily="34" charset="0"/>
              </a:rPr>
              <a:t> [hereinafter </a:t>
            </a:r>
            <a:r>
              <a:rPr lang="en-US" altLang="en-US" sz="2400" i="1">
                <a:solidFill>
                  <a:srgbClr val="1FAECD"/>
                </a:solidFill>
                <a:latin typeface="Tahoma" panose="020B0604030504040204" pitchFamily="34" charset="0"/>
                <a:cs typeface="Tahoma" panose="020B0604030504040204" pitchFamily="34" charset="0"/>
              </a:rPr>
              <a:t>Hearings</a:t>
            </a:r>
            <a:r>
              <a:rPr lang="en-US" altLang="en-US" sz="2400">
                <a:solidFill>
                  <a:srgbClr val="7E0ADD"/>
                </a:solidFill>
                <a:latin typeface="Tahoma" panose="020B0604030504040204" pitchFamily="34" charset="0"/>
                <a:cs typeface="Tahoma" panose="020B0604030504040204" pitchFamily="34" charset="0"/>
              </a:rPr>
              <a:t>] (statement of Prof. Wayne LaFave).</a:t>
            </a:r>
          </a:p>
          <a:p>
            <a:pPr lvl="1" eaLnBrk="1" hangingPunct="1"/>
            <a:r>
              <a:rPr lang="en-US" altLang="en-US" sz="2400" baseline="30000">
                <a:solidFill>
                  <a:srgbClr val="7E0ADD"/>
                </a:solidFill>
                <a:latin typeface="Tahoma" panose="020B0604030504040204" pitchFamily="34" charset="0"/>
                <a:cs typeface="Tahoma" panose="020B0604030504040204" pitchFamily="34" charset="0"/>
              </a:rPr>
              <a:t>38</a:t>
            </a:r>
            <a:r>
              <a:rPr lang="en-US" altLang="en-US" sz="2400" baseline="30000">
                <a:solidFill>
                  <a:srgbClr val="FF3C9D"/>
                </a:solidFill>
                <a:latin typeface="Tahoma" panose="020B0604030504040204" pitchFamily="34" charset="0"/>
                <a:cs typeface="Tahoma" panose="020B0604030504040204" pitchFamily="34" charset="0"/>
              </a:rPr>
              <a:t> </a:t>
            </a:r>
            <a:r>
              <a:rPr lang="en-US" altLang="en-US" sz="2400" i="1">
                <a:solidFill>
                  <a:srgbClr val="1FAECD"/>
                </a:solidFill>
                <a:latin typeface="Tahoma" panose="020B0604030504040204" pitchFamily="34" charset="0"/>
                <a:cs typeface="Tahoma" panose="020B0604030504040204" pitchFamily="34" charset="0"/>
              </a:rPr>
              <a:t>Hearings</a:t>
            </a:r>
            <a:r>
              <a:rPr lang="en-US" altLang="en-US" sz="2400">
                <a:solidFill>
                  <a:srgbClr val="7E0ADD"/>
                </a:solidFill>
                <a:latin typeface="Tahoma" panose="020B0604030504040204" pitchFamily="34" charset="0"/>
                <a:cs typeface="Tahoma" panose="020B0604030504040204" pitchFamily="34" charset="0"/>
              </a:rPr>
              <a:t>, </a:t>
            </a:r>
            <a:r>
              <a:rPr lang="en-US" altLang="en-US" sz="2400" i="1">
                <a:solidFill>
                  <a:srgbClr val="7E0ADD"/>
                </a:solidFill>
                <a:latin typeface="Tahoma" panose="020B0604030504040204" pitchFamily="34" charset="0"/>
                <a:cs typeface="Tahoma" panose="020B0604030504040204" pitchFamily="34" charset="0"/>
              </a:rPr>
              <a:t>supra</a:t>
            </a:r>
            <a:r>
              <a:rPr lang="en-US" altLang="en-US" sz="2400">
                <a:solidFill>
                  <a:srgbClr val="7E0ADD"/>
                </a:solidFill>
                <a:latin typeface="Tahoma" panose="020B0604030504040204" pitchFamily="34" charset="0"/>
                <a:cs typeface="Tahoma" panose="020B0604030504040204" pitchFamily="34" charset="0"/>
              </a:rPr>
              <a:t> note 34, at 33 (statement of Hon. Edward Becker).</a:t>
            </a:r>
            <a:endParaRPr lang="en-US" altLang="en-US" sz="2400" baseline="30000">
              <a:solidFill>
                <a:srgbClr val="7E0ADD"/>
              </a:solidFill>
              <a:latin typeface="Tahoma" panose="020B0604030504040204" pitchFamily="34" charset="0"/>
              <a:cs typeface="Tahoma" panose="020B0604030504040204" pitchFamily="34" charset="0"/>
            </a:endParaRPr>
          </a:p>
        </p:txBody>
      </p:sp>
      <p:sp>
        <p:nvSpPr>
          <p:cNvPr id="68611" name="Slide Number Placeholder 3">
            <a:extLst>
              <a:ext uri="{FF2B5EF4-FFF2-40B4-BE49-F238E27FC236}">
                <a16:creationId xmlns:a16="http://schemas.microsoft.com/office/drawing/2014/main" id="{C4A9CE4D-A380-400A-FC13-08158B49E67C}"/>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CA6D875-22CC-412B-8C7E-1815ACDDA0B3}" type="slidenum">
              <a:rPr lang="en-US" altLang="en-US" sz="1400" smtClean="0">
                <a:latin typeface="Arial" panose="020B0604020202020204" pitchFamily="34" charset="0"/>
              </a:rPr>
              <a:pPr>
                <a:spcBef>
                  <a:spcPct val="0"/>
                </a:spcBef>
                <a:buClrTx/>
                <a:buSzTx/>
                <a:buFontTx/>
                <a:buNone/>
              </a:pPr>
              <a:t>52</a:t>
            </a:fld>
            <a:endParaRPr lang="en-US" altLang="en-US" sz="1400">
              <a:latin typeface="Arial" panose="020B0604020202020204" pitchFamily="34" charset="0"/>
            </a:endParaRPr>
          </a:p>
        </p:txBody>
      </p:sp>
      <p:sp>
        <p:nvSpPr>
          <p:cNvPr id="54274" name="Title 1">
            <a:extLst>
              <a:ext uri="{FF2B5EF4-FFF2-40B4-BE49-F238E27FC236}">
                <a16:creationId xmlns:a16="http://schemas.microsoft.com/office/drawing/2014/main" id="{1ADC276F-58E3-1425-0628-743BA2556D14}"/>
              </a:ext>
            </a:extLst>
          </p:cNvPr>
          <p:cNvSpPr>
            <a:spLocks noGrp="1"/>
          </p:cNvSpPr>
          <p:nvPr>
            <p:ph type="title"/>
          </p:nvPr>
        </p:nvSpPr>
        <p:spPr/>
        <p:txBody>
          <a:bodyPr/>
          <a:lstStyle/>
          <a:p>
            <a:pPr eaLnBrk="1" fontAlgn="auto" hangingPunct="1">
              <a:spcAft>
                <a:spcPts val="0"/>
              </a:spcAft>
              <a:defRPr/>
            </a:pPr>
            <a:r>
              <a:rPr lang="en-US" altLang="en-US" dirty="0">
                <a:latin typeface="Tahoma" pitchFamily="34" charset="0"/>
                <a:cs typeface="Tahoma" pitchFamily="34" charset="0"/>
              </a:rPr>
              <a:t>“H</a:t>
            </a:r>
            <a:r>
              <a:rPr lang="en-US" dirty="0">
                <a:latin typeface="Tahoma" pitchFamily="34" charset="0"/>
                <a:cs typeface="Tahoma" pitchFamily="34" charset="0"/>
              </a:rPr>
              <a:t>ereinafter</a:t>
            </a:r>
            <a:r>
              <a:rPr lang="en-US" altLang="en-US" dirty="0">
                <a:latin typeface="Tahoma" pitchFamily="34" charset="0"/>
                <a:cs typeface="Tahoma" pitchFamily="34" charset="0"/>
              </a:rPr>
              <a:t>”</a:t>
            </a:r>
            <a:r>
              <a:rPr lang="en-US" dirty="0">
                <a:latin typeface="Tahoma" pitchFamily="34" charset="0"/>
                <a:cs typeface="Tahoma" pitchFamily="34" charset="0"/>
              </a:rPr>
              <a:t> (cont</a:t>
            </a:r>
            <a:r>
              <a:rPr lang="en-US" altLang="en-US" dirty="0">
                <a:latin typeface="Tahoma" pitchFamily="34" charset="0"/>
                <a:cs typeface="Tahoma" pitchFamily="34" charset="0"/>
              </a:rPr>
              <a:t>’</a:t>
            </a:r>
            <a:r>
              <a:rPr lang="en-US" dirty="0">
                <a:latin typeface="Tahoma" pitchFamily="34" charset="0"/>
                <a:cs typeface="Tahoma" pitchFamily="34" charset="0"/>
              </a:rPr>
              <a:t>d)</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a:extLst>
              <a:ext uri="{FF2B5EF4-FFF2-40B4-BE49-F238E27FC236}">
                <a16:creationId xmlns:a16="http://schemas.microsoft.com/office/drawing/2014/main" id="{CB53D964-F311-70F9-FF34-37C253434EA7}"/>
              </a:ext>
            </a:extLst>
          </p:cNvPr>
          <p:cNvSpPr>
            <a:spLocks noGrp="1"/>
          </p:cNvSpPr>
          <p:nvPr>
            <p:ph idx="1"/>
          </p:nvPr>
        </p:nvSpPr>
        <p:spPr>
          <a:xfrm>
            <a:off x="914400" y="1447800"/>
            <a:ext cx="7543800" cy="4495800"/>
          </a:xfrm>
        </p:spPr>
        <p:txBody>
          <a:bodyPr/>
          <a:lstStyle/>
          <a:p>
            <a:pPr eaLnBrk="1" hangingPunct="1">
              <a:lnSpc>
                <a:spcPct val="80000"/>
              </a:lnSpc>
            </a:pPr>
            <a:r>
              <a:rPr lang="en-US" altLang="en-US" sz="2400" i="1">
                <a:solidFill>
                  <a:schemeClr val="accent1"/>
                </a:solidFill>
                <a:latin typeface="Tahoma" panose="020B0604030504040204" pitchFamily="34" charset="0"/>
              </a:rPr>
              <a:t>R5</a:t>
            </a:r>
          </a:p>
          <a:p>
            <a:pPr eaLnBrk="1" hangingPunct="1">
              <a:lnSpc>
                <a:spcPct val="80000"/>
              </a:lnSpc>
            </a:pPr>
            <a:r>
              <a:rPr lang="en-US" altLang="en-US" sz="2400">
                <a:latin typeface="Tahoma" panose="020B0604030504040204" pitchFamily="34" charset="0"/>
              </a:rPr>
              <a:t>Whenever you take language directly from another work, you</a:t>
            </a:r>
            <a:r>
              <a:rPr lang="en-US" altLang="en-US" sz="2400">
                <a:solidFill>
                  <a:schemeClr val="accent1"/>
                </a:solidFill>
                <a:latin typeface="Tahoma" panose="020B0604030504040204" pitchFamily="34" charset="0"/>
              </a:rPr>
              <a:t> </a:t>
            </a:r>
            <a:r>
              <a:rPr lang="en-US" altLang="en-US" sz="2400">
                <a:solidFill>
                  <a:srgbClr val="7030A0"/>
                </a:solidFill>
                <a:latin typeface="Tahoma" panose="020B0604030504040204" pitchFamily="34" charset="0"/>
              </a:rPr>
              <a:t>must </a:t>
            </a:r>
            <a:r>
              <a:rPr lang="en-US" altLang="en-US" sz="2400">
                <a:latin typeface="Tahoma" panose="020B0604030504040204" pitchFamily="34" charset="0"/>
              </a:rPr>
              <a:t>place the language in quotation marks or, where appropriate, in block quotation format and provide an appropriate citation.  </a:t>
            </a:r>
          </a:p>
          <a:p>
            <a:pPr eaLnBrk="1" hangingPunct="1">
              <a:lnSpc>
                <a:spcPct val="80000"/>
              </a:lnSpc>
            </a:pPr>
            <a:r>
              <a:rPr lang="en-US" altLang="en-US" sz="2400">
                <a:latin typeface="Tahoma" panose="020B0604030504040204" pitchFamily="34" charset="0"/>
              </a:rPr>
              <a:t>When you place material in quotation marks or in a block quotation, you must be sure that</a:t>
            </a:r>
            <a:r>
              <a:rPr lang="en-US" altLang="en-US" sz="2400">
                <a:solidFill>
                  <a:srgbClr val="FFFF00"/>
                </a:solidFill>
                <a:latin typeface="Tahoma" panose="020B0604030504040204" pitchFamily="34" charset="0"/>
              </a:rPr>
              <a:t> </a:t>
            </a:r>
            <a:r>
              <a:rPr lang="en-US" altLang="en-US" sz="2400">
                <a:latin typeface="Tahoma" panose="020B0604030504040204" pitchFamily="34" charset="0"/>
              </a:rPr>
              <a:t>the language is</a:t>
            </a:r>
            <a:r>
              <a:rPr lang="en-US" altLang="en-US" sz="2400">
                <a:solidFill>
                  <a:srgbClr val="FFFF00"/>
                </a:solidFill>
                <a:latin typeface="Tahoma" panose="020B0604030504040204" pitchFamily="34" charset="0"/>
              </a:rPr>
              <a:t> </a:t>
            </a:r>
            <a:r>
              <a:rPr lang="en-US" altLang="en-US" sz="2400">
                <a:solidFill>
                  <a:srgbClr val="7030A0"/>
                </a:solidFill>
                <a:latin typeface="Tahoma" panose="020B0604030504040204" pitchFamily="34" charset="0"/>
              </a:rPr>
              <a:t>precisely </a:t>
            </a:r>
            <a:r>
              <a:rPr lang="en-US" altLang="en-US" sz="2400">
                <a:latin typeface="Tahoma" panose="020B0604030504040204" pitchFamily="34" charset="0"/>
              </a:rPr>
              <a:t>the language used in the quoted source; you may not change even one word without properly indicating that you have altered the original material. </a:t>
            </a:r>
          </a:p>
          <a:p>
            <a:pPr eaLnBrk="1" hangingPunct="1">
              <a:lnSpc>
                <a:spcPct val="80000"/>
              </a:lnSpc>
            </a:pPr>
            <a:r>
              <a:rPr lang="en-US" altLang="en-US" sz="2400">
                <a:latin typeface="Tahoma" panose="020B0604030504040204" pitchFamily="34" charset="0"/>
              </a:rPr>
              <a:t>The Bluebook has rules regarding fitting quotes into your textual sentences and making alterations, using marks such as brackets and ellipses.</a:t>
            </a:r>
          </a:p>
        </p:txBody>
      </p:sp>
      <p:sp>
        <p:nvSpPr>
          <p:cNvPr id="69635" name="Slide Number Placeholder 5">
            <a:extLst>
              <a:ext uri="{FF2B5EF4-FFF2-40B4-BE49-F238E27FC236}">
                <a16:creationId xmlns:a16="http://schemas.microsoft.com/office/drawing/2014/main" id="{19689898-8148-6B16-7650-681D1C8D74DB}"/>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0E91D8B-BFCB-4353-890F-EC4C25B13CB2}" type="slidenum">
              <a:rPr lang="en-US" altLang="en-US" sz="1400" smtClean="0">
                <a:latin typeface="Arial" panose="020B0604020202020204" pitchFamily="34" charset="0"/>
              </a:rPr>
              <a:pPr>
                <a:spcBef>
                  <a:spcPct val="0"/>
                </a:spcBef>
                <a:buClrTx/>
                <a:buSzTx/>
                <a:buFontTx/>
                <a:buNone/>
              </a:pPr>
              <a:t>53</a:t>
            </a:fld>
            <a:endParaRPr lang="en-US" altLang="en-US" sz="1400">
              <a:latin typeface="Arial" panose="020B0604020202020204" pitchFamily="34" charset="0"/>
            </a:endParaRPr>
          </a:p>
        </p:txBody>
      </p:sp>
      <p:sp>
        <p:nvSpPr>
          <p:cNvPr id="55299" name="Rectangle 2">
            <a:extLst>
              <a:ext uri="{FF2B5EF4-FFF2-40B4-BE49-F238E27FC236}">
                <a16:creationId xmlns:a16="http://schemas.microsoft.com/office/drawing/2014/main" id="{C5A3D630-BE73-22D6-DE28-5CC7A01BD211}"/>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Quotations</a:t>
            </a: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id="{9354CC94-A635-4412-AB18-7D52C556BF77}"/>
              </a:ext>
            </a:extLst>
          </p:cNvPr>
          <p:cNvSpPr>
            <a:spLocks noGrp="1"/>
          </p:cNvSpPr>
          <p:nvPr>
            <p:ph idx="1"/>
          </p:nvPr>
        </p:nvSpPr>
        <p:spPr/>
        <p:txBody>
          <a:bodyPr/>
          <a:lstStyle/>
          <a:p>
            <a:pPr eaLnBrk="1" hangingPunct="1"/>
            <a:r>
              <a:rPr lang="en-US" altLang="en-US" sz="2800">
                <a:solidFill>
                  <a:srgbClr val="7030A0"/>
                </a:solidFill>
                <a:latin typeface="Tahoma" panose="020B0604030504040204" pitchFamily="34" charset="0"/>
              </a:rPr>
              <a:t>Direct quotes should be reserved for particularly unique or important language.</a:t>
            </a:r>
          </a:p>
          <a:p>
            <a:pPr eaLnBrk="1" hangingPunct="1"/>
            <a:r>
              <a:rPr lang="en-US" altLang="en-US" sz="2800">
                <a:latin typeface="Tahoma" panose="020B0604030504040204" pitchFamily="34" charset="0"/>
              </a:rPr>
              <a:t>Using too many quotes may result in disjointed prose, so you should not simply string together a number of quotations.</a:t>
            </a:r>
          </a:p>
          <a:p>
            <a:pPr eaLnBrk="1" hangingPunct="1"/>
            <a:r>
              <a:rPr lang="en-US" altLang="en-US" sz="2800">
                <a:latin typeface="Tahoma" panose="020B0604030504040204" pitchFamily="34" charset="0"/>
              </a:rPr>
              <a:t>Please note that, while it is sometimes important to quote a court</a:t>
            </a:r>
            <a:r>
              <a:rPr lang="ja-JP" altLang="en-US" sz="2800">
                <a:latin typeface="Tahoma" panose="020B0604030504040204" pitchFamily="34" charset="0"/>
              </a:rPr>
              <a:t>’</a:t>
            </a:r>
            <a:r>
              <a:rPr lang="en-US" altLang="ja-JP" sz="2800">
                <a:latin typeface="Tahoma" panose="020B0604030504040204" pitchFamily="34" charset="0"/>
              </a:rPr>
              <a:t>s holding or reasoning, it is rarely useful to quote a court</a:t>
            </a:r>
            <a:r>
              <a:rPr lang="ja-JP" altLang="en-US" sz="2800">
                <a:latin typeface="Tahoma" panose="020B0604030504040204" pitchFamily="34" charset="0"/>
              </a:rPr>
              <a:t>’</a:t>
            </a:r>
            <a:r>
              <a:rPr lang="en-US" altLang="ja-JP" sz="2800">
                <a:latin typeface="Tahoma" panose="020B0604030504040204" pitchFamily="34" charset="0"/>
              </a:rPr>
              <a:t>s description of facts. </a:t>
            </a:r>
            <a:endParaRPr lang="en-US" altLang="en-US" sz="2800">
              <a:latin typeface="Tahoma" panose="020B0604030504040204" pitchFamily="34" charset="0"/>
            </a:endParaRPr>
          </a:p>
        </p:txBody>
      </p:sp>
      <p:sp>
        <p:nvSpPr>
          <p:cNvPr id="70659" name="Slide Number Placeholder 5">
            <a:extLst>
              <a:ext uri="{FF2B5EF4-FFF2-40B4-BE49-F238E27FC236}">
                <a16:creationId xmlns:a16="http://schemas.microsoft.com/office/drawing/2014/main" id="{020A790E-6ED7-8369-5FC0-6965C7EF4DE9}"/>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925DCBC-8E0E-42AF-AD7E-931D98332701}" type="slidenum">
              <a:rPr lang="en-US" altLang="en-US" sz="1400" smtClean="0">
                <a:latin typeface="Arial" panose="020B0604020202020204" pitchFamily="34" charset="0"/>
              </a:rPr>
              <a:pPr>
                <a:spcBef>
                  <a:spcPct val="0"/>
                </a:spcBef>
                <a:buClrTx/>
                <a:buSzTx/>
                <a:buFontTx/>
                <a:buNone/>
              </a:pPr>
              <a:t>54</a:t>
            </a:fld>
            <a:endParaRPr lang="en-US" altLang="en-US" sz="1400">
              <a:latin typeface="Arial" panose="020B0604020202020204" pitchFamily="34" charset="0"/>
            </a:endParaRPr>
          </a:p>
        </p:txBody>
      </p:sp>
      <p:sp>
        <p:nvSpPr>
          <p:cNvPr id="56323" name="Rectangle 2">
            <a:extLst>
              <a:ext uri="{FF2B5EF4-FFF2-40B4-BE49-F238E27FC236}">
                <a16:creationId xmlns:a16="http://schemas.microsoft.com/office/drawing/2014/main" id="{F8266A1F-97C1-70FB-C41B-A8DDD4815F2B}"/>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Quotations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a:extLst>
              <a:ext uri="{FF2B5EF4-FFF2-40B4-BE49-F238E27FC236}">
                <a16:creationId xmlns:a16="http://schemas.microsoft.com/office/drawing/2014/main" id="{69BF3840-F181-FB27-E733-6F2A5873ED6F}"/>
              </a:ext>
            </a:extLst>
          </p:cNvPr>
          <p:cNvSpPr>
            <a:spLocks noGrp="1"/>
          </p:cNvSpPr>
          <p:nvPr>
            <p:ph idx="1"/>
          </p:nvPr>
        </p:nvSpPr>
        <p:spPr>
          <a:xfrm>
            <a:off x="1066800" y="1981200"/>
            <a:ext cx="7543800" cy="4572000"/>
          </a:xfrm>
        </p:spPr>
        <p:txBody>
          <a:bodyPr/>
          <a:lstStyle/>
          <a:p>
            <a:pPr eaLnBrk="1" hangingPunct="1">
              <a:lnSpc>
                <a:spcPct val="80000"/>
              </a:lnSpc>
            </a:pPr>
            <a:r>
              <a:rPr lang="en-US" altLang="en-US" sz="2400" i="1">
                <a:solidFill>
                  <a:schemeClr val="accent1"/>
                </a:solidFill>
                <a:latin typeface="Tahoma" panose="020B0604030504040204" pitchFamily="34" charset="0"/>
              </a:rPr>
              <a:t>R5.1(b) </a:t>
            </a:r>
            <a:endParaRPr lang="en-US" altLang="en-US" sz="2400">
              <a:solidFill>
                <a:srgbClr val="FFFF00"/>
              </a:solidFill>
            </a:endParaRPr>
          </a:p>
          <a:p>
            <a:pPr eaLnBrk="1" hangingPunct="1">
              <a:lnSpc>
                <a:spcPct val="80000"/>
              </a:lnSpc>
            </a:pPr>
            <a:r>
              <a:rPr lang="en-US" altLang="en-US" sz="2400">
                <a:latin typeface="Tahoma" panose="020B0604030504040204" pitchFamily="34" charset="0"/>
              </a:rPr>
              <a:t>Quotations of 49 words or fewer are placed inside double quotation marks.</a:t>
            </a:r>
          </a:p>
          <a:p>
            <a:pPr eaLnBrk="1" hangingPunct="1">
              <a:lnSpc>
                <a:spcPct val="80000"/>
              </a:lnSpc>
            </a:pPr>
            <a:r>
              <a:rPr lang="en-US" altLang="en-US" sz="2400">
                <a:latin typeface="Tahoma" panose="020B0604030504040204" pitchFamily="34" charset="0"/>
              </a:rPr>
              <a:t>Quotation marks around material quoted inside another quote should appear as single marks.  </a:t>
            </a:r>
          </a:p>
          <a:p>
            <a:pPr eaLnBrk="1" hangingPunct="1">
              <a:lnSpc>
                <a:spcPct val="80000"/>
              </a:lnSpc>
            </a:pPr>
            <a:r>
              <a:rPr lang="en-US" altLang="en-US" sz="2400">
                <a:latin typeface="Tahoma" panose="020B0604030504040204" pitchFamily="34" charset="0"/>
              </a:rPr>
              <a:t>Always place commas and periods </a:t>
            </a:r>
            <a:r>
              <a:rPr lang="en-US" altLang="en-US" sz="2400">
                <a:solidFill>
                  <a:srgbClr val="7030A0"/>
                </a:solidFill>
                <a:latin typeface="Tahoma" panose="020B0604030504040204" pitchFamily="34" charset="0"/>
              </a:rPr>
              <a:t>inside </a:t>
            </a:r>
            <a:r>
              <a:rPr lang="en-US" altLang="en-US" sz="2400">
                <a:latin typeface="Tahoma" panose="020B0604030504040204" pitchFamily="34" charset="0"/>
              </a:rPr>
              <a:t>the quotation marks; place other punctuation marks inside the quotation marks ONLY if they are part of the matter quoted.</a:t>
            </a:r>
          </a:p>
          <a:p>
            <a:pPr eaLnBrk="1" hangingPunct="1">
              <a:lnSpc>
                <a:spcPct val="80000"/>
              </a:lnSpc>
              <a:buFontTx/>
              <a:buNone/>
            </a:pPr>
            <a:endParaRPr lang="en-US" altLang="en-US" sz="2400">
              <a:solidFill>
                <a:srgbClr val="FFFF00"/>
              </a:solidFill>
            </a:endParaRPr>
          </a:p>
        </p:txBody>
      </p:sp>
      <p:sp>
        <p:nvSpPr>
          <p:cNvPr id="71683" name="Slide Number Placeholder 5">
            <a:extLst>
              <a:ext uri="{FF2B5EF4-FFF2-40B4-BE49-F238E27FC236}">
                <a16:creationId xmlns:a16="http://schemas.microsoft.com/office/drawing/2014/main" id="{E8D418E7-FB45-23DA-5606-912C64EDE642}"/>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62F0CE5-A470-4641-BF90-EC3287595E0C}" type="slidenum">
              <a:rPr lang="en-US" altLang="en-US" sz="1400" smtClean="0">
                <a:latin typeface="Arial" panose="020B0604020202020204" pitchFamily="34" charset="0"/>
              </a:rPr>
              <a:pPr>
                <a:spcBef>
                  <a:spcPct val="0"/>
                </a:spcBef>
                <a:buClrTx/>
                <a:buSzTx/>
                <a:buFontTx/>
                <a:buNone/>
              </a:pPr>
              <a:t>55</a:t>
            </a:fld>
            <a:endParaRPr lang="en-US" altLang="en-US" sz="1400">
              <a:latin typeface="Arial" panose="020B0604020202020204" pitchFamily="34" charset="0"/>
            </a:endParaRPr>
          </a:p>
        </p:txBody>
      </p:sp>
      <p:sp>
        <p:nvSpPr>
          <p:cNvPr id="57347" name="Rectangle 2">
            <a:extLst>
              <a:ext uri="{FF2B5EF4-FFF2-40B4-BE49-F238E27FC236}">
                <a16:creationId xmlns:a16="http://schemas.microsoft.com/office/drawing/2014/main" id="{59B1243E-A68A-C3B9-0068-58B76738794A}"/>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Quotations under fifty words </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a:extLst>
              <a:ext uri="{FF2B5EF4-FFF2-40B4-BE49-F238E27FC236}">
                <a16:creationId xmlns:a16="http://schemas.microsoft.com/office/drawing/2014/main" id="{469106C5-AA47-AB92-D699-95BC9A2D0050}"/>
              </a:ext>
            </a:extLst>
          </p:cNvPr>
          <p:cNvSpPr>
            <a:spLocks noGrp="1"/>
          </p:cNvSpPr>
          <p:nvPr>
            <p:ph idx="1"/>
          </p:nvPr>
        </p:nvSpPr>
        <p:spPr>
          <a:xfrm>
            <a:off x="457200" y="1600200"/>
            <a:ext cx="8229600" cy="4525963"/>
          </a:xfrm>
        </p:spPr>
        <p:txBody>
          <a:bodyPr/>
          <a:lstStyle/>
          <a:p>
            <a:pPr eaLnBrk="1" hangingPunct="1">
              <a:lnSpc>
                <a:spcPct val="90000"/>
              </a:lnSpc>
            </a:pPr>
            <a:r>
              <a:rPr lang="en-US" altLang="en-US" sz="2400">
                <a:solidFill>
                  <a:srgbClr val="1FAECD"/>
                </a:solidFill>
                <a:latin typeface="Tahoma" panose="020B0604030504040204" pitchFamily="34" charset="0"/>
              </a:rPr>
              <a:t>Examples:</a:t>
            </a:r>
            <a:endParaRPr lang="en-US" altLang="en-US" sz="2400">
              <a:solidFill>
                <a:srgbClr val="1FAECD"/>
              </a:solidFill>
            </a:endParaRPr>
          </a:p>
          <a:p>
            <a:pPr lvl="1" eaLnBrk="1" hangingPunct="1">
              <a:lnSpc>
                <a:spcPct val="90000"/>
              </a:lnSpc>
            </a:pPr>
            <a:r>
              <a:rPr lang="en-US" altLang="en-US" sz="2000">
                <a:latin typeface="Tahoma" panose="020B0604030504040204" pitchFamily="34" charset="0"/>
              </a:rPr>
              <a:t>In </a:t>
            </a:r>
            <a:r>
              <a:rPr lang="en-US" altLang="en-US" sz="2000" i="1">
                <a:latin typeface="Tahoma" panose="020B0604030504040204" pitchFamily="34" charset="0"/>
              </a:rPr>
              <a:t>Dziokonski v. Babineau</a:t>
            </a:r>
            <a:r>
              <a:rPr lang="en-US" altLang="en-US" sz="2000">
                <a:latin typeface="Tahoma" panose="020B0604030504040204" pitchFamily="34" charset="0"/>
              </a:rPr>
              <a:t>, the court explained that </a:t>
            </a:r>
            <a:r>
              <a:rPr lang="ja-JP" altLang="en-US" sz="2000">
                <a:latin typeface="Tahoma" panose="020B0604030504040204" pitchFamily="34" charset="0"/>
              </a:rPr>
              <a:t>“</a:t>
            </a:r>
            <a:r>
              <a:rPr lang="en-US" altLang="ja-JP" sz="2000">
                <a:latin typeface="Tahoma" panose="020B0604030504040204" pitchFamily="34" charset="0"/>
              </a:rPr>
              <a:t>it is </a:t>
            </a:r>
            <a:r>
              <a:rPr lang="en-US" altLang="ja-JP" sz="2000" u="sng">
                <a:latin typeface="Tahoma" panose="020B0604030504040204" pitchFamily="34" charset="0"/>
              </a:rPr>
              <a:t>reasonably foreseeable</a:t>
            </a:r>
            <a:r>
              <a:rPr lang="en-US" altLang="ja-JP" sz="2000">
                <a:latin typeface="Tahoma" panose="020B0604030504040204" pitchFamily="34" charset="0"/>
              </a:rPr>
              <a:t> that, if one negligently operates a motor vehicle so as to injure a person, there will be one or more persons sufficiently attached emotionally to the injured person that he or they will be affected.”</a:t>
            </a:r>
            <a:r>
              <a:rPr lang="en-US" altLang="ja-JP" sz="2000" baseline="30000">
                <a:latin typeface="Tahoma" panose="020B0604030504040204" pitchFamily="34" charset="0"/>
              </a:rPr>
              <a:t>2</a:t>
            </a:r>
          </a:p>
          <a:p>
            <a:pPr lvl="2" eaLnBrk="1" hangingPunct="1">
              <a:lnSpc>
                <a:spcPct val="90000"/>
              </a:lnSpc>
            </a:pPr>
            <a:r>
              <a:rPr lang="en-US" altLang="ja-JP" sz="1800" baseline="30000">
                <a:latin typeface="Tahoma" panose="020B0604030504040204" pitchFamily="34" charset="0"/>
              </a:rPr>
              <a:t>2</a:t>
            </a:r>
            <a:r>
              <a:rPr lang="en-US" altLang="ja-JP" sz="1800">
                <a:latin typeface="Tahoma" panose="020B0604030504040204" pitchFamily="34" charset="0"/>
              </a:rPr>
              <a:t> 380 N.E.2d 1295, 1302 (Mass. 1978) (emphasis added).</a:t>
            </a:r>
          </a:p>
          <a:p>
            <a:pPr lvl="1" eaLnBrk="1" hangingPunct="1">
              <a:lnSpc>
                <a:spcPct val="90000"/>
              </a:lnSpc>
            </a:pPr>
            <a:r>
              <a:rPr lang="en-US" altLang="en-US" sz="2000">
                <a:latin typeface="Tahoma" panose="020B0604030504040204" pitchFamily="34" charset="0"/>
              </a:rPr>
              <a:t>Under Massachusetts law, to prove abuse of an employer</a:t>
            </a:r>
            <a:r>
              <a:rPr lang="ja-JP" altLang="en-US" sz="2000">
                <a:latin typeface="Tahoma" panose="020B0604030504040204" pitchFamily="34" charset="0"/>
              </a:rPr>
              <a:t>’</a:t>
            </a:r>
            <a:r>
              <a:rPr lang="en-US" altLang="ja-JP" sz="2000">
                <a:latin typeface="Tahoma" panose="020B0604030504040204" pitchFamily="34" charset="0"/>
              </a:rPr>
              <a:t>s conditional privilege, an employee must show </a:t>
            </a:r>
            <a:r>
              <a:rPr lang="ja-JP" altLang="en-US" sz="2000">
                <a:latin typeface="Tahoma" panose="020B0604030504040204" pitchFamily="34" charset="0"/>
              </a:rPr>
              <a:t>“‘</a:t>
            </a:r>
            <a:r>
              <a:rPr lang="en-US" altLang="ja-JP" sz="2000">
                <a:latin typeface="Tahoma" panose="020B0604030504040204" pitchFamily="34" charset="0"/>
              </a:rPr>
              <a:t>more than mere negligence or want of sound judgment</a:t>
            </a:r>
            <a:r>
              <a:rPr lang="ja-JP" altLang="en-US" sz="2000">
                <a:latin typeface="Tahoma" panose="020B0604030504040204" pitchFamily="34" charset="0"/>
              </a:rPr>
              <a:t>’”</a:t>
            </a:r>
            <a:r>
              <a:rPr lang="en-US" altLang="ja-JP" sz="2000">
                <a:latin typeface="Tahoma" panose="020B0604030504040204" pitchFamily="34" charset="0"/>
              </a:rPr>
              <a:t> and </a:t>
            </a:r>
            <a:r>
              <a:rPr lang="ja-JP" altLang="en-US" sz="2000">
                <a:latin typeface="Tahoma" panose="020B0604030504040204" pitchFamily="34" charset="0"/>
              </a:rPr>
              <a:t>“‘</a:t>
            </a:r>
            <a:r>
              <a:rPr lang="en-US" altLang="ja-JP" sz="2000">
                <a:latin typeface="Tahoma" panose="020B0604030504040204" pitchFamily="34" charset="0"/>
              </a:rPr>
              <a:t>more than hasty or mistaken action.</a:t>
            </a:r>
            <a:r>
              <a:rPr lang="ja-JP" altLang="en-US" sz="2000">
                <a:latin typeface="Tahoma" panose="020B0604030504040204" pitchFamily="34" charset="0"/>
              </a:rPr>
              <a:t>’”</a:t>
            </a:r>
            <a:r>
              <a:rPr lang="en-US" altLang="ja-JP" sz="2000" baseline="30000">
                <a:latin typeface="Tahoma" panose="020B0604030504040204" pitchFamily="34" charset="0"/>
              </a:rPr>
              <a:t>3</a:t>
            </a:r>
          </a:p>
          <a:p>
            <a:pPr lvl="2" eaLnBrk="1" hangingPunct="1">
              <a:lnSpc>
                <a:spcPct val="90000"/>
              </a:lnSpc>
            </a:pPr>
            <a:r>
              <a:rPr lang="en-US" altLang="ja-JP" sz="1800" baseline="30000">
                <a:latin typeface="Tahoma" panose="020B0604030504040204" pitchFamily="34" charset="0"/>
              </a:rPr>
              <a:t>3</a:t>
            </a:r>
            <a:r>
              <a:rPr lang="en-US" altLang="ja-JP" sz="1800">
                <a:latin typeface="Tahoma" panose="020B0604030504040204" pitchFamily="34" charset="0"/>
              </a:rPr>
              <a:t> Shore v. Retailers Commercial Agency, Inc., 174 N.E.2d 376, 380 (Mass. 1961) (quoting Pecue v. West, 135 N.E. 515, 517 (N.Y. 1922)).</a:t>
            </a:r>
          </a:p>
          <a:p>
            <a:pPr eaLnBrk="1" hangingPunct="1">
              <a:lnSpc>
                <a:spcPct val="90000"/>
              </a:lnSpc>
            </a:pPr>
            <a:endParaRPr lang="en-US" altLang="en-US" sz="2400">
              <a:latin typeface="Tahoma" panose="020B0604030504040204" pitchFamily="34" charset="0"/>
            </a:endParaRPr>
          </a:p>
        </p:txBody>
      </p:sp>
      <p:sp>
        <p:nvSpPr>
          <p:cNvPr id="72707" name="Slide Number Placeholder 5">
            <a:extLst>
              <a:ext uri="{FF2B5EF4-FFF2-40B4-BE49-F238E27FC236}">
                <a16:creationId xmlns:a16="http://schemas.microsoft.com/office/drawing/2014/main" id="{331B6ACB-B5E4-3BC2-9C4F-AAC80BC29A73}"/>
              </a:ext>
            </a:extLst>
          </p:cNvPr>
          <p:cNvSpPr>
            <a:spLocks noGrp="1"/>
          </p:cNvSpPr>
          <p:nvPr>
            <p:ph type="sldNum" sz="quarter" idx="12"/>
          </p:nvPr>
        </p:nvSpPr>
        <p:spPr bwMode="auto">
          <a:xfrm>
            <a:off x="8534400" y="6400800"/>
            <a:ext cx="4429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97F3AC0-3E94-42EC-BDAB-09EC0BD6451E}" type="slidenum">
              <a:rPr lang="en-US" altLang="en-US" sz="1400" smtClean="0">
                <a:latin typeface="Arial" panose="020B0604020202020204" pitchFamily="34" charset="0"/>
              </a:rPr>
              <a:pPr>
                <a:spcBef>
                  <a:spcPct val="0"/>
                </a:spcBef>
                <a:buClrTx/>
                <a:buSzTx/>
                <a:buFontTx/>
                <a:buNone/>
              </a:pPr>
              <a:t>56</a:t>
            </a:fld>
            <a:endParaRPr lang="en-US" altLang="en-US" sz="1400">
              <a:latin typeface="Arial" panose="020B0604020202020204" pitchFamily="34" charset="0"/>
            </a:endParaRPr>
          </a:p>
        </p:txBody>
      </p:sp>
      <p:sp>
        <p:nvSpPr>
          <p:cNvPr id="58371" name="Rectangle 2">
            <a:extLst>
              <a:ext uri="{FF2B5EF4-FFF2-40B4-BE49-F238E27FC236}">
                <a16:creationId xmlns:a16="http://schemas.microsoft.com/office/drawing/2014/main" id="{92E33C46-76EF-9E0F-B91C-9B2DBC80BD1F}"/>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4000" dirty="0">
                <a:latin typeface="Tahoma" pitchFamily="34" charset="0"/>
              </a:rPr>
              <a:t>Quotations under fifty words (cont’</a:t>
            </a:r>
            <a:r>
              <a:rPr lang="en-US" altLang="ja-JP" sz="4000" dirty="0">
                <a:latin typeface="Tahoma" pitchFamily="34" charset="0"/>
              </a:rPr>
              <a:t>d)</a:t>
            </a:r>
            <a:endParaRPr lang="en-US" sz="4000" dirty="0">
              <a:latin typeface="Tahoma" pitchFamily="34" charset="0"/>
            </a:endParaRP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a:extLst>
              <a:ext uri="{FF2B5EF4-FFF2-40B4-BE49-F238E27FC236}">
                <a16:creationId xmlns:a16="http://schemas.microsoft.com/office/drawing/2014/main" id="{86426DAA-C263-B460-B265-648250FBEBA0}"/>
              </a:ext>
            </a:extLst>
          </p:cNvPr>
          <p:cNvSpPr>
            <a:spLocks noGrp="1"/>
          </p:cNvSpPr>
          <p:nvPr>
            <p:ph idx="1"/>
          </p:nvPr>
        </p:nvSpPr>
        <p:spPr>
          <a:xfrm>
            <a:off x="533400" y="1828800"/>
            <a:ext cx="8229600" cy="4525963"/>
          </a:xfrm>
        </p:spPr>
        <p:txBody>
          <a:bodyPr/>
          <a:lstStyle/>
          <a:p>
            <a:pPr eaLnBrk="1" hangingPunct="1">
              <a:lnSpc>
                <a:spcPct val="80000"/>
              </a:lnSpc>
            </a:pPr>
            <a:r>
              <a:rPr lang="en-US" altLang="en-US" sz="2800" i="1">
                <a:solidFill>
                  <a:schemeClr val="accent1"/>
                </a:solidFill>
                <a:latin typeface="Tahoma" panose="020B0604030504040204" pitchFamily="34" charset="0"/>
              </a:rPr>
              <a:t>R5.1(a)</a:t>
            </a:r>
          </a:p>
          <a:p>
            <a:pPr eaLnBrk="1" hangingPunct="1">
              <a:lnSpc>
                <a:spcPct val="80000"/>
              </a:lnSpc>
            </a:pPr>
            <a:r>
              <a:rPr lang="en-US" altLang="en-US" sz="2800">
                <a:latin typeface="Tahoma" panose="020B0604030504040204" pitchFamily="34" charset="0"/>
              </a:rPr>
              <a:t>Use a </a:t>
            </a:r>
            <a:r>
              <a:rPr lang="en-US" altLang="en-US" sz="2800">
                <a:solidFill>
                  <a:srgbClr val="7030A0"/>
                </a:solidFill>
                <a:latin typeface="Tahoma" panose="020B0604030504040204" pitchFamily="34" charset="0"/>
              </a:rPr>
              <a:t>block quote </a:t>
            </a:r>
            <a:r>
              <a:rPr lang="en-US" altLang="en-US" sz="2800">
                <a:latin typeface="Tahoma" panose="020B0604030504040204" pitchFamily="34" charset="0"/>
              </a:rPr>
              <a:t>(indent left &amp; right margins, single space and omit quotation marks) for quotations of </a:t>
            </a:r>
            <a:r>
              <a:rPr lang="en-US" altLang="en-US" sz="2800">
                <a:solidFill>
                  <a:srgbClr val="7030A0"/>
                </a:solidFill>
                <a:latin typeface="Tahoma" panose="020B0604030504040204" pitchFamily="34" charset="0"/>
              </a:rPr>
              <a:t>50 or more words.</a:t>
            </a:r>
          </a:p>
          <a:p>
            <a:pPr eaLnBrk="1" hangingPunct="1">
              <a:lnSpc>
                <a:spcPct val="80000"/>
              </a:lnSpc>
            </a:pPr>
            <a:r>
              <a:rPr lang="en-US" altLang="en-US" sz="2800">
                <a:latin typeface="Tahoma" panose="020B0604030504040204" pitchFamily="34" charset="0"/>
              </a:rPr>
              <a:t>Block quotations should be introduced with a proper lead in, usually followed by a colon.</a:t>
            </a:r>
          </a:p>
          <a:p>
            <a:pPr eaLnBrk="1" hangingPunct="1">
              <a:lnSpc>
                <a:spcPct val="80000"/>
              </a:lnSpc>
            </a:pPr>
            <a:r>
              <a:rPr lang="en-US" altLang="en-US" sz="2800">
                <a:latin typeface="Tahoma" panose="020B0604030504040204" pitchFamily="34" charset="0"/>
              </a:rPr>
              <a:t>The citation to the quoted material should </a:t>
            </a:r>
            <a:r>
              <a:rPr lang="en-US" altLang="en-US" sz="2800">
                <a:solidFill>
                  <a:srgbClr val="7030A0"/>
                </a:solidFill>
                <a:latin typeface="Tahoma" panose="020B0604030504040204" pitchFamily="34" charset="0"/>
              </a:rPr>
              <a:t>not</a:t>
            </a:r>
            <a:r>
              <a:rPr lang="en-US" altLang="en-US" sz="2800">
                <a:solidFill>
                  <a:schemeClr val="hlink"/>
                </a:solidFill>
                <a:latin typeface="Tahoma" panose="020B0604030504040204" pitchFamily="34" charset="0"/>
              </a:rPr>
              <a:t> </a:t>
            </a:r>
            <a:r>
              <a:rPr lang="en-US" altLang="en-US" sz="2800">
                <a:latin typeface="Tahoma" panose="020B0604030504040204" pitchFamily="34" charset="0"/>
              </a:rPr>
              <a:t>appear with the block quote, but rather should appear on the next full line (after the block quote and justified with the left margin for text other than block quotes).</a:t>
            </a:r>
          </a:p>
        </p:txBody>
      </p:sp>
      <p:sp>
        <p:nvSpPr>
          <p:cNvPr id="73731" name="Slide Number Placeholder 5">
            <a:extLst>
              <a:ext uri="{FF2B5EF4-FFF2-40B4-BE49-F238E27FC236}">
                <a16:creationId xmlns:a16="http://schemas.microsoft.com/office/drawing/2014/main" id="{D7F75D86-DE9D-7142-5BDC-F2669AD1080C}"/>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910BF63-4273-42E4-91D1-98FC03DA0F0A}" type="slidenum">
              <a:rPr lang="en-US" altLang="en-US" sz="1400" smtClean="0">
                <a:latin typeface="Arial" panose="020B0604020202020204" pitchFamily="34" charset="0"/>
              </a:rPr>
              <a:pPr>
                <a:spcBef>
                  <a:spcPct val="0"/>
                </a:spcBef>
                <a:buClrTx/>
                <a:buSzTx/>
                <a:buFontTx/>
                <a:buNone/>
              </a:pPr>
              <a:t>57</a:t>
            </a:fld>
            <a:endParaRPr lang="en-US" altLang="en-US" sz="1400">
              <a:latin typeface="Arial" panose="020B0604020202020204" pitchFamily="34" charset="0"/>
            </a:endParaRPr>
          </a:p>
        </p:txBody>
      </p:sp>
      <p:sp>
        <p:nvSpPr>
          <p:cNvPr id="59395" name="Rectangle 2">
            <a:extLst>
              <a:ext uri="{FF2B5EF4-FFF2-40B4-BE49-F238E27FC236}">
                <a16:creationId xmlns:a16="http://schemas.microsoft.com/office/drawing/2014/main" id="{9B5CF0E9-DEEE-27FA-A3E5-8E85D983B9DA}"/>
              </a:ext>
            </a:extLst>
          </p:cNvPr>
          <p:cNvSpPr>
            <a:spLocks noGrp="1" noChangeArrowheads="1"/>
          </p:cNvSpPr>
          <p:nvPr>
            <p:ph type="title"/>
          </p:nvPr>
        </p:nvSpPr>
        <p:spPr>
          <a:xfrm>
            <a:off x="685800" y="381000"/>
            <a:ext cx="8001000" cy="1143000"/>
          </a:xfrm>
        </p:spPr>
        <p:txBody>
          <a:bodyPr>
            <a:normAutofit fontScale="90000"/>
          </a:bodyPr>
          <a:lstStyle/>
          <a:p>
            <a:pPr eaLnBrk="1" fontAlgn="auto" hangingPunct="1">
              <a:spcAft>
                <a:spcPts val="0"/>
              </a:spcAft>
              <a:defRPr/>
            </a:pPr>
            <a:r>
              <a:rPr lang="en-US" sz="4000" dirty="0">
                <a:latin typeface="Tahoma" pitchFamily="34" charset="0"/>
              </a:rPr>
              <a:t>Quotations of fifty words and over</a:t>
            </a: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id="{EE9435F6-DE55-1883-070C-B8C05FD46F8A}"/>
              </a:ext>
            </a:extLst>
          </p:cNvPr>
          <p:cNvSpPr>
            <a:spLocks noGrp="1"/>
          </p:cNvSpPr>
          <p:nvPr>
            <p:ph idx="1"/>
          </p:nvPr>
        </p:nvSpPr>
        <p:spPr>
          <a:xfrm>
            <a:off x="457200" y="1676400"/>
            <a:ext cx="8229600" cy="4525963"/>
          </a:xfrm>
        </p:spPr>
        <p:txBody>
          <a:bodyPr/>
          <a:lstStyle/>
          <a:p>
            <a:pPr eaLnBrk="1" hangingPunct="1">
              <a:lnSpc>
                <a:spcPct val="90000"/>
              </a:lnSpc>
            </a:pPr>
            <a:r>
              <a:rPr lang="en-US" altLang="en-US" sz="2800">
                <a:latin typeface="Tahoma" panose="020B0604030504040204" pitchFamily="34" charset="0"/>
              </a:rPr>
              <a:t>Do not use quotation marks around block quotes unless you have an imbedded quote within the block quote, in which case that quote should be set off with double quotation marks.  Any further imbedded quotes should be indicated with alternating single and double quotation marks. </a:t>
            </a:r>
          </a:p>
          <a:p>
            <a:pPr eaLnBrk="1" hangingPunct="1">
              <a:lnSpc>
                <a:spcPct val="90000"/>
              </a:lnSpc>
            </a:pPr>
            <a:r>
              <a:rPr lang="en-US" altLang="en-US" sz="2800" i="1">
                <a:latin typeface="Tahoma" panose="020B0604030504040204" pitchFamily="34" charset="0"/>
              </a:rPr>
              <a:t>See</a:t>
            </a:r>
            <a:r>
              <a:rPr lang="en-US" altLang="en-US" sz="2800">
                <a:latin typeface="Tahoma" panose="020B0604030504040204" pitchFamily="34" charset="0"/>
              </a:rPr>
              <a:t> R5.1(a) for examples of block quotations followed by a citation.</a:t>
            </a:r>
          </a:p>
        </p:txBody>
      </p:sp>
      <p:sp>
        <p:nvSpPr>
          <p:cNvPr id="74755" name="Slide Number Placeholder 5">
            <a:extLst>
              <a:ext uri="{FF2B5EF4-FFF2-40B4-BE49-F238E27FC236}">
                <a16:creationId xmlns:a16="http://schemas.microsoft.com/office/drawing/2014/main" id="{D2CAA0E8-7878-4B8B-F7E1-87EA41950AE2}"/>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BA34AAD3-D61C-4C25-8D17-A90DD5EE4625}" type="slidenum">
              <a:rPr lang="en-US" altLang="en-US" sz="1400" smtClean="0">
                <a:latin typeface="Arial" panose="020B0604020202020204" pitchFamily="34" charset="0"/>
              </a:rPr>
              <a:pPr>
                <a:spcBef>
                  <a:spcPct val="0"/>
                </a:spcBef>
                <a:buClrTx/>
                <a:buSzTx/>
                <a:buFontTx/>
                <a:buNone/>
              </a:pPr>
              <a:t>58</a:t>
            </a:fld>
            <a:endParaRPr lang="en-US" altLang="en-US" sz="1400">
              <a:latin typeface="Arial" panose="020B0604020202020204" pitchFamily="34" charset="0"/>
            </a:endParaRPr>
          </a:p>
        </p:txBody>
      </p:sp>
      <p:sp>
        <p:nvSpPr>
          <p:cNvPr id="60419" name="Rectangle 2">
            <a:extLst>
              <a:ext uri="{FF2B5EF4-FFF2-40B4-BE49-F238E27FC236}">
                <a16:creationId xmlns:a16="http://schemas.microsoft.com/office/drawing/2014/main" id="{EA888D0D-7714-A8C8-B35D-5FFC7B775FBF}"/>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4000" dirty="0">
                <a:latin typeface="Tahoma" pitchFamily="34" charset="0"/>
              </a:rPr>
              <a:t>Quotations of fifty words and over (cont’</a:t>
            </a:r>
            <a:r>
              <a:rPr lang="en-US" altLang="ja-JP" sz="4000" dirty="0">
                <a:latin typeface="Tahoma" pitchFamily="34" charset="0"/>
              </a:rPr>
              <a:t>d)</a:t>
            </a:r>
            <a:endParaRPr lang="en-US" sz="4000" dirty="0">
              <a:latin typeface="Tahoma" pitchFamily="34" charset="0"/>
            </a:endParaRP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a:extLst>
              <a:ext uri="{FF2B5EF4-FFF2-40B4-BE49-F238E27FC236}">
                <a16:creationId xmlns:a16="http://schemas.microsoft.com/office/drawing/2014/main" id="{F4339DE7-CF3E-EA8D-4D0C-13DFEA7824E6}"/>
              </a:ext>
            </a:extLst>
          </p:cNvPr>
          <p:cNvSpPr>
            <a:spLocks noGrp="1"/>
          </p:cNvSpPr>
          <p:nvPr>
            <p:ph idx="1"/>
          </p:nvPr>
        </p:nvSpPr>
        <p:spPr>
          <a:xfrm>
            <a:off x="533400" y="1676400"/>
            <a:ext cx="8229600" cy="4572000"/>
          </a:xfrm>
        </p:spPr>
        <p:txBody>
          <a:bodyPr/>
          <a:lstStyle/>
          <a:p>
            <a:pPr eaLnBrk="1" hangingPunct="1">
              <a:lnSpc>
                <a:spcPct val="90000"/>
              </a:lnSpc>
            </a:pPr>
            <a:r>
              <a:rPr lang="en-US" altLang="en-US" sz="2400" i="1">
                <a:solidFill>
                  <a:schemeClr val="accent1"/>
                </a:solidFill>
                <a:latin typeface="Tahoma" panose="020B0604030504040204" pitchFamily="34" charset="0"/>
              </a:rPr>
              <a:t>R5.2 &amp; R5.3</a:t>
            </a:r>
          </a:p>
          <a:p>
            <a:pPr eaLnBrk="1" hangingPunct="1">
              <a:lnSpc>
                <a:spcPct val="90000"/>
              </a:lnSpc>
            </a:pPr>
            <a:r>
              <a:rPr lang="en-US" altLang="en-US" sz="2400">
                <a:latin typeface="Tahoma" panose="020B0604030504040204" pitchFamily="34" charset="0"/>
              </a:rPr>
              <a:t>When changing a letter in a quotation from upper to lower case, or vice versa, enclose it in </a:t>
            </a:r>
            <a:r>
              <a:rPr lang="en-US" altLang="en-US" sz="2400">
                <a:solidFill>
                  <a:schemeClr val="accent1"/>
                </a:solidFill>
                <a:latin typeface="Tahoma" panose="020B0604030504040204" pitchFamily="34" charset="0"/>
              </a:rPr>
              <a:t>brackets</a:t>
            </a:r>
            <a:r>
              <a:rPr lang="en-US" altLang="en-US" sz="2400">
                <a:latin typeface="Tahoma" panose="020B0604030504040204" pitchFamily="34" charset="0"/>
              </a:rPr>
              <a:t>.  Substituted words or letters also should be bracketed.</a:t>
            </a:r>
          </a:p>
          <a:p>
            <a:pPr eaLnBrk="1" hangingPunct="1">
              <a:lnSpc>
                <a:spcPct val="90000"/>
              </a:lnSpc>
            </a:pPr>
            <a:r>
              <a:rPr lang="en-US" altLang="en-US" sz="2400">
                <a:latin typeface="Tahoma" panose="020B0604030504040204" pitchFamily="34" charset="0"/>
              </a:rPr>
              <a:t>Use an </a:t>
            </a:r>
            <a:r>
              <a:rPr lang="en-US" altLang="en-US" sz="2400">
                <a:solidFill>
                  <a:srgbClr val="7030A0"/>
                </a:solidFill>
                <a:latin typeface="Tahoma" panose="020B0604030504040204" pitchFamily="34" charset="0"/>
              </a:rPr>
              <a:t>ellipsis (3 periods separated by spaces and set off by a space before the first and after the last period)</a:t>
            </a:r>
            <a:r>
              <a:rPr lang="en-US" altLang="en-US" sz="2400">
                <a:latin typeface="Tahoma" panose="020B0604030504040204" pitchFamily="34" charset="0"/>
              </a:rPr>
              <a:t> to take the place of omitted word(s).  These ellipses should never be used to begin a quotation.</a:t>
            </a:r>
          </a:p>
          <a:p>
            <a:pPr lvl="1" eaLnBrk="1" hangingPunct="1">
              <a:lnSpc>
                <a:spcPct val="90000"/>
              </a:lnSpc>
            </a:pPr>
            <a:r>
              <a:rPr lang="ja-JP" altLang="en-US" sz="2400">
                <a:latin typeface="Tahoma" panose="020B0604030504040204" pitchFamily="34" charset="0"/>
              </a:rPr>
              <a:t>“</a:t>
            </a:r>
            <a:r>
              <a:rPr lang="en-US" altLang="ja-JP" sz="2400">
                <a:solidFill>
                  <a:schemeClr val="accent1"/>
                </a:solidFill>
                <a:latin typeface="Tahoma" panose="020B0604030504040204" pitchFamily="34" charset="0"/>
              </a:rPr>
              <a:t>[</a:t>
            </a:r>
            <a:r>
              <a:rPr lang="en-US" altLang="ja-JP" sz="2400">
                <a:latin typeface="Tahoma" panose="020B0604030504040204" pitchFamily="34" charset="0"/>
              </a:rPr>
              <a:t>P</a:t>
            </a:r>
            <a:r>
              <a:rPr lang="en-US" altLang="ja-JP" sz="2400">
                <a:solidFill>
                  <a:schemeClr val="accent1"/>
                </a:solidFill>
                <a:latin typeface="Tahoma" panose="020B0604030504040204" pitchFamily="34" charset="0"/>
              </a:rPr>
              <a:t>]</a:t>
            </a:r>
            <a:r>
              <a:rPr lang="en-US" altLang="ja-JP" sz="2400">
                <a:latin typeface="Tahoma" panose="020B0604030504040204" pitchFamily="34" charset="0"/>
              </a:rPr>
              <a:t>ublic confidence </a:t>
            </a:r>
            <a:r>
              <a:rPr lang="en-US" altLang="ja-JP" sz="2400">
                <a:solidFill>
                  <a:schemeClr val="accent2"/>
                </a:solidFill>
                <a:latin typeface="Tahoma" panose="020B0604030504040204" pitchFamily="34" charset="0"/>
              </a:rPr>
              <a:t>. . .</a:t>
            </a:r>
            <a:r>
              <a:rPr lang="en-US" altLang="ja-JP" sz="2400">
                <a:latin typeface="Tahoma" panose="020B0604030504040204" pitchFamily="34" charset="0"/>
              </a:rPr>
              <a:t> depend</a:t>
            </a:r>
            <a:r>
              <a:rPr lang="en-US" altLang="ja-JP" sz="2400">
                <a:solidFill>
                  <a:schemeClr val="accent1"/>
                </a:solidFill>
                <a:latin typeface="Tahoma" panose="020B0604030504040204" pitchFamily="34" charset="0"/>
              </a:rPr>
              <a:t>[</a:t>
            </a:r>
            <a:r>
              <a:rPr lang="en-US" altLang="ja-JP" sz="2400">
                <a:latin typeface="Tahoma" panose="020B0604030504040204" pitchFamily="34" charset="0"/>
              </a:rPr>
              <a:t>s upon</a:t>
            </a:r>
            <a:r>
              <a:rPr lang="en-US" altLang="ja-JP" sz="2400">
                <a:solidFill>
                  <a:schemeClr val="accent1"/>
                </a:solidFill>
                <a:latin typeface="Tahoma" panose="020B0604030504040204" pitchFamily="34" charset="0"/>
              </a:rPr>
              <a:t>]</a:t>
            </a:r>
            <a:r>
              <a:rPr lang="en-US" altLang="ja-JP" sz="2400">
                <a:latin typeface="Tahoma" panose="020B0604030504040204" pitchFamily="34" charset="0"/>
              </a:rPr>
              <a:t> full disclosure of all the facts, within the framework of the rules of evidence.</a:t>
            </a:r>
            <a:r>
              <a:rPr lang="ja-JP" altLang="en-US" sz="2400">
                <a:latin typeface="Tahoma" panose="020B0604030504040204" pitchFamily="34" charset="0"/>
              </a:rPr>
              <a:t>”</a:t>
            </a:r>
            <a:endParaRPr lang="en-US" altLang="en-US" sz="2400">
              <a:latin typeface="Tahoma" panose="020B0604030504040204" pitchFamily="34" charset="0"/>
            </a:endParaRPr>
          </a:p>
        </p:txBody>
      </p:sp>
      <p:sp>
        <p:nvSpPr>
          <p:cNvPr id="75779" name="Slide Number Placeholder 5">
            <a:extLst>
              <a:ext uri="{FF2B5EF4-FFF2-40B4-BE49-F238E27FC236}">
                <a16:creationId xmlns:a16="http://schemas.microsoft.com/office/drawing/2014/main" id="{41409095-205A-5C61-A629-F0C745B266B5}"/>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FEA5827-6415-46B8-9A9F-C2E049B238F3}" type="slidenum">
              <a:rPr lang="en-US" altLang="en-US" sz="1400" smtClean="0">
                <a:latin typeface="Arial" panose="020B0604020202020204" pitchFamily="34" charset="0"/>
              </a:rPr>
              <a:pPr>
                <a:spcBef>
                  <a:spcPct val="0"/>
                </a:spcBef>
                <a:buClrTx/>
                <a:buSzTx/>
                <a:buFontTx/>
                <a:buNone/>
              </a:pPr>
              <a:t>59</a:t>
            </a:fld>
            <a:endParaRPr lang="en-US" altLang="en-US" sz="1400">
              <a:latin typeface="Arial" panose="020B0604020202020204" pitchFamily="34" charset="0"/>
            </a:endParaRPr>
          </a:p>
        </p:txBody>
      </p:sp>
      <p:sp>
        <p:nvSpPr>
          <p:cNvPr id="61443" name="Rectangle 2">
            <a:extLst>
              <a:ext uri="{FF2B5EF4-FFF2-40B4-BE49-F238E27FC236}">
                <a16:creationId xmlns:a16="http://schemas.microsoft.com/office/drawing/2014/main" id="{8887ED90-2DAC-2306-A419-0A428E2F1149}"/>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Alterations/Omissions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45EE627F-92DD-BCCA-AA51-0683E91811E1}"/>
              </a:ext>
            </a:extLst>
          </p:cNvPr>
          <p:cNvSpPr>
            <a:spLocks noGrp="1"/>
          </p:cNvSpPr>
          <p:nvPr>
            <p:ph idx="1"/>
          </p:nvPr>
        </p:nvSpPr>
        <p:spPr>
          <a:xfrm>
            <a:off x="685800" y="1524000"/>
            <a:ext cx="7772400" cy="4572000"/>
          </a:xfrm>
        </p:spPr>
        <p:txBody>
          <a:bodyPr/>
          <a:lstStyle/>
          <a:p>
            <a:pPr eaLnBrk="1" hangingPunct="1">
              <a:lnSpc>
                <a:spcPct val="80000"/>
              </a:lnSpc>
            </a:pPr>
            <a:r>
              <a:rPr lang="en-US" altLang="en-US" sz="2800" i="1">
                <a:solidFill>
                  <a:schemeClr val="accent1"/>
                </a:solidFill>
                <a:latin typeface="Tahoma" panose="020B0604030504040204" pitchFamily="34" charset="0"/>
              </a:rPr>
              <a:t>R6.2(a)</a:t>
            </a:r>
          </a:p>
          <a:p>
            <a:pPr eaLnBrk="1" hangingPunct="1">
              <a:lnSpc>
                <a:spcPct val="80000"/>
              </a:lnSpc>
            </a:pPr>
            <a:r>
              <a:rPr lang="en-US" altLang="en-US" sz="2800">
                <a:latin typeface="Tahoma" panose="020B0604030504040204" pitchFamily="34" charset="0"/>
              </a:rPr>
              <a:t>In general, spell out the numbers 0-99 except:</a:t>
            </a:r>
          </a:p>
          <a:p>
            <a:pPr lvl="1" eaLnBrk="1" hangingPunct="1">
              <a:lnSpc>
                <a:spcPct val="80000"/>
              </a:lnSpc>
            </a:pPr>
            <a:r>
              <a:rPr lang="en-US" altLang="en-US" sz="2400">
                <a:latin typeface="Tahoma" panose="020B0604030504040204" pitchFamily="34" charset="0"/>
              </a:rPr>
              <a:t>Spell out ANY number that begins a sentence,</a:t>
            </a:r>
          </a:p>
          <a:p>
            <a:pPr lvl="1" eaLnBrk="1" hangingPunct="1">
              <a:lnSpc>
                <a:spcPct val="80000"/>
              </a:lnSpc>
            </a:pPr>
            <a:r>
              <a:rPr lang="en-US" altLang="en-US" sz="2400">
                <a:latin typeface="Tahoma" panose="020B0604030504040204" pitchFamily="34" charset="0"/>
              </a:rPr>
              <a:t>Spell out hundred, thousand, or any round numbers may be spelled out,</a:t>
            </a:r>
          </a:p>
          <a:p>
            <a:pPr lvl="1" eaLnBrk="1" hangingPunct="1">
              <a:lnSpc>
                <a:spcPct val="80000"/>
              </a:lnSpc>
            </a:pPr>
            <a:r>
              <a:rPr lang="en-US" altLang="en-US" sz="2400">
                <a:latin typeface="Tahoma" panose="020B0604030504040204" pitchFamily="34" charset="0"/>
              </a:rPr>
              <a:t>When a series includes numbers both less than 100 &amp; greater than or equal to 100, numerals should be used for the entire series,</a:t>
            </a:r>
          </a:p>
          <a:p>
            <a:pPr lvl="1" eaLnBrk="1" hangingPunct="1">
              <a:lnSpc>
                <a:spcPct val="80000"/>
              </a:lnSpc>
            </a:pPr>
            <a:r>
              <a:rPr lang="en-US" altLang="en-US" sz="2400">
                <a:latin typeface="Tahoma" panose="020B0604030504040204" pitchFamily="34" charset="0"/>
              </a:rPr>
              <a:t>Use numerals with decimal points, percentages, or dollar amounts, sections or other subdivision numbers.</a:t>
            </a:r>
          </a:p>
        </p:txBody>
      </p:sp>
      <p:sp>
        <p:nvSpPr>
          <p:cNvPr id="19459" name="Slide Number Placeholder 5">
            <a:extLst>
              <a:ext uri="{FF2B5EF4-FFF2-40B4-BE49-F238E27FC236}">
                <a16:creationId xmlns:a16="http://schemas.microsoft.com/office/drawing/2014/main" id="{9DBD8282-7747-8B4B-3055-4A7B746188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C00502F-A4C6-4E5E-88F2-2B5648F96EB2}" type="slidenum">
              <a:rPr lang="en-US" altLang="en-US" sz="1400" smtClean="0">
                <a:latin typeface="Arial" panose="020B0604020202020204" pitchFamily="34" charset="0"/>
              </a:rPr>
              <a:pPr>
                <a:spcBef>
                  <a:spcPct val="0"/>
                </a:spcBef>
                <a:buClrTx/>
                <a:buSzTx/>
                <a:buFontTx/>
                <a:buNone/>
              </a:pPr>
              <a:t>6</a:t>
            </a:fld>
            <a:endParaRPr lang="en-US" altLang="en-US" sz="1400">
              <a:latin typeface="Arial" panose="020B0604020202020204" pitchFamily="34" charset="0"/>
            </a:endParaRPr>
          </a:p>
        </p:txBody>
      </p:sp>
      <p:sp>
        <p:nvSpPr>
          <p:cNvPr id="8195" name="Rectangle 2">
            <a:extLst>
              <a:ext uri="{FF2B5EF4-FFF2-40B4-BE49-F238E27FC236}">
                <a16:creationId xmlns:a16="http://schemas.microsoft.com/office/drawing/2014/main" id="{D5B0E667-6C66-191B-3FAD-A47C69F25B3B}"/>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Numerals</a:t>
            </a:r>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a:extLst>
              <a:ext uri="{FF2B5EF4-FFF2-40B4-BE49-F238E27FC236}">
                <a16:creationId xmlns:a16="http://schemas.microsoft.com/office/drawing/2014/main" id="{AC79DF44-7E93-B233-EA34-F308A5C85495}"/>
              </a:ext>
            </a:extLst>
          </p:cNvPr>
          <p:cNvSpPr>
            <a:spLocks noGrp="1"/>
          </p:cNvSpPr>
          <p:nvPr>
            <p:ph idx="1"/>
          </p:nvPr>
        </p:nvSpPr>
        <p:spPr>
          <a:xfrm>
            <a:off x="838200" y="1447800"/>
            <a:ext cx="7543800" cy="4572000"/>
          </a:xfrm>
        </p:spPr>
        <p:txBody>
          <a:bodyPr/>
          <a:lstStyle/>
          <a:p>
            <a:pPr eaLnBrk="1" hangingPunct="1">
              <a:lnSpc>
                <a:spcPct val="80000"/>
              </a:lnSpc>
            </a:pPr>
            <a:r>
              <a:rPr lang="en-US" altLang="en-US" sz="2400" i="1">
                <a:solidFill>
                  <a:schemeClr val="accent1"/>
                </a:solidFill>
                <a:latin typeface="Tahoma" panose="020B0604030504040204" pitchFamily="34" charset="0"/>
              </a:rPr>
              <a:t>See generally R1 &amp; R1.3</a:t>
            </a:r>
          </a:p>
          <a:p>
            <a:pPr eaLnBrk="1" hangingPunct="1">
              <a:lnSpc>
                <a:spcPct val="80000"/>
              </a:lnSpc>
            </a:pPr>
            <a:r>
              <a:rPr lang="en-US" altLang="en-US" sz="2400">
                <a:latin typeface="Tahoma" panose="020B0604030504040204" pitchFamily="34" charset="0"/>
              </a:rPr>
              <a:t>String cites are citations to more than one authority in a footnote.</a:t>
            </a:r>
          </a:p>
          <a:p>
            <a:pPr eaLnBrk="1" hangingPunct="1">
              <a:lnSpc>
                <a:spcPct val="80000"/>
              </a:lnSpc>
            </a:pPr>
            <a:r>
              <a:rPr lang="en-US" altLang="en-US" sz="2400">
                <a:solidFill>
                  <a:schemeClr val="accent1"/>
                </a:solidFill>
                <a:latin typeface="Tahoma" panose="020B0604030504040204" pitchFamily="34" charset="0"/>
              </a:rPr>
              <a:t>String cites are used when several sources are listed for one proposition.	</a:t>
            </a:r>
          </a:p>
          <a:p>
            <a:pPr eaLnBrk="1" hangingPunct="1">
              <a:lnSpc>
                <a:spcPct val="80000"/>
              </a:lnSpc>
            </a:pPr>
            <a:r>
              <a:rPr lang="en-US" altLang="en-US" sz="2400">
                <a:latin typeface="Tahoma" panose="020B0604030504040204" pitchFamily="34" charset="0"/>
              </a:rPr>
              <a:t>In a string cite, use semicolons to separate authorities.</a:t>
            </a:r>
          </a:p>
          <a:p>
            <a:pPr eaLnBrk="1" hangingPunct="1">
              <a:lnSpc>
                <a:spcPct val="80000"/>
              </a:lnSpc>
            </a:pPr>
            <a:r>
              <a:rPr lang="en-US" altLang="en-US" sz="2400">
                <a:solidFill>
                  <a:schemeClr val="accent1"/>
                </a:solidFill>
                <a:latin typeface="Tahoma" panose="020B0604030504040204" pitchFamily="34" charset="0"/>
              </a:rPr>
              <a:t>String cites may contain full cites and/or short cites, as appropriate.</a:t>
            </a:r>
          </a:p>
          <a:p>
            <a:pPr eaLnBrk="1" hangingPunct="1">
              <a:lnSpc>
                <a:spcPct val="80000"/>
              </a:lnSpc>
            </a:pPr>
            <a:r>
              <a:rPr lang="en-US" altLang="en-US" sz="2400">
                <a:latin typeface="Tahoma" panose="020B0604030504040204" pitchFamily="34" charset="0"/>
              </a:rPr>
              <a:t>There is a limited use of </a:t>
            </a:r>
            <a:r>
              <a:rPr lang="en-US" altLang="en-US" sz="2400" i="1">
                <a:latin typeface="Tahoma" panose="020B0604030504040204" pitchFamily="34" charset="0"/>
              </a:rPr>
              <a:t>id. </a:t>
            </a:r>
            <a:r>
              <a:rPr lang="en-US" altLang="en-US" sz="2400">
                <a:latin typeface="Tahoma" panose="020B0604030504040204" pitchFamily="34" charset="0"/>
              </a:rPr>
              <a:t>in string cites.  </a:t>
            </a:r>
            <a:r>
              <a:rPr lang="en-US" altLang="en-US" sz="2400" i="1">
                <a:latin typeface="Tahoma" panose="020B0604030504040204" pitchFamily="34" charset="0"/>
              </a:rPr>
              <a:t>See</a:t>
            </a:r>
            <a:r>
              <a:rPr lang="en-US" altLang="en-US" sz="2400">
                <a:latin typeface="Tahoma" panose="020B0604030504040204" pitchFamily="34" charset="0"/>
              </a:rPr>
              <a:t> R4.1.  </a:t>
            </a:r>
            <a:r>
              <a:rPr lang="en-US" altLang="en-US" sz="2400" b="1">
                <a:latin typeface="Tahoma" panose="020B0604030504040204" pitchFamily="34" charset="0"/>
              </a:rPr>
              <a:t>Never</a:t>
            </a:r>
            <a:r>
              <a:rPr lang="en-US" altLang="en-US" sz="2400">
                <a:latin typeface="Tahoma" panose="020B0604030504040204" pitchFamily="34" charset="0"/>
              </a:rPr>
              <a:t> use </a:t>
            </a:r>
            <a:r>
              <a:rPr lang="en-US" altLang="en-US" sz="2400" i="1">
                <a:latin typeface="Tahoma" panose="020B0604030504040204" pitchFamily="34" charset="0"/>
              </a:rPr>
              <a:t>id. </a:t>
            </a:r>
            <a:r>
              <a:rPr lang="en-US" altLang="en-US" sz="2400">
                <a:latin typeface="Tahoma" panose="020B0604030504040204" pitchFamily="34" charset="0"/>
              </a:rPr>
              <a:t>to refer to a source in a preceding footnote that contains multiple sources. </a:t>
            </a:r>
          </a:p>
          <a:p>
            <a:pPr eaLnBrk="1" hangingPunct="1">
              <a:lnSpc>
                <a:spcPct val="80000"/>
              </a:lnSpc>
            </a:pPr>
            <a:r>
              <a:rPr lang="en-US" altLang="en-US" sz="2400">
                <a:solidFill>
                  <a:schemeClr val="accent1"/>
                </a:solidFill>
                <a:latin typeface="Tahoma" panose="020B0604030504040204" pitchFamily="34" charset="0"/>
              </a:rPr>
              <a:t>Order of authority:  R1.4.</a:t>
            </a:r>
          </a:p>
        </p:txBody>
      </p:sp>
      <p:sp>
        <p:nvSpPr>
          <p:cNvPr id="76803" name="Slide Number Placeholder 5">
            <a:extLst>
              <a:ext uri="{FF2B5EF4-FFF2-40B4-BE49-F238E27FC236}">
                <a16:creationId xmlns:a16="http://schemas.microsoft.com/office/drawing/2014/main" id="{5D6DC1FC-2D73-C809-446C-4285AFCED083}"/>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389AD9D-C928-45CA-928A-B21F7F0D1664}" type="slidenum">
              <a:rPr lang="en-US" altLang="en-US" sz="1400" smtClean="0">
                <a:latin typeface="Arial" panose="020B0604020202020204" pitchFamily="34" charset="0"/>
              </a:rPr>
              <a:pPr>
                <a:spcBef>
                  <a:spcPct val="0"/>
                </a:spcBef>
                <a:buClrTx/>
                <a:buSzTx/>
                <a:buFontTx/>
                <a:buNone/>
              </a:pPr>
              <a:t>60</a:t>
            </a:fld>
            <a:endParaRPr lang="en-US" altLang="en-US" sz="1400">
              <a:latin typeface="Arial" panose="020B0604020202020204" pitchFamily="34" charset="0"/>
            </a:endParaRPr>
          </a:p>
        </p:txBody>
      </p:sp>
      <p:sp>
        <p:nvSpPr>
          <p:cNvPr id="62467" name="Rectangle 2">
            <a:extLst>
              <a:ext uri="{FF2B5EF4-FFF2-40B4-BE49-F238E27FC236}">
                <a16:creationId xmlns:a16="http://schemas.microsoft.com/office/drawing/2014/main" id="{13BCCA74-BBB7-F2F9-48B0-5D145261ECCC}"/>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String Cites</a:t>
            </a:r>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a:extLst>
              <a:ext uri="{FF2B5EF4-FFF2-40B4-BE49-F238E27FC236}">
                <a16:creationId xmlns:a16="http://schemas.microsoft.com/office/drawing/2014/main" id="{61FDCD72-93C8-AC15-2D47-DF6A8AF3BCBA}"/>
              </a:ext>
            </a:extLst>
          </p:cNvPr>
          <p:cNvSpPr>
            <a:spLocks noGrp="1"/>
          </p:cNvSpPr>
          <p:nvPr>
            <p:ph idx="1"/>
          </p:nvPr>
        </p:nvSpPr>
        <p:spPr>
          <a:xfrm>
            <a:off x="457200" y="1676400"/>
            <a:ext cx="8229600" cy="4525963"/>
          </a:xfrm>
        </p:spPr>
        <p:txBody>
          <a:bodyPr/>
          <a:lstStyle/>
          <a:p>
            <a:pPr eaLnBrk="1" hangingPunct="1">
              <a:lnSpc>
                <a:spcPct val="80000"/>
              </a:lnSpc>
            </a:pPr>
            <a:r>
              <a:rPr lang="en-US" altLang="en-US" sz="2400" baseline="30000">
                <a:latin typeface="Tahoma" panose="020B0604030504040204" pitchFamily="34" charset="0"/>
              </a:rPr>
              <a:t>1</a:t>
            </a:r>
            <a:r>
              <a:rPr lang="en-US" altLang="en-US" sz="2400" i="1" baseline="30000">
                <a:latin typeface="Tahoma" panose="020B0604030504040204" pitchFamily="34" charset="0"/>
              </a:rPr>
              <a:t> </a:t>
            </a:r>
            <a:r>
              <a:rPr lang="en-US" altLang="en-US" sz="2400" i="1">
                <a:latin typeface="Tahoma" panose="020B0604030504040204" pitchFamily="34" charset="0"/>
              </a:rPr>
              <a:t>See, e.g</a:t>
            </a:r>
            <a:r>
              <a:rPr lang="en-US" altLang="en-US" sz="2400">
                <a:latin typeface="Tahoma" panose="020B0604030504040204" pitchFamily="34" charset="0"/>
              </a:rPr>
              <a:t>., Williams v. Rhodes, 393 U.S. 23, 28-29 (1968); Klump v. Johnson, 71 F.3d 1368, 1371 (7th Cir. 1995); Mitchell v. Davis, 598 So. 2d 801, 803 (Ala. 1992); Robinson v. Robinson, 914 S.W.2d 292, 295 (Ark. 1996); Terror Mining Co. v. Roter, 866 P.2d 929, 932-33 (Colo. 1994); Mohorn v. Ross, 422 S.E.2d 290, 291 (Ga. Ct. App. 1992); Pullen v. Novak, 99 N.W.2d 16, 19 (Neb. 1959).</a:t>
            </a:r>
            <a:endParaRPr lang="en-US" altLang="en-US" sz="2400" u="sng">
              <a:latin typeface="Tahoma" panose="020B0604030504040204" pitchFamily="34" charset="0"/>
            </a:endParaRPr>
          </a:p>
        </p:txBody>
      </p:sp>
      <p:sp>
        <p:nvSpPr>
          <p:cNvPr id="77827" name="Slide Number Placeholder 5">
            <a:extLst>
              <a:ext uri="{FF2B5EF4-FFF2-40B4-BE49-F238E27FC236}">
                <a16:creationId xmlns:a16="http://schemas.microsoft.com/office/drawing/2014/main" id="{8EF4B4EF-A639-151A-C2F5-03A839A19BDF}"/>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1D0B1E0-3F67-4E38-B703-5591201DCD0E}" type="slidenum">
              <a:rPr lang="en-US" altLang="en-US" sz="1400" smtClean="0">
                <a:latin typeface="Arial" panose="020B0604020202020204" pitchFamily="34" charset="0"/>
              </a:rPr>
              <a:pPr>
                <a:spcBef>
                  <a:spcPct val="0"/>
                </a:spcBef>
                <a:buClrTx/>
                <a:buSzTx/>
                <a:buFontTx/>
                <a:buNone/>
              </a:pPr>
              <a:t>61</a:t>
            </a:fld>
            <a:endParaRPr lang="en-US" altLang="en-US" sz="1400">
              <a:latin typeface="Arial" panose="020B0604020202020204" pitchFamily="34" charset="0"/>
            </a:endParaRPr>
          </a:p>
        </p:txBody>
      </p:sp>
      <p:sp>
        <p:nvSpPr>
          <p:cNvPr id="63491" name="Rectangle 2">
            <a:extLst>
              <a:ext uri="{FF2B5EF4-FFF2-40B4-BE49-F238E27FC236}">
                <a16:creationId xmlns:a16="http://schemas.microsoft.com/office/drawing/2014/main" id="{64B26F74-E49E-975C-5BF5-2BA5CCAB2B45}"/>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Example of string cites</a:t>
            </a:r>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a:extLst>
              <a:ext uri="{FF2B5EF4-FFF2-40B4-BE49-F238E27FC236}">
                <a16:creationId xmlns:a16="http://schemas.microsoft.com/office/drawing/2014/main" id="{D22E149E-6956-924B-2432-EDB48EAD2571}"/>
              </a:ext>
            </a:extLst>
          </p:cNvPr>
          <p:cNvSpPr>
            <a:spLocks noGrp="1"/>
          </p:cNvSpPr>
          <p:nvPr>
            <p:ph idx="1"/>
          </p:nvPr>
        </p:nvSpPr>
        <p:spPr>
          <a:xfrm>
            <a:off x="838200" y="1676400"/>
            <a:ext cx="7543800" cy="4724400"/>
          </a:xfrm>
        </p:spPr>
        <p:txBody>
          <a:bodyPr/>
          <a:lstStyle/>
          <a:p>
            <a:pPr eaLnBrk="1" hangingPunct="1">
              <a:lnSpc>
                <a:spcPct val="80000"/>
              </a:lnSpc>
            </a:pPr>
            <a:r>
              <a:rPr lang="en-US" altLang="en-US" sz="2000" i="1">
                <a:solidFill>
                  <a:schemeClr val="accent1"/>
                </a:solidFill>
                <a:latin typeface="Tahoma" panose="020B0604030504040204" pitchFamily="34" charset="0"/>
              </a:rPr>
              <a:t>R1.5</a:t>
            </a:r>
          </a:p>
          <a:p>
            <a:pPr eaLnBrk="1" hangingPunct="1">
              <a:lnSpc>
                <a:spcPct val="80000"/>
              </a:lnSpc>
            </a:pPr>
            <a:r>
              <a:rPr lang="en-US" altLang="en-US" sz="2000">
                <a:solidFill>
                  <a:schemeClr val="accent1"/>
                </a:solidFill>
                <a:latin typeface="Tahoma" panose="020B0604030504040204" pitchFamily="34" charset="0"/>
              </a:rPr>
              <a:t>Parentheticals - An explanatory phrase allows a writer to provide additional information about cases in a terse manner.</a:t>
            </a:r>
          </a:p>
          <a:p>
            <a:pPr eaLnBrk="1" hangingPunct="1">
              <a:lnSpc>
                <a:spcPct val="80000"/>
              </a:lnSpc>
            </a:pPr>
            <a:r>
              <a:rPr lang="en-US" altLang="en-US" sz="2000">
                <a:latin typeface="Tahoma" panose="020B0604030504040204" pitchFamily="34" charset="0"/>
              </a:rPr>
              <a:t>An explanatory parenthetical typically consists of a phrase that begins with a present participle (e.g., noting, stressing, highlighting), a quoted sentence, or a short statement that is appropriate in context.  </a:t>
            </a:r>
          </a:p>
          <a:p>
            <a:pPr eaLnBrk="1" hangingPunct="1">
              <a:lnSpc>
                <a:spcPct val="80000"/>
              </a:lnSpc>
            </a:pPr>
            <a:r>
              <a:rPr lang="en-US" altLang="en-US" sz="2000">
                <a:solidFill>
                  <a:schemeClr val="accent1"/>
                </a:solidFill>
                <a:latin typeface="Tahoma" panose="020B0604030504040204" pitchFamily="34" charset="0"/>
              </a:rPr>
              <a:t>Extraneous words, such as </a:t>
            </a:r>
            <a:r>
              <a:rPr lang="ja-JP" altLang="en-US" sz="2000">
                <a:solidFill>
                  <a:schemeClr val="accent1"/>
                </a:solidFill>
                <a:latin typeface="Tahoma" panose="020B0604030504040204" pitchFamily="34" charset="0"/>
              </a:rPr>
              <a:t>“</a:t>
            </a:r>
            <a:r>
              <a:rPr lang="en-US" altLang="ja-JP" sz="2000">
                <a:solidFill>
                  <a:schemeClr val="accent1"/>
                </a:solidFill>
                <a:latin typeface="Tahoma" panose="020B0604030504040204" pitchFamily="34" charset="0"/>
              </a:rPr>
              <a:t>the,</a:t>
            </a:r>
            <a:r>
              <a:rPr lang="ja-JP" altLang="en-US" sz="2000">
                <a:solidFill>
                  <a:schemeClr val="accent1"/>
                </a:solidFill>
                <a:latin typeface="Tahoma" panose="020B0604030504040204" pitchFamily="34" charset="0"/>
              </a:rPr>
              <a:t>”</a:t>
            </a:r>
            <a:r>
              <a:rPr lang="en-US" altLang="ja-JP" sz="2000">
                <a:solidFill>
                  <a:schemeClr val="accent1"/>
                </a:solidFill>
                <a:latin typeface="Tahoma" panose="020B0604030504040204" pitchFamily="34" charset="0"/>
              </a:rPr>
              <a:t> may be omitted unless doing so would result in confusion.</a:t>
            </a:r>
            <a:r>
              <a:rPr lang="en-US" altLang="ja-JP" sz="2000">
                <a:solidFill>
                  <a:srgbClr val="FFFF00"/>
                </a:solidFill>
                <a:latin typeface="Tahoma" panose="020B0604030504040204" pitchFamily="34" charset="0"/>
              </a:rPr>
              <a:t>  </a:t>
            </a:r>
          </a:p>
          <a:p>
            <a:pPr eaLnBrk="1" hangingPunct="1">
              <a:lnSpc>
                <a:spcPct val="80000"/>
              </a:lnSpc>
            </a:pPr>
            <a:r>
              <a:rPr lang="en-US" altLang="en-US" sz="2000">
                <a:latin typeface="Tahoma" panose="020B0604030504040204" pitchFamily="34" charset="0"/>
              </a:rPr>
              <a:t>Place information about a case inside parentheses, immediately after the citation to that case, when the relevance of that case may not otherwise be apparent to your reader. </a:t>
            </a:r>
          </a:p>
        </p:txBody>
      </p:sp>
      <p:sp>
        <p:nvSpPr>
          <p:cNvPr id="78851" name="Slide Number Placeholder 5">
            <a:extLst>
              <a:ext uri="{FF2B5EF4-FFF2-40B4-BE49-F238E27FC236}">
                <a16:creationId xmlns:a16="http://schemas.microsoft.com/office/drawing/2014/main" id="{42574FA3-94EB-BAD0-4C17-10E5DC307207}"/>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96BAA58-97DC-48C3-BD18-3FE01EDBA58D}" type="slidenum">
              <a:rPr lang="en-US" altLang="en-US" sz="1400" smtClean="0">
                <a:latin typeface="Arial" panose="020B0604020202020204" pitchFamily="34" charset="0"/>
              </a:rPr>
              <a:pPr>
                <a:spcBef>
                  <a:spcPct val="0"/>
                </a:spcBef>
                <a:buClrTx/>
                <a:buSzTx/>
                <a:buFontTx/>
                <a:buNone/>
              </a:pPr>
              <a:t>62</a:t>
            </a:fld>
            <a:endParaRPr lang="en-US" altLang="en-US" sz="1400">
              <a:latin typeface="Arial" panose="020B0604020202020204" pitchFamily="34" charset="0"/>
            </a:endParaRPr>
          </a:p>
        </p:txBody>
      </p:sp>
      <p:sp>
        <p:nvSpPr>
          <p:cNvPr id="64515" name="Rectangle 2">
            <a:extLst>
              <a:ext uri="{FF2B5EF4-FFF2-40B4-BE49-F238E27FC236}">
                <a16:creationId xmlns:a16="http://schemas.microsoft.com/office/drawing/2014/main" id="{8ED87F2B-BF67-8191-AD85-E8A6A1FD8C75}"/>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4000" dirty="0">
                <a:latin typeface="Tahoma" pitchFamily="34" charset="0"/>
              </a:rPr>
              <a:t>Tangential References to Cases - Parentheticals</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a:extLst>
              <a:ext uri="{FF2B5EF4-FFF2-40B4-BE49-F238E27FC236}">
                <a16:creationId xmlns:a16="http://schemas.microsoft.com/office/drawing/2014/main" id="{D0D7B431-3180-4766-96D4-DE1E61C90192}"/>
              </a:ext>
            </a:extLst>
          </p:cNvPr>
          <p:cNvSpPr>
            <a:spLocks noGrp="1"/>
          </p:cNvSpPr>
          <p:nvPr>
            <p:ph idx="1"/>
          </p:nvPr>
        </p:nvSpPr>
        <p:spPr>
          <a:xfrm>
            <a:off x="838200" y="1524000"/>
            <a:ext cx="7543800" cy="4724400"/>
          </a:xfrm>
        </p:spPr>
        <p:txBody>
          <a:bodyPr/>
          <a:lstStyle/>
          <a:p>
            <a:pPr eaLnBrk="1" hangingPunct="1">
              <a:lnSpc>
                <a:spcPct val="90000"/>
              </a:lnSpc>
            </a:pPr>
            <a:r>
              <a:rPr lang="en-US" altLang="en-US" sz="2400">
                <a:latin typeface="Tahoma" panose="020B0604030504040204" pitchFamily="34" charset="0"/>
              </a:rPr>
              <a:t>Explanatory parentheticals should not contain information that is significant enough to your legal analysis that it should be in your text.</a:t>
            </a:r>
            <a:r>
              <a:rPr lang="en-US" altLang="en-US" sz="2400">
                <a:solidFill>
                  <a:srgbClr val="FFFF00"/>
                </a:solidFill>
                <a:latin typeface="Tahoma" panose="020B0604030504040204" pitchFamily="34" charset="0"/>
              </a:rPr>
              <a:t>  </a:t>
            </a:r>
          </a:p>
          <a:p>
            <a:pPr eaLnBrk="1" hangingPunct="1">
              <a:lnSpc>
                <a:spcPct val="90000"/>
              </a:lnSpc>
            </a:pPr>
            <a:r>
              <a:rPr lang="en-US" altLang="en-US" sz="2400">
                <a:solidFill>
                  <a:schemeClr val="accent1"/>
                </a:solidFill>
                <a:latin typeface="Tahoma" panose="020B0604030504040204" pitchFamily="34" charset="0"/>
              </a:rPr>
              <a:t>Likewise, </a:t>
            </a:r>
            <a:r>
              <a:rPr lang="en-US" altLang="en-US" sz="2400">
                <a:solidFill>
                  <a:srgbClr val="7030A0"/>
                </a:solidFill>
                <a:latin typeface="Tahoma" panose="020B0604030504040204" pitchFamily="34" charset="0"/>
              </a:rPr>
              <a:t>parentheticals should not restate information about a case that is already contained in the document</a:t>
            </a:r>
            <a:r>
              <a:rPr lang="ja-JP" altLang="en-US" sz="2400">
                <a:solidFill>
                  <a:srgbClr val="7030A0"/>
                </a:solidFill>
                <a:latin typeface="Tahoma" panose="020B0604030504040204" pitchFamily="34" charset="0"/>
              </a:rPr>
              <a:t>’</a:t>
            </a:r>
            <a:r>
              <a:rPr lang="en-US" altLang="ja-JP" sz="2400">
                <a:solidFill>
                  <a:srgbClr val="7030A0"/>
                </a:solidFill>
                <a:latin typeface="Tahoma" panose="020B0604030504040204" pitchFamily="34" charset="0"/>
              </a:rPr>
              <a:t>s text.</a:t>
            </a:r>
          </a:p>
          <a:p>
            <a:pPr eaLnBrk="1" hangingPunct="1">
              <a:lnSpc>
                <a:spcPct val="90000"/>
              </a:lnSpc>
            </a:pPr>
            <a:r>
              <a:rPr lang="en-US" altLang="en-US" sz="2400">
                <a:latin typeface="Tahoma" panose="020B0604030504040204" pitchFamily="34" charset="0"/>
              </a:rPr>
              <a:t>They are best reserved for use with citations to cases that serve as additional support for a proposition for which you have more important authority or to provide an example after a</a:t>
            </a:r>
            <a:r>
              <a:rPr lang="en-US" altLang="en-US" sz="2400">
                <a:solidFill>
                  <a:srgbClr val="FFFF00"/>
                </a:solidFill>
                <a:latin typeface="Tahoma" panose="020B0604030504040204" pitchFamily="34" charset="0"/>
              </a:rPr>
              <a:t> </a:t>
            </a:r>
            <a:r>
              <a:rPr lang="en-US" altLang="en-US" sz="2400">
                <a:latin typeface="Tahoma" panose="020B0604030504040204" pitchFamily="34" charset="0"/>
              </a:rPr>
              <a:t>general proposition.</a:t>
            </a:r>
          </a:p>
        </p:txBody>
      </p:sp>
      <p:sp>
        <p:nvSpPr>
          <p:cNvPr id="79875" name="Slide Number Placeholder 5">
            <a:extLst>
              <a:ext uri="{FF2B5EF4-FFF2-40B4-BE49-F238E27FC236}">
                <a16:creationId xmlns:a16="http://schemas.microsoft.com/office/drawing/2014/main" id="{F03AFD64-D72B-4BFF-3D6E-E0A71B596BA1}"/>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E80C760-0812-4BA1-9DF8-44709AEEAB9B}" type="slidenum">
              <a:rPr lang="en-US" altLang="en-US" sz="1400" smtClean="0">
                <a:latin typeface="Arial" panose="020B0604020202020204" pitchFamily="34" charset="0"/>
              </a:rPr>
              <a:pPr>
                <a:spcBef>
                  <a:spcPct val="0"/>
                </a:spcBef>
                <a:buClrTx/>
                <a:buSzTx/>
                <a:buFontTx/>
                <a:buNone/>
              </a:pPr>
              <a:t>63</a:t>
            </a:fld>
            <a:endParaRPr lang="en-US" altLang="en-US" sz="1400">
              <a:latin typeface="Arial" panose="020B0604020202020204" pitchFamily="34" charset="0"/>
            </a:endParaRPr>
          </a:p>
        </p:txBody>
      </p:sp>
      <p:sp>
        <p:nvSpPr>
          <p:cNvPr id="65539" name="Rectangle 2">
            <a:extLst>
              <a:ext uri="{FF2B5EF4-FFF2-40B4-BE49-F238E27FC236}">
                <a16:creationId xmlns:a16="http://schemas.microsoft.com/office/drawing/2014/main" id="{92DE1491-5D35-9707-5C74-1C5A759964D1}"/>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Careful use of parentheticals</a:t>
            </a: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a:extLst>
              <a:ext uri="{FF2B5EF4-FFF2-40B4-BE49-F238E27FC236}">
                <a16:creationId xmlns:a16="http://schemas.microsoft.com/office/drawing/2014/main" id="{63CA1512-AEBA-7C27-4462-DE99BCAAF405}"/>
              </a:ext>
            </a:extLst>
          </p:cNvPr>
          <p:cNvSpPr>
            <a:spLocks noGrp="1"/>
          </p:cNvSpPr>
          <p:nvPr>
            <p:ph idx="1"/>
          </p:nvPr>
        </p:nvSpPr>
        <p:spPr>
          <a:xfrm>
            <a:off x="685800" y="1752600"/>
            <a:ext cx="7543800" cy="4648200"/>
          </a:xfrm>
        </p:spPr>
        <p:txBody>
          <a:bodyPr/>
          <a:lstStyle/>
          <a:p>
            <a:pPr marL="609600" indent="-609600" eaLnBrk="1" hangingPunct="1">
              <a:lnSpc>
                <a:spcPct val="90000"/>
              </a:lnSpc>
            </a:pPr>
            <a:r>
              <a:rPr lang="en-US" altLang="en-US">
                <a:solidFill>
                  <a:schemeClr val="accent1"/>
                </a:solidFill>
                <a:latin typeface="Tahoma" panose="020B0604030504040204" pitchFamily="34" charset="0"/>
              </a:rPr>
              <a:t>Among other things, a parenthetical can briefly explain a case not otherwise discussed in the text of your document.</a:t>
            </a:r>
          </a:p>
          <a:p>
            <a:pPr marL="609600" indent="-609600" eaLnBrk="1" hangingPunct="1">
              <a:lnSpc>
                <a:spcPct val="90000"/>
              </a:lnSpc>
            </a:pPr>
            <a:r>
              <a:rPr lang="en-US" altLang="en-US">
                <a:latin typeface="Tahoma" panose="020B0604030504040204" pitchFamily="34" charset="0"/>
              </a:rPr>
              <a:t>The Bluebook encourages</a:t>
            </a:r>
            <a:r>
              <a:rPr lang="en-US" altLang="en-US">
                <a:solidFill>
                  <a:srgbClr val="FFFF00"/>
                </a:solidFill>
                <a:latin typeface="Tahoma" panose="020B0604030504040204" pitchFamily="34" charset="0"/>
              </a:rPr>
              <a:t> </a:t>
            </a:r>
            <a:r>
              <a:rPr lang="en-US" altLang="en-US">
                <a:latin typeface="Tahoma" panose="020B0604030504040204" pitchFamily="34" charset="0"/>
              </a:rPr>
              <a:t>the use of</a:t>
            </a:r>
            <a:r>
              <a:rPr lang="en-US" altLang="en-US">
                <a:solidFill>
                  <a:srgbClr val="FFFF00"/>
                </a:solidFill>
                <a:latin typeface="Tahoma" panose="020B0604030504040204" pitchFamily="34" charset="0"/>
              </a:rPr>
              <a:t> </a:t>
            </a:r>
            <a:r>
              <a:rPr lang="en-US" altLang="en-US">
                <a:latin typeface="Tahoma" panose="020B0604030504040204" pitchFamily="34" charset="0"/>
              </a:rPr>
              <a:t>parentheticals with some introductory signals (</a:t>
            </a:r>
            <a:r>
              <a:rPr lang="ja-JP" altLang="en-US">
                <a:latin typeface="Tahoma" panose="020B0604030504040204" pitchFamily="34" charset="0"/>
              </a:rPr>
              <a:t>“</a:t>
            </a:r>
            <a:r>
              <a:rPr lang="en-US" altLang="ja-JP" i="1">
                <a:latin typeface="Tahoma" panose="020B0604030504040204" pitchFamily="34" charset="0"/>
              </a:rPr>
              <a:t>see also</a:t>
            </a:r>
            <a:r>
              <a:rPr lang="ja-JP" altLang="en-US">
                <a:latin typeface="Tahoma" panose="020B0604030504040204" pitchFamily="34" charset="0"/>
              </a:rPr>
              <a:t>”</a:t>
            </a:r>
            <a:r>
              <a:rPr lang="en-US" altLang="ja-JP">
                <a:latin typeface="Tahoma" panose="020B0604030504040204" pitchFamily="34" charset="0"/>
              </a:rPr>
              <a:t> and </a:t>
            </a:r>
            <a:r>
              <a:rPr lang="ja-JP" altLang="en-US">
                <a:latin typeface="Tahoma" panose="020B0604030504040204" pitchFamily="34" charset="0"/>
              </a:rPr>
              <a:t>“</a:t>
            </a:r>
            <a:r>
              <a:rPr lang="en-US" altLang="ja-JP" i="1">
                <a:latin typeface="Tahoma" panose="020B0604030504040204" pitchFamily="34" charset="0"/>
              </a:rPr>
              <a:t>see generally</a:t>
            </a:r>
            <a:r>
              <a:rPr lang="ja-JP" altLang="en-US">
                <a:latin typeface="Tahoma" panose="020B0604030504040204" pitchFamily="34" charset="0"/>
              </a:rPr>
              <a:t>”</a:t>
            </a:r>
            <a:r>
              <a:rPr lang="en-US" altLang="ja-JP">
                <a:latin typeface="Tahoma" panose="020B0604030504040204" pitchFamily="34" charset="0"/>
              </a:rPr>
              <a:t>) and strongly encourages it with others (</a:t>
            </a:r>
            <a:r>
              <a:rPr lang="ja-JP" altLang="en-US">
                <a:latin typeface="Tahoma" panose="020B0604030504040204" pitchFamily="34" charset="0"/>
              </a:rPr>
              <a:t>“</a:t>
            </a:r>
            <a:r>
              <a:rPr lang="en-US" altLang="ja-JP" i="1">
                <a:latin typeface="Tahoma" panose="020B0604030504040204" pitchFamily="34" charset="0"/>
              </a:rPr>
              <a:t>compare</a:t>
            </a:r>
            <a:r>
              <a:rPr lang="ja-JP" altLang="en-US">
                <a:latin typeface="Tahoma" panose="020B0604030504040204" pitchFamily="34" charset="0"/>
              </a:rPr>
              <a:t>”</a:t>
            </a:r>
            <a:r>
              <a:rPr lang="en-US" altLang="ja-JP">
                <a:latin typeface="Tahoma" panose="020B0604030504040204" pitchFamily="34" charset="0"/>
              </a:rPr>
              <a:t>, </a:t>
            </a:r>
            <a:r>
              <a:rPr lang="ja-JP" altLang="en-US">
                <a:latin typeface="Tahoma" panose="020B0604030504040204" pitchFamily="34" charset="0"/>
              </a:rPr>
              <a:t>“</a:t>
            </a:r>
            <a:r>
              <a:rPr lang="en-US" altLang="ja-JP" i="1">
                <a:latin typeface="Tahoma" panose="020B0604030504040204" pitchFamily="34" charset="0"/>
              </a:rPr>
              <a:t>cf.</a:t>
            </a:r>
            <a:r>
              <a:rPr lang="ja-JP" altLang="en-US">
                <a:latin typeface="Tahoma" panose="020B0604030504040204" pitchFamily="34" charset="0"/>
              </a:rPr>
              <a:t>”</a:t>
            </a:r>
            <a:r>
              <a:rPr lang="en-US" altLang="ja-JP">
                <a:latin typeface="Tahoma" panose="020B0604030504040204" pitchFamily="34" charset="0"/>
              </a:rPr>
              <a:t>, and </a:t>
            </a:r>
            <a:r>
              <a:rPr lang="ja-JP" altLang="en-US">
                <a:latin typeface="Tahoma" panose="020B0604030504040204" pitchFamily="34" charset="0"/>
              </a:rPr>
              <a:t>“</a:t>
            </a:r>
            <a:r>
              <a:rPr lang="en-US" altLang="ja-JP" i="1">
                <a:latin typeface="Tahoma" panose="020B0604030504040204" pitchFamily="34" charset="0"/>
              </a:rPr>
              <a:t>but cf.</a:t>
            </a:r>
            <a:r>
              <a:rPr lang="ja-JP" altLang="en-US">
                <a:latin typeface="Tahoma" panose="020B0604030504040204" pitchFamily="34" charset="0"/>
              </a:rPr>
              <a:t>”</a:t>
            </a:r>
            <a:r>
              <a:rPr lang="en-US" altLang="ja-JP">
                <a:latin typeface="Tahoma" panose="020B0604030504040204" pitchFamily="34" charset="0"/>
              </a:rPr>
              <a:t>)</a:t>
            </a:r>
            <a:endParaRPr lang="en-US" altLang="en-US">
              <a:latin typeface="Tahoma" panose="020B0604030504040204" pitchFamily="34" charset="0"/>
            </a:endParaRPr>
          </a:p>
        </p:txBody>
      </p:sp>
      <p:sp>
        <p:nvSpPr>
          <p:cNvPr id="80899" name="Slide Number Placeholder 5">
            <a:extLst>
              <a:ext uri="{FF2B5EF4-FFF2-40B4-BE49-F238E27FC236}">
                <a16:creationId xmlns:a16="http://schemas.microsoft.com/office/drawing/2014/main" id="{5292694D-00E0-6D15-73B6-D6EFBE7D3233}"/>
              </a:ext>
            </a:extLst>
          </p:cNvPr>
          <p:cNvSpPr>
            <a:spLocks noGrp="1"/>
          </p:cNvSpPr>
          <p:nvPr>
            <p:ph type="sldNum" sz="quarter" idx="12"/>
          </p:nvPr>
        </p:nvSpPr>
        <p:spPr bwMode="auto">
          <a:xfrm>
            <a:off x="8382000" y="6408738"/>
            <a:ext cx="631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876B2E7-347E-4549-948C-C925E58E1E51}" type="slidenum">
              <a:rPr lang="en-US" altLang="en-US" sz="1400" smtClean="0">
                <a:latin typeface="Arial" panose="020B0604020202020204" pitchFamily="34" charset="0"/>
              </a:rPr>
              <a:pPr>
                <a:spcBef>
                  <a:spcPct val="0"/>
                </a:spcBef>
                <a:buClrTx/>
                <a:buSzTx/>
                <a:buFontTx/>
                <a:buNone/>
              </a:pPr>
              <a:t>64</a:t>
            </a:fld>
            <a:endParaRPr lang="en-US" altLang="en-US" sz="1400">
              <a:latin typeface="Arial" panose="020B0604020202020204" pitchFamily="34" charset="0"/>
            </a:endParaRPr>
          </a:p>
        </p:txBody>
      </p:sp>
      <p:sp>
        <p:nvSpPr>
          <p:cNvPr id="66563" name="Rectangle 2">
            <a:extLst>
              <a:ext uri="{FF2B5EF4-FFF2-40B4-BE49-F238E27FC236}">
                <a16:creationId xmlns:a16="http://schemas.microsoft.com/office/drawing/2014/main" id="{8B8EE8B0-56B4-1822-F005-E40DDBBFBCDE}"/>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latin typeface="Tahoma" pitchFamily="34" charset="0"/>
              </a:rPr>
              <a:t>What parentheticals can be </a:t>
            </a:r>
            <a:br>
              <a:rPr lang="en-US" dirty="0">
                <a:latin typeface="Tahoma" pitchFamily="34" charset="0"/>
              </a:rPr>
            </a:br>
            <a:r>
              <a:rPr lang="en-US" dirty="0">
                <a:latin typeface="Tahoma" pitchFamily="34" charset="0"/>
              </a:rPr>
              <a:t>used for</a:t>
            </a: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a:extLst>
              <a:ext uri="{FF2B5EF4-FFF2-40B4-BE49-F238E27FC236}">
                <a16:creationId xmlns:a16="http://schemas.microsoft.com/office/drawing/2014/main" id="{EAC9B797-6711-1B71-5F43-29FBB09CCC0E}"/>
              </a:ext>
            </a:extLst>
          </p:cNvPr>
          <p:cNvSpPr>
            <a:spLocks noGrp="1"/>
          </p:cNvSpPr>
          <p:nvPr>
            <p:ph idx="1"/>
          </p:nvPr>
        </p:nvSpPr>
        <p:spPr>
          <a:xfrm>
            <a:off x="762000" y="1524000"/>
            <a:ext cx="7543800" cy="4648200"/>
          </a:xfrm>
        </p:spPr>
        <p:txBody>
          <a:bodyPr/>
          <a:lstStyle/>
          <a:p>
            <a:pPr eaLnBrk="1" hangingPunct="1">
              <a:lnSpc>
                <a:spcPct val="80000"/>
              </a:lnSpc>
            </a:pPr>
            <a:r>
              <a:rPr lang="en-US" altLang="en-US" sz="2800">
                <a:latin typeface="Tahoma" panose="020B0604030504040204" pitchFamily="34" charset="0"/>
              </a:rPr>
              <a:t>To state a claim for negligent infliction of emotional distress, a claimant must, among other things, either witness the injury-causing accident or witness its consequences shortly thereafter.</a:t>
            </a:r>
            <a:r>
              <a:rPr lang="en-US" altLang="en-US" sz="2800" baseline="30000">
                <a:latin typeface="Tahoma" panose="020B0604030504040204" pitchFamily="34" charset="0"/>
              </a:rPr>
              <a:t>18</a:t>
            </a:r>
          </a:p>
          <a:p>
            <a:pPr lvl="1" eaLnBrk="1" hangingPunct="1">
              <a:lnSpc>
                <a:spcPct val="80000"/>
              </a:lnSpc>
            </a:pPr>
            <a:r>
              <a:rPr lang="en-US" altLang="en-US" sz="2400" baseline="30000">
                <a:latin typeface="Tahoma" panose="020B0604030504040204" pitchFamily="34" charset="0"/>
              </a:rPr>
              <a:t>18</a:t>
            </a:r>
            <a:r>
              <a:rPr lang="en-US" altLang="en-US" sz="2400">
                <a:latin typeface="Tahoma" panose="020B0604030504040204" pitchFamily="34" charset="0"/>
              </a:rPr>
              <a:t> </a:t>
            </a:r>
            <a:r>
              <a:rPr lang="en-US" altLang="en-US" sz="2400" i="1">
                <a:latin typeface="Tahoma" panose="020B0604030504040204" pitchFamily="34" charset="0"/>
              </a:rPr>
              <a:t>See</a:t>
            </a:r>
            <a:r>
              <a:rPr lang="en-US" altLang="en-US" sz="2400">
                <a:latin typeface="Tahoma" panose="020B0604030504040204" pitchFamily="34" charset="0"/>
              </a:rPr>
              <a:t> Dziokonski v. Babineau, 375 Mass. 555, 568 (1978) </a:t>
            </a:r>
            <a:r>
              <a:rPr lang="en-US" altLang="en-US" sz="2400">
                <a:solidFill>
                  <a:srgbClr val="7030A0"/>
                </a:solidFill>
                <a:latin typeface="Tahoma" panose="020B0604030504040204" pitchFamily="34" charset="0"/>
              </a:rPr>
              <a:t>(concluding that a mother who did not actually witness her daughter</a:t>
            </a:r>
            <a:r>
              <a:rPr lang="ja-JP" altLang="en-US" sz="2400">
                <a:solidFill>
                  <a:srgbClr val="7030A0"/>
                </a:solidFill>
                <a:latin typeface="Tahoma" panose="020B0604030504040204" pitchFamily="34" charset="0"/>
              </a:rPr>
              <a:t>’</a:t>
            </a:r>
            <a:r>
              <a:rPr lang="en-US" altLang="ja-JP" sz="2400">
                <a:solidFill>
                  <a:srgbClr val="7030A0"/>
                </a:solidFill>
                <a:latin typeface="Tahoma" panose="020B0604030504040204" pitchFamily="34" charset="0"/>
              </a:rPr>
              <a:t>s accident, but who arrived at the scene and witnessed its immediate aftermath, including her daughter</a:t>
            </a:r>
            <a:r>
              <a:rPr lang="ja-JP" altLang="en-US" sz="2400">
                <a:solidFill>
                  <a:srgbClr val="7030A0"/>
                </a:solidFill>
                <a:latin typeface="Tahoma" panose="020B0604030504040204" pitchFamily="34" charset="0"/>
              </a:rPr>
              <a:t>’</a:t>
            </a:r>
            <a:r>
              <a:rPr lang="en-US" altLang="ja-JP" sz="2400">
                <a:solidFill>
                  <a:srgbClr val="7030A0"/>
                </a:solidFill>
                <a:latin typeface="Tahoma" panose="020B0604030504040204" pitchFamily="34" charset="0"/>
              </a:rPr>
              <a:t>s injuries, was sufficiently close to the scene that her estate could state a claim)</a:t>
            </a:r>
            <a:r>
              <a:rPr lang="en-US" altLang="ja-JP" sz="2400">
                <a:latin typeface="Tahoma" panose="020B0604030504040204" pitchFamily="34" charset="0"/>
              </a:rPr>
              <a:t>. </a:t>
            </a:r>
            <a:endParaRPr lang="en-US" altLang="en-US" sz="2400">
              <a:latin typeface="Tahoma" panose="020B0604030504040204" pitchFamily="34" charset="0"/>
            </a:endParaRPr>
          </a:p>
        </p:txBody>
      </p:sp>
      <p:sp>
        <p:nvSpPr>
          <p:cNvPr id="81923" name="Slide Number Placeholder 5">
            <a:extLst>
              <a:ext uri="{FF2B5EF4-FFF2-40B4-BE49-F238E27FC236}">
                <a16:creationId xmlns:a16="http://schemas.microsoft.com/office/drawing/2014/main" id="{4C7FB437-88EE-B12E-505C-2070DF1DBBB9}"/>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F719827-F956-4503-AB13-E2AF22EC9925}" type="slidenum">
              <a:rPr lang="en-US" altLang="en-US" sz="1400" smtClean="0">
                <a:latin typeface="Arial" panose="020B0604020202020204" pitchFamily="34" charset="0"/>
              </a:rPr>
              <a:pPr>
                <a:spcBef>
                  <a:spcPct val="0"/>
                </a:spcBef>
                <a:buClrTx/>
                <a:buSzTx/>
                <a:buFontTx/>
                <a:buNone/>
              </a:pPr>
              <a:t>65</a:t>
            </a:fld>
            <a:endParaRPr lang="en-US" altLang="en-US" sz="1400">
              <a:latin typeface="Arial" panose="020B0604020202020204" pitchFamily="34" charset="0"/>
            </a:endParaRPr>
          </a:p>
        </p:txBody>
      </p:sp>
      <p:sp>
        <p:nvSpPr>
          <p:cNvPr id="67587" name="Rectangle 2">
            <a:extLst>
              <a:ext uri="{FF2B5EF4-FFF2-40B4-BE49-F238E27FC236}">
                <a16:creationId xmlns:a16="http://schemas.microsoft.com/office/drawing/2014/main" id="{B5F9647F-F6CE-20BE-0CC2-396D19CCDB68}"/>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Example of a parenthetical</a:t>
            </a:r>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a:extLst>
              <a:ext uri="{FF2B5EF4-FFF2-40B4-BE49-F238E27FC236}">
                <a16:creationId xmlns:a16="http://schemas.microsoft.com/office/drawing/2014/main" id="{EBA163DF-C971-93BD-0AC4-698ADCECB3D8}"/>
              </a:ext>
            </a:extLst>
          </p:cNvPr>
          <p:cNvSpPr>
            <a:spLocks noGrp="1"/>
          </p:cNvSpPr>
          <p:nvPr>
            <p:ph idx="1"/>
          </p:nvPr>
        </p:nvSpPr>
        <p:spPr/>
        <p:txBody>
          <a:bodyPr/>
          <a:lstStyle/>
          <a:p>
            <a:pPr eaLnBrk="1" hangingPunct="1"/>
            <a:r>
              <a:rPr lang="en-US" altLang="en-US" sz="2800">
                <a:latin typeface="Tahoma" panose="020B0604030504040204" pitchFamily="34" charset="0"/>
              </a:rPr>
              <a:t>Typically, the first word in an explanatory parenthetical is </a:t>
            </a:r>
            <a:r>
              <a:rPr lang="en-US" altLang="en-US" sz="2800">
                <a:solidFill>
                  <a:srgbClr val="7030A0"/>
                </a:solidFill>
                <a:latin typeface="Tahoma" panose="020B0604030504040204" pitchFamily="34" charset="0"/>
              </a:rPr>
              <a:t>not capitalized </a:t>
            </a:r>
            <a:r>
              <a:rPr lang="en-US" altLang="en-US" sz="2800">
                <a:latin typeface="Tahoma" panose="020B0604030504040204" pitchFamily="34" charset="0"/>
              </a:rPr>
              <a:t>and the period comes after the last parenthesis.  </a:t>
            </a:r>
          </a:p>
          <a:p>
            <a:pPr eaLnBrk="1" hangingPunct="1"/>
            <a:r>
              <a:rPr lang="en-US" altLang="en-US" sz="2800">
                <a:solidFill>
                  <a:schemeClr val="accent1"/>
                </a:solidFill>
                <a:latin typeface="Tahoma" panose="020B0604030504040204" pitchFamily="34" charset="0"/>
              </a:rPr>
              <a:t>If, however, you include in your parenthetical a </a:t>
            </a:r>
            <a:r>
              <a:rPr lang="en-US" altLang="en-US" sz="2800">
                <a:solidFill>
                  <a:srgbClr val="7030A0"/>
                </a:solidFill>
                <a:latin typeface="Tahoma" panose="020B0604030504040204" pitchFamily="34" charset="0"/>
              </a:rPr>
              <a:t>quotation </a:t>
            </a:r>
            <a:r>
              <a:rPr lang="en-US" altLang="en-US" sz="2800">
                <a:solidFill>
                  <a:schemeClr val="accent1"/>
                </a:solidFill>
                <a:latin typeface="Tahoma" panose="020B0604030504040204" pitchFamily="34" charset="0"/>
              </a:rPr>
              <a:t>of one or more full sentences, it should generally begin with a capital letter and be enclosed in quotation marks, and there should be a period inside and outside the last parenthesis.</a:t>
            </a:r>
          </a:p>
        </p:txBody>
      </p:sp>
      <p:sp>
        <p:nvSpPr>
          <p:cNvPr id="82947" name="Slide Number Placeholder 5">
            <a:extLst>
              <a:ext uri="{FF2B5EF4-FFF2-40B4-BE49-F238E27FC236}">
                <a16:creationId xmlns:a16="http://schemas.microsoft.com/office/drawing/2014/main" id="{D0987312-7947-0A77-DC0F-1511776D98A5}"/>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B83B31A-661C-4714-B1FE-A73B1386FEB1}" type="slidenum">
              <a:rPr lang="en-US" altLang="en-US" sz="1400" smtClean="0">
                <a:latin typeface="Arial" panose="020B0604020202020204" pitchFamily="34" charset="0"/>
              </a:rPr>
              <a:pPr>
                <a:spcBef>
                  <a:spcPct val="0"/>
                </a:spcBef>
                <a:buClrTx/>
                <a:buSzTx/>
                <a:buFontTx/>
                <a:buNone/>
              </a:pPr>
              <a:t>66</a:t>
            </a:fld>
            <a:endParaRPr lang="en-US" altLang="en-US" sz="1400">
              <a:latin typeface="Arial" panose="020B0604020202020204" pitchFamily="34" charset="0"/>
            </a:endParaRPr>
          </a:p>
        </p:txBody>
      </p:sp>
      <p:sp>
        <p:nvSpPr>
          <p:cNvPr id="68611" name="Rectangle 2">
            <a:extLst>
              <a:ext uri="{FF2B5EF4-FFF2-40B4-BE49-F238E27FC236}">
                <a16:creationId xmlns:a16="http://schemas.microsoft.com/office/drawing/2014/main" id="{CFD7511F-0E5E-3548-350C-3BD907159CD0}"/>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Formatting for a parenthetical</a:t>
            </a:r>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a:extLst>
              <a:ext uri="{FF2B5EF4-FFF2-40B4-BE49-F238E27FC236}">
                <a16:creationId xmlns:a16="http://schemas.microsoft.com/office/drawing/2014/main" id="{F17D1C40-7145-3AD0-B924-045FEA4E067B}"/>
              </a:ext>
            </a:extLst>
          </p:cNvPr>
          <p:cNvSpPr>
            <a:spLocks noGrp="1"/>
          </p:cNvSpPr>
          <p:nvPr>
            <p:ph idx="1"/>
          </p:nvPr>
        </p:nvSpPr>
        <p:spPr>
          <a:xfrm>
            <a:off x="1066800" y="1981200"/>
            <a:ext cx="7543800" cy="4495800"/>
          </a:xfrm>
        </p:spPr>
        <p:txBody>
          <a:bodyPr/>
          <a:lstStyle/>
          <a:p>
            <a:pPr eaLnBrk="1" hangingPunct="1"/>
            <a:r>
              <a:rPr lang="en-US" altLang="en-US" baseline="30000">
                <a:latin typeface="Tahoma" panose="020B0604030504040204" pitchFamily="34" charset="0"/>
              </a:rPr>
              <a:t>18</a:t>
            </a:r>
            <a:r>
              <a:rPr lang="en-US" altLang="en-US">
                <a:latin typeface="Tahoma" panose="020B0604030504040204" pitchFamily="34" charset="0"/>
              </a:rPr>
              <a:t> </a:t>
            </a:r>
            <a:r>
              <a:rPr lang="en-US" altLang="en-US" i="1">
                <a:latin typeface="Tahoma" panose="020B0604030504040204" pitchFamily="34" charset="0"/>
              </a:rPr>
              <a:t>See</a:t>
            </a:r>
            <a:r>
              <a:rPr lang="en-US" altLang="en-US">
                <a:latin typeface="Tahoma" panose="020B0604030504040204" pitchFamily="34" charset="0"/>
              </a:rPr>
              <a:t> Dziokonski v. Babineau, 375 Mass. 555, 566 (1978) </a:t>
            </a:r>
            <a:r>
              <a:rPr lang="en-US" altLang="en-US">
                <a:solidFill>
                  <a:srgbClr val="7030A0"/>
                </a:solidFill>
                <a:latin typeface="Tahoma" panose="020B0604030504040204" pitchFamily="34" charset="0"/>
              </a:rPr>
              <a:t>(</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The fact that the causal connection between a parent</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s emotional response to peril to his child and the parent</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s resulting physical injuries is difficult to prove or disprove cannot justify denying all recovery.</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a:t>
            </a:r>
            <a:r>
              <a:rPr lang="en-US" altLang="ja-JP">
                <a:latin typeface="Tahoma" panose="020B0604030504040204" pitchFamily="34" charset="0"/>
              </a:rPr>
              <a:t>. </a:t>
            </a:r>
            <a:endParaRPr lang="en-US" altLang="en-US">
              <a:latin typeface="Tahoma" panose="020B0604030504040204" pitchFamily="34" charset="0"/>
            </a:endParaRPr>
          </a:p>
        </p:txBody>
      </p:sp>
      <p:sp>
        <p:nvSpPr>
          <p:cNvPr id="83971" name="Slide Number Placeholder 5">
            <a:extLst>
              <a:ext uri="{FF2B5EF4-FFF2-40B4-BE49-F238E27FC236}">
                <a16:creationId xmlns:a16="http://schemas.microsoft.com/office/drawing/2014/main" id="{D62725EC-C2ED-351C-9E7C-72D124A90C7D}"/>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1C7204E-6003-414F-AD0E-F8821E8E451F}" type="slidenum">
              <a:rPr lang="en-US" altLang="en-US" sz="1400" smtClean="0">
                <a:latin typeface="Arial" panose="020B0604020202020204" pitchFamily="34" charset="0"/>
              </a:rPr>
              <a:pPr>
                <a:spcBef>
                  <a:spcPct val="0"/>
                </a:spcBef>
                <a:buClrTx/>
                <a:buSzTx/>
                <a:buFontTx/>
                <a:buNone/>
              </a:pPr>
              <a:t>67</a:t>
            </a:fld>
            <a:endParaRPr lang="en-US" altLang="en-US" sz="1400">
              <a:latin typeface="Arial" panose="020B0604020202020204" pitchFamily="34" charset="0"/>
            </a:endParaRPr>
          </a:p>
        </p:txBody>
      </p:sp>
      <p:sp>
        <p:nvSpPr>
          <p:cNvPr id="69635" name="Rectangle 2">
            <a:extLst>
              <a:ext uri="{FF2B5EF4-FFF2-40B4-BE49-F238E27FC236}">
                <a16:creationId xmlns:a16="http://schemas.microsoft.com/office/drawing/2014/main" id="{6C87C641-08C2-F788-3613-2125EB791971}"/>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4000" dirty="0">
                <a:latin typeface="Tahoma" pitchFamily="34" charset="0"/>
              </a:rPr>
              <a:t>Example of a parenthetical containing a quotation</a:t>
            </a:r>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a:extLst>
              <a:ext uri="{FF2B5EF4-FFF2-40B4-BE49-F238E27FC236}">
                <a16:creationId xmlns:a16="http://schemas.microsoft.com/office/drawing/2014/main" id="{6CE7CB51-FA35-39E2-C7D4-AB6CC0399684}"/>
              </a:ext>
            </a:extLst>
          </p:cNvPr>
          <p:cNvSpPr>
            <a:spLocks noGrp="1"/>
          </p:cNvSpPr>
          <p:nvPr>
            <p:ph idx="1"/>
          </p:nvPr>
        </p:nvSpPr>
        <p:spPr>
          <a:xfrm>
            <a:off x="457200" y="1828800"/>
            <a:ext cx="8229600" cy="4525963"/>
          </a:xfrm>
        </p:spPr>
        <p:txBody>
          <a:bodyPr/>
          <a:lstStyle/>
          <a:p>
            <a:pPr eaLnBrk="1" hangingPunct="1">
              <a:lnSpc>
                <a:spcPct val="90000"/>
              </a:lnSpc>
            </a:pPr>
            <a:r>
              <a:rPr lang="en-US" altLang="en-US" sz="2400" i="1">
                <a:solidFill>
                  <a:schemeClr val="accent1"/>
                </a:solidFill>
                <a:latin typeface="Tahoma" panose="020B0604030504040204" pitchFamily="34" charset="0"/>
              </a:rPr>
              <a:t>R10.6</a:t>
            </a:r>
          </a:p>
          <a:p>
            <a:pPr eaLnBrk="1" hangingPunct="1">
              <a:lnSpc>
                <a:spcPct val="90000"/>
              </a:lnSpc>
            </a:pPr>
            <a:r>
              <a:rPr lang="en-US" altLang="en-US" sz="2400">
                <a:latin typeface="Tahoma" panose="020B0604030504040204" pitchFamily="34" charset="0"/>
              </a:rPr>
              <a:t>You must include an additional parenthetical explanation when you are citing a case for a proposition that is NOT the holding of the court, such as a dissenting opinion, a plurality opinion, or dictum.  In other words, tell the reader the weight of the authority by using a parenthetical.  </a:t>
            </a:r>
            <a:r>
              <a:rPr lang="en-US" altLang="en-US" sz="2400">
                <a:solidFill>
                  <a:schemeClr val="accent1"/>
                </a:solidFill>
                <a:latin typeface="Tahoma" panose="020B0604030504040204" pitchFamily="34" charset="0"/>
              </a:rPr>
              <a:t>Examples:</a:t>
            </a:r>
            <a:endParaRPr lang="en-US" altLang="en-US" sz="2400">
              <a:latin typeface="Tahoma" panose="020B0604030504040204" pitchFamily="34" charset="0"/>
            </a:endParaRPr>
          </a:p>
          <a:p>
            <a:pPr lvl="1" eaLnBrk="1" hangingPunct="1">
              <a:lnSpc>
                <a:spcPct val="90000"/>
              </a:lnSpc>
            </a:pPr>
            <a:r>
              <a:rPr lang="en-US" altLang="en-US" sz="2000" baseline="30000">
                <a:latin typeface="Tahoma" panose="020B0604030504040204" pitchFamily="34" charset="0"/>
              </a:rPr>
              <a:t>7</a:t>
            </a:r>
            <a:r>
              <a:rPr lang="en-US" altLang="en-US" sz="2000">
                <a:latin typeface="Tahoma" panose="020B0604030504040204" pitchFamily="34" charset="0"/>
              </a:rPr>
              <a:t> Parker v. Randolph, 442 U.S. 62, 84 (1979) </a:t>
            </a:r>
            <a:r>
              <a:rPr lang="en-US" altLang="en-US" sz="2000">
                <a:solidFill>
                  <a:srgbClr val="7030A0"/>
                </a:solidFill>
                <a:latin typeface="Tahoma" panose="020B0604030504040204" pitchFamily="34" charset="0"/>
              </a:rPr>
              <a:t>(Stevens, J., dissenting)</a:t>
            </a:r>
            <a:r>
              <a:rPr lang="en-US" altLang="en-US" sz="2000">
                <a:latin typeface="Tahoma" panose="020B0604030504040204" pitchFamily="34" charset="0"/>
              </a:rPr>
              <a:t>.</a:t>
            </a:r>
          </a:p>
          <a:p>
            <a:pPr lvl="1" eaLnBrk="1" hangingPunct="1">
              <a:lnSpc>
                <a:spcPct val="90000"/>
              </a:lnSpc>
            </a:pPr>
            <a:r>
              <a:rPr lang="en-US" altLang="en-US" sz="2400" baseline="30000">
                <a:latin typeface="Tahoma" panose="020B0604030504040204" pitchFamily="34" charset="0"/>
              </a:rPr>
              <a:t>14</a:t>
            </a:r>
            <a:r>
              <a:rPr lang="en-US" altLang="en-US" sz="2400">
                <a:latin typeface="Tahoma" panose="020B0604030504040204" pitchFamily="34" charset="0"/>
              </a:rPr>
              <a:t> </a:t>
            </a:r>
            <a:r>
              <a:rPr lang="en-US" altLang="en-US" sz="2100">
                <a:latin typeface="Tahoma" panose="020B0604030504040204" pitchFamily="34" charset="0"/>
              </a:rPr>
              <a:t>Webb v. Baxter Healthcare Corp., 57 F.3d 1067 (4th Cir. 1995) </a:t>
            </a:r>
            <a:r>
              <a:rPr lang="en-US" altLang="en-US" sz="2000">
                <a:solidFill>
                  <a:srgbClr val="7030A0"/>
                </a:solidFill>
                <a:latin typeface="Tahoma" panose="020B0604030504040204" pitchFamily="34" charset="0"/>
              </a:rPr>
              <a:t>(unpublished table opinion)</a:t>
            </a:r>
            <a:r>
              <a:rPr lang="en-US" altLang="en-US" sz="2100">
                <a:latin typeface="Tahoma" panose="020B0604030504040204" pitchFamily="34" charset="0"/>
              </a:rPr>
              <a:t>.</a:t>
            </a:r>
          </a:p>
        </p:txBody>
      </p:sp>
      <p:sp>
        <p:nvSpPr>
          <p:cNvPr id="84995" name="Slide Number Placeholder 5">
            <a:extLst>
              <a:ext uri="{FF2B5EF4-FFF2-40B4-BE49-F238E27FC236}">
                <a16:creationId xmlns:a16="http://schemas.microsoft.com/office/drawing/2014/main" id="{BE8DF892-1DB2-7B8F-8E09-6DD5970B6442}"/>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DAD2A0D-4732-4163-9F99-B6D4C0AFE34E}" type="slidenum">
              <a:rPr lang="en-US" altLang="en-US" sz="1400" smtClean="0">
                <a:latin typeface="Arial" panose="020B0604020202020204" pitchFamily="34" charset="0"/>
              </a:rPr>
              <a:pPr>
                <a:spcBef>
                  <a:spcPct val="0"/>
                </a:spcBef>
                <a:buClrTx/>
                <a:buSzTx/>
                <a:buFontTx/>
                <a:buNone/>
              </a:pPr>
              <a:t>68</a:t>
            </a:fld>
            <a:endParaRPr lang="en-US" altLang="en-US" sz="1400">
              <a:latin typeface="Arial" panose="020B0604020202020204" pitchFamily="34" charset="0"/>
            </a:endParaRPr>
          </a:p>
        </p:txBody>
      </p:sp>
      <p:sp>
        <p:nvSpPr>
          <p:cNvPr id="70659" name="Rectangle 2">
            <a:extLst>
              <a:ext uri="{FF2B5EF4-FFF2-40B4-BE49-F238E27FC236}">
                <a16:creationId xmlns:a16="http://schemas.microsoft.com/office/drawing/2014/main" id="{368C0AE6-EA9E-391D-2B30-54C8EC26FB7D}"/>
              </a:ext>
            </a:extLst>
          </p:cNvPr>
          <p:cNvSpPr>
            <a:spLocks noGrp="1" noChangeArrowheads="1"/>
          </p:cNvSpPr>
          <p:nvPr>
            <p:ph type="title"/>
          </p:nvPr>
        </p:nvSpPr>
        <p:spPr>
          <a:xfrm>
            <a:off x="685800" y="228600"/>
            <a:ext cx="7620000" cy="1371600"/>
          </a:xfrm>
        </p:spPr>
        <p:txBody>
          <a:bodyPr/>
          <a:lstStyle/>
          <a:p>
            <a:pPr eaLnBrk="1" fontAlgn="auto" hangingPunct="1">
              <a:spcAft>
                <a:spcPts val="0"/>
              </a:spcAft>
              <a:defRPr/>
            </a:pPr>
            <a:r>
              <a:rPr lang="en-US" dirty="0">
                <a:latin typeface="Tahoma" pitchFamily="34" charset="0"/>
              </a:rPr>
              <a:t>Additional parenthetical information about a case</a:t>
            </a:r>
          </a:p>
        </p:txBody>
      </p:sp>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a:extLst>
              <a:ext uri="{FF2B5EF4-FFF2-40B4-BE49-F238E27FC236}">
                <a16:creationId xmlns:a16="http://schemas.microsoft.com/office/drawing/2014/main" id="{9B2E4C74-56A5-8DF9-F630-F98EF228F791}"/>
              </a:ext>
            </a:extLst>
          </p:cNvPr>
          <p:cNvSpPr>
            <a:spLocks noGrp="1"/>
          </p:cNvSpPr>
          <p:nvPr>
            <p:ph idx="1"/>
          </p:nvPr>
        </p:nvSpPr>
        <p:spPr>
          <a:xfrm>
            <a:off x="533400" y="1524000"/>
            <a:ext cx="7543800" cy="4648200"/>
          </a:xfrm>
        </p:spPr>
        <p:txBody>
          <a:bodyPr/>
          <a:lstStyle/>
          <a:p>
            <a:pPr marL="609600" indent="-609600" eaLnBrk="1" hangingPunct="1">
              <a:lnSpc>
                <a:spcPct val="80000"/>
              </a:lnSpc>
              <a:buFontTx/>
              <a:buNone/>
            </a:pPr>
            <a:r>
              <a:rPr lang="en-US" altLang="en-US" sz="2000">
                <a:latin typeface="Tahoma" panose="020B0604030504040204" pitchFamily="34" charset="0"/>
              </a:rPr>
              <a:t>	- </a:t>
            </a:r>
            <a:r>
              <a:rPr lang="en-US" altLang="en-US" sz="2200">
                <a:latin typeface="Tahoma" panose="020B0604030504040204" pitchFamily="34" charset="0"/>
              </a:rPr>
              <a:t>Use parentheticals to summarize the holding of a case when that information is not clear from the textual sentence preceding the citation.</a:t>
            </a:r>
            <a:endParaRPr lang="en-US" altLang="en-US" sz="2200" b="1">
              <a:latin typeface="Tahoma" panose="020B0604030504040204" pitchFamily="34" charset="0"/>
            </a:endParaRPr>
          </a:p>
          <a:p>
            <a:pPr marL="609600" indent="-609600" eaLnBrk="1" hangingPunct="1">
              <a:lnSpc>
                <a:spcPct val="80000"/>
              </a:lnSpc>
              <a:buFontTx/>
              <a:buNone/>
            </a:pPr>
            <a:endParaRPr lang="en-US" altLang="en-US" sz="2200" b="1">
              <a:latin typeface="Tahoma" panose="020B0604030504040204" pitchFamily="34" charset="0"/>
            </a:endParaRPr>
          </a:p>
          <a:p>
            <a:pPr marL="609600" indent="-609600" eaLnBrk="1" hangingPunct="1">
              <a:lnSpc>
                <a:spcPct val="80000"/>
              </a:lnSpc>
              <a:buFontTx/>
              <a:buNone/>
            </a:pPr>
            <a:r>
              <a:rPr lang="en-US" altLang="en-US" sz="2000">
                <a:solidFill>
                  <a:srgbClr val="1FAECD"/>
                </a:solidFill>
                <a:latin typeface="Tahoma" panose="020B0604030504040204" pitchFamily="34" charset="0"/>
              </a:rPr>
              <a:t>Examples:</a:t>
            </a:r>
            <a:endParaRPr lang="en-US" altLang="en-US" sz="2200">
              <a:solidFill>
                <a:srgbClr val="1FAECD"/>
              </a:solidFill>
              <a:latin typeface="Tahoma" panose="020B0604030504040204" pitchFamily="34" charset="0"/>
            </a:endParaRPr>
          </a:p>
          <a:p>
            <a:pPr marL="609600" indent="-609600" eaLnBrk="1" hangingPunct="1">
              <a:lnSpc>
                <a:spcPct val="80000"/>
              </a:lnSpc>
            </a:pPr>
            <a:r>
              <a:rPr lang="en-US" altLang="en-US" sz="2200">
                <a:latin typeface="Tahoma" panose="020B0604030504040204" pitchFamily="34" charset="0"/>
              </a:rPr>
              <a:t>The terms </a:t>
            </a:r>
            <a:r>
              <a:rPr lang="ja-JP" altLang="en-US" sz="2200">
                <a:latin typeface="Tahoma" panose="020B0604030504040204" pitchFamily="34" charset="0"/>
              </a:rPr>
              <a:t>“</a:t>
            </a:r>
            <a:r>
              <a:rPr lang="en-US" altLang="ja-JP" sz="2200">
                <a:latin typeface="Tahoma" panose="020B0604030504040204" pitchFamily="34" charset="0"/>
              </a:rPr>
              <a:t>obscene,</a:t>
            </a:r>
            <a:r>
              <a:rPr lang="ja-JP" altLang="en-US" sz="2200">
                <a:latin typeface="Tahoma" panose="020B0604030504040204" pitchFamily="34" charset="0"/>
              </a:rPr>
              <a:t>”</a:t>
            </a:r>
            <a:r>
              <a:rPr lang="en-US" altLang="ja-JP" sz="2200">
                <a:latin typeface="Tahoma" panose="020B0604030504040204" pitchFamily="34" charset="0"/>
              </a:rPr>
              <a:t> lewd,</a:t>
            </a:r>
            <a:r>
              <a:rPr lang="ja-JP" altLang="en-US" sz="2200">
                <a:latin typeface="Tahoma" panose="020B0604030504040204" pitchFamily="34" charset="0"/>
              </a:rPr>
              <a:t>”</a:t>
            </a:r>
            <a:r>
              <a:rPr lang="en-US" altLang="ja-JP" sz="2200">
                <a:latin typeface="Tahoma" panose="020B0604030504040204" pitchFamily="34" charset="0"/>
              </a:rPr>
              <a:t> and </a:t>
            </a:r>
            <a:r>
              <a:rPr lang="ja-JP" altLang="en-US" sz="2200">
                <a:latin typeface="Tahoma" panose="020B0604030504040204" pitchFamily="34" charset="0"/>
              </a:rPr>
              <a:t>“</a:t>
            </a:r>
            <a:r>
              <a:rPr lang="en-US" altLang="ja-JP" sz="2200">
                <a:latin typeface="Tahoma" panose="020B0604030504040204" pitchFamily="34" charset="0"/>
              </a:rPr>
              <a:t>vulgar</a:t>
            </a:r>
            <a:r>
              <a:rPr lang="ja-JP" altLang="en-US" sz="2200">
                <a:latin typeface="Tahoma" panose="020B0604030504040204" pitchFamily="34" charset="0"/>
              </a:rPr>
              <a:t>”</a:t>
            </a:r>
            <a:r>
              <a:rPr lang="en-US" altLang="ja-JP" sz="2200">
                <a:latin typeface="Tahoma" panose="020B0604030504040204" pitchFamily="34" charset="0"/>
              </a:rPr>
              <a:t> are not, as a matter of law, unduly vague.</a:t>
            </a:r>
            <a:r>
              <a:rPr lang="en-US" altLang="ja-JP" sz="2200" baseline="30000">
                <a:latin typeface="Tahoma" panose="020B0604030504040204" pitchFamily="34" charset="0"/>
              </a:rPr>
              <a:t>3</a:t>
            </a:r>
            <a:r>
              <a:rPr lang="en-US" altLang="ja-JP" sz="2200">
                <a:latin typeface="Tahoma" panose="020B0604030504040204" pitchFamily="34" charset="0"/>
              </a:rPr>
              <a:t> </a:t>
            </a:r>
          </a:p>
          <a:p>
            <a:pPr marL="865188" lvl="1" indent="-609600" eaLnBrk="1" hangingPunct="1">
              <a:lnSpc>
                <a:spcPct val="80000"/>
              </a:lnSpc>
            </a:pPr>
            <a:r>
              <a:rPr lang="en-US" altLang="ja-JP" sz="1800" baseline="30000">
                <a:latin typeface="Tahoma" panose="020B0604030504040204" pitchFamily="34" charset="0"/>
              </a:rPr>
              <a:t>3</a:t>
            </a:r>
            <a:r>
              <a:rPr lang="en-US" altLang="ja-JP" sz="1800">
                <a:latin typeface="Tahoma" panose="020B0604030504040204" pitchFamily="34" charset="0"/>
              </a:rPr>
              <a:t> </a:t>
            </a:r>
            <a:r>
              <a:rPr lang="en-US" altLang="ja-JP" sz="1800" i="1">
                <a:latin typeface="Tahoma" panose="020B0604030504040204" pitchFamily="34" charset="0"/>
              </a:rPr>
              <a:t>See </a:t>
            </a:r>
            <a:r>
              <a:rPr lang="en-US" altLang="ja-JP" sz="1800">
                <a:latin typeface="Tahoma" panose="020B0604030504040204" pitchFamily="34" charset="0"/>
              </a:rPr>
              <a:t>Bystrom v. Fridley High Sch., Indep. Sch. Dist. No. 14, 822 F.2d 747, 751 (8th Cir. 1987) </a:t>
            </a:r>
            <a:r>
              <a:rPr lang="en-US" altLang="ja-JP" sz="1800">
                <a:solidFill>
                  <a:srgbClr val="7030A0"/>
                </a:solidFill>
                <a:latin typeface="Tahoma" panose="020B0604030504040204" pitchFamily="34" charset="0"/>
              </a:rPr>
              <a:t>(holding that a school policy prohibiting the distribution on school grounds of material that was </a:t>
            </a:r>
            <a:r>
              <a:rPr lang="ja-JP" altLang="en-US" sz="1800">
                <a:solidFill>
                  <a:srgbClr val="7030A0"/>
                </a:solidFill>
                <a:latin typeface="Tahoma" panose="020B0604030504040204" pitchFamily="34" charset="0"/>
              </a:rPr>
              <a:t>“</a:t>
            </a:r>
            <a:r>
              <a:rPr lang="en-US" altLang="ja-JP" sz="1800">
                <a:solidFill>
                  <a:srgbClr val="7030A0"/>
                </a:solidFill>
                <a:latin typeface="Tahoma" panose="020B0604030504040204" pitchFamily="34" charset="0"/>
              </a:rPr>
              <a:t>obscene to minors</a:t>
            </a:r>
            <a:r>
              <a:rPr lang="ja-JP" altLang="en-US" sz="1800">
                <a:solidFill>
                  <a:srgbClr val="7030A0"/>
                </a:solidFill>
                <a:latin typeface="Tahoma" panose="020B0604030504040204" pitchFamily="34" charset="0"/>
              </a:rPr>
              <a:t>”</a:t>
            </a:r>
            <a:r>
              <a:rPr lang="en-US" altLang="ja-JP" sz="1800">
                <a:solidFill>
                  <a:srgbClr val="7030A0"/>
                </a:solidFill>
                <a:latin typeface="Tahoma" panose="020B0604030504040204" pitchFamily="34" charset="0"/>
              </a:rPr>
              <a:t> was not unconstitutionally vague)</a:t>
            </a:r>
            <a:r>
              <a:rPr lang="en-US" altLang="ja-JP" sz="1800">
                <a:latin typeface="Tahoma" panose="020B0604030504040204" pitchFamily="34" charset="0"/>
              </a:rPr>
              <a:t>.</a:t>
            </a:r>
            <a:endParaRPr lang="en-US" altLang="ja-JP" sz="1800" u="sng">
              <a:latin typeface="Tahoma" panose="020B0604030504040204" pitchFamily="34" charset="0"/>
            </a:endParaRPr>
          </a:p>
          <a:p>
            <a:pPr marL="609600" indent="-609600" eaLnBrk="1" hangingPunct="1">
              <a:lnSpc>
                <a:spcPct val="80000"/>
              </a:lnSpc>
            </a:pPr>
            <a:r>
              <a:rPr lang="en-US" altLang="en-US" sz="2400" baseline="30000">
                <a:latin typeface="Tahoma" panose="020B0604030504040204" pitchFamily="34" charset="0"/>
              </a:rPr>
              <a:t>82</a:t>
            </a:r>
            <a:r>
              <a:rPr lang="en-US" altLang="en-US" sz="2400">
                <a:latin typeface="Tahoma" panose="020B0604030504040204" pitchFamily="34" charset="0"/>
              </a:rPr>
              <a:t> </a:t>
            </a:r>
            <a:r>
              <a:rPr lang="en-US" altLang="en-US" sz="2200">
                <a:latin typeface="Tahoma" panose="020B0604030504040204" pitchFamily="34" charset="0"/>
              </a:rPr>
              <a:t>Lodi v. Lodi, 219 Cal. Rptr. 116, 118 (Ct. App. 1985) </a:t>
            </a:r>
            <a:r>
              <a:rPr lang="en-US" altLang="en-US" sz="2200">
                <a:solidFill>
                  <a:srgbClr val="7030A0"/>
                </a:solidFill>
                <a:latin typeface="Tahoma" panose="020B0604030504040204" pitchFamily="34" charset="0"/>
              </a:rPr>
              <a:t>(holding that a man could not sue himself for trying to raid his own trust fund)</a:t>
            </a:r>
            <a:r>
              <a:rPr lang="en-US" altLang="en-US" sz="2200">
                <a:latin typeface="Tahoma" panose="020B0604030504040204" pitchFamily="34" charset="0"/>
              </a:rPr>
              <a:t>. </a:t>
            </a:r>
          </a:p>
        </p:txBody>
      </p:sp>
      <p:sp>
        <p:nvSpPr>
          <p:cNvPr id="86019" name="Slide Number Placeholder 5">
            <a:extLst>
              <a:ext uri="{FF2B5EF4-FFF2-40B4-BE49-F238E27FC236}">
                <a16:creationId xmlns:a16="http://schemas.microsoft.com/office/drawing/2014/main" id="{ADA4FAB6-5742-56F3-9D73-131DF40ADEC1}"/>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AC7B85F-581D-4D30-AF29-816ECCEA4CD8}" type="slidenum">
              <a:rPr lang="en-US" altLang="en-US" sz="1400" smtClean="0">
                <a:latin typeface="Arial" panose="020B0604020202020204" pitchFamily="34" charset="0"/>
              </a:rPr>
              <a:pPr>
                <a:spcBef>
                  <a:spcPct val="0"/>
                </a:spcBef>
                <a:buClrTx/>
                <a:buSzTx/>
                <a:buFontTx/>
                <a:buNone/>
              </a:pPr>
              <a:t>69</a:t>
            </a:fld>
            <a:endParaRPr lang="en-US" altLang="en-US" sz="1400">
              <a:latin typeface="Arial" panose="020B0604020202020204" pitchFamily="34" charset="0"/>
            </a:endParaRPr>
          </a:p>
        </p:txBody>
      </p:sp>
      <p:sp>
        <p:nvSpPr>
          <p:cNvPr id="71683" name="Rectangle 2">
            <a:extLst>
              <a:ext uri="{FF2B5EF4-FFF2-40B4-BE49-F238E27FC236}">
                <a16:creationId xmlns:a16="http://schemas.microsoft.com/office/drawing/2014/main" id="{ED977AB9-7E56-467C-0229-CEDDC3BE5E2F}"/>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3600" dirty="0">
                <a:latin typeface="Tahoma" pitchFamily="34" charset="0"/>
              </a:rPr>
              <a:t>Additional parenthetical information about a case (cont’</a:t>
            </a:r>
            <a:r>
              <a:rPr lang="en-US" altLang="ja-JP" sz="3600" dirty="0">
                <a:latin typeface="Tahoma" pitchFamily="34" charset="0"/>
              </a:rPr>
              <a:t>d)</a:t>
            </a:r>
            <a:endParaRPr lang="en-US" sz="3600" dirty="0">
              <a:latin typeface="Tahoma" pitchFamily="34"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BF467700-FA14-9349-5526-DC67DFBEB161}"/>
              </a:ext>
            </a:extLst>
          </p:cNvPr>
          <p:cNvSpPr>
            <a:spLocks noGrp="1"/>
          </p:cNvSpPr>
          <p:nvPr>
            <p:ph idx="1"/>
          </p:nvPr>
        </p:nvSpPr>
        <p:spPr>
          <a:xfrm>
            <a:off x="685800" y="1600200"/>
            <a:ext cx="8229600" cy="4572000"/>
          </a:xfrm>
        </p:spPr>
        <p:txBody>
          <a:bodyPr/>
          <a:lstStyle/>
          <a:p>
            <a:pPr eaLnBrk="1" hangingPunct="1">
              <a:lnSpc>
                <a:spcPct val="80000"/>
              </a:lnSpc>
            </a:pPr>
            <a:r>
              <a:rPr lang="en-US" altLang="en-US" sz="2800" i="1">
                <a:solidFill>
                  <a:schemeClr val="accent1"/>
                </a:solidFill>
                <a:latin typeface="Tahoma" panose="020B0604030504040204" pitchFamily="34" charset="0"/>
              </a:rPr>
              <a:t>R1</a:t>
            </a:r>
          </a:p>
          <a:p>
            <a:pPr eaLnBrk="1" hangingPunct="1">
              <a:lnSpc>
                <a:spcPct val="80000"/>
              </a:lnSpc>
            </a:pPr>
            <a:r>
              <a:rPr lang="en-US" altLang="en-US" sz="2800" i="1">
                <a:solidFill>
                  <a:srgbClr val="7030A0"/>
                </a:solidFill>
                <a:latin typeface="Tahoma" panose="020B0604030504040204" pitchFamily="34" charset="0"/>
              </a:rPr>
              <a:t>Citations to legal authorities are NOT placed in parentheses.</a:t>
            </a:r>
          </a:p>
          <a:p>
            <a:pPr eaLnBrk="1" hangingPunct="1">
              <a:lnSpc>
                <a:spcPct val="80000"/>
              </a:lnSpc>
            </a:pPr>
            <a:r>
              <a:rPr lang="en-US" altLang="en-US" sz="2800">
                <a:latin typeface="Tahoma" panose="020B0604030504040204" pitchFamily="34" charset="0"/>
              </a:rPr>
              <a:t>The three main parts of a citation are the signal, the source of authority, and a parenthetical explanation.</a:t>
            </a:r>
          </a:p>
          <a:p>
            <a:pPr eaLnBrk="1" hangingPunct="1">
              <a:lnSpc>
                <a:spcPct val="80000"/>
              </a:lnSpc>
            </a:pPr>
            <a:r>
              <a:rPr lang="en-US" altLang="en-US" sz="2800">
                <a:latin typeface="Tahoma" panose="020B0604030504040204" pitchFamily="34" charset="0"/>
              </a:rPr>
              <a:t>Some citations do not have a signal or a parenthetical explanation, but they all have the source of authority.</a:t>
            </a:r>
          </a:p>
          <a:p>
            <a:pPr eaLnBrk="1" hangingPunct="1">
              <a:lnSpc>
                <a:spcPct val="80000"/>
              </a:lnSpc>
            </a:pPr>
            <a:r>
              <a:rPr lang="en-US" altLang="en-US" sz="2800">
                <a:latin typeface="Tahoma" panose="020B0604030504040204" pitchFamily="34" charset="0"/>
              </a:rPr>
              <a:t>Example of a citation with all three parts:</a:t>
            </a:r>
          </a:p>
          <a:p>
            <a:pPr lvl="1" eaLnBrk="1" hangingPunct="1">
              <a:lnSpc>
                <a:spcPct val="80000"/>
              </a:lnSpc>
            </a:pPr>
            <a:r>
              <a:rPr lang="en-US" altLang="en-US" sz="2400" baseline="30000">
                <a:latin typeface="Tahoma" panose="020B0604030504040204" pitchFamily="34" charset="0"/>
              </a:rPr>
              <a:t>23</a:t>
            </a:r>
            <a:r>
              <a:rPr lang="en-US" altLang="en-US" sz="2400">
                <a:latin typeface="Tahoma" panose="020B0604030504040204" pitchFamily="34" charset="0"/>
              </a:rPr>
              <a:t> </a:t>
            </a:r>
            <a:r>
              <a:rPr lang="en-US" altLang="en-US" sz="2400" i="1">
                <a:latin typeface="Tahoma" panose="020B0604030504040204" pitchFamily="34" charset="0"/>
              </a:rPr>
              <a:t>See </a:t>
            </a:r>
            <a:r>
              <a:rPr lang="en-US" altLang="en-US" sz="2400">
                <a:latin typeface="Tahoma" panose="020B0604030504040204" pitchFamily="34" charset="0"/>
              </a:rPr>
              <a:t>5 U.S.C. </a:t>
            </a:r>
            <a:r>
              <a:rPr lang="en-US" altLang="en-US" sz="2400">
                <a:latin typeface="Tahoma" panose="020B0604030504040204" pitchFamily="34" charset="0"/>
                <a:cs typeface="Times New Roman" panose="02020603050405020304" pitchFamily="18" charset="0"/>
              </a:rPr>
              <a:t>§ 553(b) (requiring agencies to publish notice of proposed rulemaking).</a:t>
            </a:r>
            <a:endParaRPr lang="en-US" altLang="en-US" sz="2400" i="1">
              <a:latin typeface="Tahoma" panose="020B0604030504040204" pitchFamily="34" charset="0"/>
              <a:cs typeface="Times New Roman" panose="02020603050405020304" pitchFamily="18" charset="0"/>
            </a:endParaRPr>
          </a:p>
        </p:txBody>
      </p:sp>
      <p:sp>
        <p:nvSpPr>
          <p:cNvPr id="20483" name="Slide Number Placeholder 5">
            <a:extLst>
              <a:ext uri="{FF2B5EF4-FFF2-40B4-BE49-F238E27FC236}">
                <a16:creationId xmlns:a16="http://schemas.microsoft.com/office/drawing/2014/main" id="{C1C2D7F2-5AD9-E264-FB39-E57A577F9AB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48F2706-8669-4C11-A37A-54AE52CD788D}" type="slidenum">
              <a:rPr lang="en-US" altLang="en-US" sz="1400" smtClean="0">
                <a:latin typeface="Arial" panose="020B0604020202020204" pitchFamily="34" charset="0"/>
              </a:rPr>
              <a:pPr>
                <a:spcBef>
                  <a:spcPct val="0"/>
                </a:spcBef>
                <a:buClrTx/>
                <a:buSzTx/>
                <a:buFontTx/>
                <a:buNone/>
              </a:pPr>
              <a:t>7</a:t>
            </a:fld>
            <a:endParaRPr lang="en-US" altLang="en-US" sz="1400">
              <a:latin typeface="Arial" panose="020B0604020202020204" pitchFamily="34" charset="0"/>
            </a:endParaRPr>
          </a:p>
        </p:txBody>
      </p:sp>
      <p:sp>
        <p:nvSpPr>
          <p:cNvPr id="9219" name="Rectangle 2">
            <a:extLst>
              <a:ext uri="{FF2B5EF4-FFF2-40B4-BE49-F238E27FC236}">
                <a16:creationId xmlns:a16="http://schemas.microsoft.com/office/drawing/2014/main" id="{BF533812-0AA1-4602-2820-796251A05BD8}"/>
              </a:ext>
            </a:extLst>
          </p:cNvPr>
          <p:cNvSpPr>
            <a:spLocks noGrp="1" noChangeArrowheads="1"/>
          </p:cNvSpPr>
          <p:nvPr>
            <p:ph type="title"/>
          </p:nvPr>
        </p:nvSpPr>
        <p:spPr>
          <a:xfrm>
            <a:off x="685800" y="228600"/>
            <a:ext cx="7924800" cy="1295400"/>
          </a:xfrm>
        </p:spPr>
        <p:txBody>
          <a:bodyPr>
            <a:normAutofit fontScale="90000"/>
          </a:bodyPr>
          <a:lstStyle/>
          <a:p>
            <a:pPr eaLnBrk="1" fontAlgn="auto" hangingPunct="1">
              <a:spcAft>
                <a:spcPts val="0"/>
              </a:spcAft>
              <a:defRPr/>
            </a:pPr>
            <a:r>
              <a:rPr lang="en-US" dirty="0">
                <a:latin typeface="Tahoma" pitchFamily="34" charset="0"/>
              </a:rPr>
              <a:t>Elements of a citation to legal authorities</a:t>
            </a:r>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a:extLst>
              <a:ext uri="{FF2B5EF4-FFF2-40B4-BE49-F238E27FC236}">
                <a16:creationId xmlns:a16="http://schemas.microsoft.com/office/drawing/2014/main" id="{D0331A59-AB73-7326-A0C1-4ACBE0CD57EB}"/>
              </a:ext>
            </a:extLst>
          </p:cNvPr>
          <p:cNvSpPr>
            <a:spLocks noGrp="1"/>
          </p:cNvSpPr>
          <p:nvPr>
            <p:ph idx="1"/>
          </p:nvPr>
        </p:nvSpPr>
        <p:spPr>
          <a:xfrm>
            <a:off x="304800" y="1752600"/>
            <a:ext cx="8229600" cy="4525963"/>
          </a:xfrm>
        </p:spPr>
        <p:txBody>
          <a:bodyPr/>
          <a:lstStyle/>
          <a:p>
            <a:pPr marL="609600" indent="-609600" eaLnBrk="1" hangingPunct="1">
              <a:lnSpc>
                <a:spcPct val="90000"/>
              </a:lnSpc>
              <a:buFontTx/>
              <a:buNone/>
            </a:pPr>
            <a:r>
              <a:rPr lang="en-US" altLang="en-US" sz="2400"/>
              <a:t>	- </a:t>
            </a:r>
            <a:r>
              <a:rPr lang="en-US" altLang="en-US" sz="2400">
                <a:latin typeface="Tahoma" panose="020B0604030504040204" pitchFamily="34" charset="0"/>
              </a:rPr>
              <a:t>Use parentheticals to summarize the facts of a case when that information is not clear from the textual sentence preceding the citation.</a:t>
            </a:r>
            <a:endParaRPr lang="en-US" altLang="en-US" sz="2400" b="1">
              <a:latin typeface="Tahoma" panose="020B0604030504040204" pitchFamily="34" charset="0"/>
            </a:endParaRPr>
          </a:p>
          <a:p>
            <a:pPr marL="609600" indent="-609600" eaLnBrk="1" hangingPunct="1">
              <a:lnSpc>
                <a:spcPct val="90000"/>
              </a:lnSpc>
              <a:buFontTx/>
              <a:buNone/>
            </a:pPr>
            <a:endParaRPr lang="en-US" altLang="en-US" sz="2400" b="1">
              <a:latin typeface="Tahoma" panose="020B0604030504040204" pitchFamily="34" charset="0"/>
            </a:endParaRPr>
          </a:p>
          <a:p>
            <a:pPr marL="609600" indent="-609600" eaLnBrk="1" hangingPunct="1">
              <a:lnSpc>
                <a:spcPct val="90000"/>
              </a:lnSpc>
              <a:buFont typeface="Wingdings 3" panose="05040102010807070707" pitchFamily="18" charset="2"/>
              <a:buNone/>
            </a:pPr>
            <a:r>
              <a:rPr lang="en-US" altLang="en-US" sz="2400">
                <a:solidFill>
                  <a:srgbClr val="1FAECD"/>
                </a:solidFill>
                <a:latin typeface="Tahoma" panose="020B0604030504040204" pitchFamily="34" charset="0"/>
              </a:rPr>
              <a:t>Example:</a:t>
            </a:r>
            <a:endParaRPr lang="en-US" altLang="en-US" sz="2800">
              <a:solidFill>
                <a:srgbClr val="1FAECD"/>
              </a:solidFill>
              <a:latin typeface="Tahoma" panose="020B0604030504040204" pitchFamily="34" charset="0"/>
            </a:endParaRPr>
          </a:p>
          <a:p>
            <a:pPr marL="609600" indent="-609600" eaLnBrk="1" hangingPunct="1">
              <a:lnSpc>
                <a:spcPct val="90000"/>
              </a:lnSpc>
            </a:pPr>
            <a:r>
              <a:rPr lang="en-US" altLang="en-US" sz="2400" baseline="30000">
                <a:latin typeface="Tahoma" panose="020B0604030504040204" pitchFamily="34" charset="0"/>
              </a:rPr>
              <a:t>11</a:t>
            </a:r>
            <a:r>
              <a:rPr lang="en-US" altLang="en-US" sz="2400">
                <a:latin typeface="Tahoma" panose="020B0604030504040204" pitchFamily="34" charset="0"/>
              </a:rPr>
              <a:t> Commonwealth v. Ireland, 31 N.E.2d 33, 43 (Mass. 1977) </a:t>
            </a:r>
            <a:r>
              <a:rPr lang="en-US" altLang="en-US" sz="2400">
                <a:solidFill>
                  <a:srgbClr val="7030A0"/>
                </a:solidFill>
                <a:latin typeface="Tahoma" panose="020B0604030504040204" pitchFamily="34" charset="0"/>
              </a:rPr>
              <a:t>(involving a tracking dog that was a purebred bloodhound, was in good health, had been trained to pursue humans for eight months by an Army trainer, and had, in fact, located at least twenty-four missing persons)</a:t>
            </a:r>
            <a:r>
              <a:rPr lang="en-US" altLang="en-US" sz="2400">
                <a:latin typeface="Tahoma" panose="020B0604030504040204" pitchFamily="34" charset="0"/>
              </a:rPr>
              <a:t>.</a:t>
            </a:r>
          </a:p>
        </p:txBody>
      </p:sp>
      <p:sp>
        <p:nvSpPr>
          <p:cNvPr id="87043" name="Slide Number Placeholder 5">
            <a:extLst>
              <a:ext uri="{FF2B5EF4-FFF2-40B4-BE49-F238E27FC236}">
                <a16:creationId xmlns:a16="http://schemas.microsoft.com/office/drawing/2014/main" id="{703D13CF-67A1-E156-DCC2-908144B98A0B}"/>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F759C3C-8D95-4D66-B631-D47C9F5A3E23}" type="slidenum">
              <a:rPr lang="en-US" altLang="en-US" sz="1400" smtClean="0">
                <a:latin typeface="Arial" panose="020B0604020202020204" pitchFamily="34" charset="0"/>
              </a:rPr>
              <a:pPr>
                <a:spcBef>
                  <a:spcPct val="0"/>
                </a:spcBef>
                <a:buClrTx/>
                <a:buSzTx/>
                <a:buFontTx/>
                <a:buNone/>
              </a:pPr>
              <a:t>70</a:t>
            </a:fld>
            <a:endParaRPr lang="en-US" altLang="en-US" sz="1400">
              <a:latin typeface="Arial" panose="020B0604020202020204" pitchFamily="34" charset="0"/>
            </a:endParaRPr>
          </a:p>
        </p:txBody>
      </p:sp>
      <p:sp>
        <p:nvSpPr>
          <p:cNvPr id="72707" name="Rectangle 2">
            <a:extLst>
              <a:ext uri="{FF2B5EF4-FFF2-40B4-BE49-F238E27FC236}">
                <a16:creationId xmlns:a16="http://schemas.microsoft.com/office/drawing/2014/main" id="{9FEB0B72-4C77-492D-6F65-4ACE9DCF001A}"/>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3600" dirty="0">
                <a:latin typeface="Tahoma" pitchFamily="34" charset="0"/>
              </a:rPr>
              <a:t>Additional parenthetical information about a case (cont’</a:t>
            </a:r>
            <a:r>
              <a:rPr lang="en-US" altLang="ja-JP" sz="3600" dirty="0">
                <a:latin typeface="Tahoma" pitchFamily="34" charset="0"/>
              </a:rPr>
              <a:t>d)</a:t>
            </a:r>
            <a:endParaRPr lang="en-US" sz="3600" dirty="0">
              <a:latin typeface="Tahoma" pitchFamily="34" charset="0"/>
            </a:endParaRPr>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a:extLst>
              <a:ext uri="{FF2B5EF4-FFF2-40B4-BE49-F238E27FC236}">
                <a16:creationId xmlns:a16="http://schemas.microsoft.com/office/drawing/2014/main" id="{F474FFFE-5520-86FB-F611-E05DE8835C78}"/>
              </a:ext>
            </a:extLst>
          </p:cNvPr>
          <p:cNvSpPr>
            <a:spLocks noGrp="1"/>
          </p:cNvSpPr>
          <p:nvPr>
            <p:ph idx="1"/>
          </p:nvPr>
        </p:nvSpPr>
        <p:spPr>
          <a:xfrm>
            <a:off x="381000" y="1752600"/>
            <a:ext cx="8229600" cy="4525963"/>
          </a:xfrm>
        </p:spPr>
        <p:txBody>
          <a:bodyPr/>
          <a:lstStyle/>
          <a:p>
            <a:pPr eaLnBrk="1" hangingPunct="1">
              <a:buFontTx/>
              <a:buNone/>
            </a:pPr>
            <a:r>
              <a:rPr lang="en-US" altLang="en-US"/>
              <a:t>	- </a:t>
            </a:r>
            <a:r>
              <a:rPr lang="en-US" altLang="en-US" sz="2800">
                <a:latin typeface="Tahoma" panose="020B0604030504040204" pitchFamily="34" charset="0"/>
              </a:rPr>
              <a:t>The Bluebook dictates that certain alterations to quotations must be included in a parenthetical.</a:t>
            </a:r>
            <a:endParaRPr lang="en-US" altLang="en-US" sz="2800" b="1">
              <a:latin typeface="Tahoma" panose="020B0604030504040204" pitchFamily="34" charset="0"/>
            </a:endParaRPr>
          </a:p>
          <a:p>
            <a:pPr eaLnBrk="1" hangingPunct="1">
              <a:buFontTx/>
              <a:buNone/>
            </a:pPr>
            <a:endParaRPr lang="en-US" altLang="en-US" sz="2800" b="1">
              <a:latin typeface="Tahoma" panose="020B0604030504040204" pitchFamily="34" charset="0"/>
            </a:endParaRPr>
          </a:p>
          <a:p>
            <a:pPr eaLnBrk="1" hangingPunct="1">
              <a:buFont typeface="Wingdings 3" panose="05040102010807070707" pitchFamily="18" charset="2"/>
              <a:buNone/>
            </a:pPr>
            <a:r>
              <a:rPr lang="en-US" altLang="en-US" sz="2800">
                <a:solidFill>
                  <a:srgbClr val="1FAECD"/>
                </a:solidFill>
                <a:latin typeface="Tahoma" panose="020B0604030504040204" pitchFamily="34" charset="0"/>
              </a:rPr>
              <a:t>Example:</a:t>
            </a:r>
            <a:endParaRPr lang="en-US" altLang="en-US" sz="3200">
              <a:solidFill>
                <a:srgbClr val="1FAECD"/>
              </a:solidFill>
              <a:latin typeface="Tahoma" panose="020B0604030504040204" pitchFamily="34" charset="0"/>
            </a:endParaRPr>
          </a:p>
          <a:p>
            <a:pPr eaLnBrk="1" hangingPunct="1"/>
            <a:r>
              <a:rPr lang="en-US" altLang="en-US" sz="2800">
                <a:latin typeface="Tahoma" panose="020B0604030504040204" pitchFamily="34" charset="0"/>
              </a:rPr>
              <a:t> </a:t>
            </a:r>
            <a:r>
              <a:rPr lang="ja-JP" altLang="en-US" sz="2800">
                <a:latin typeface="Tahoma" panose="020B0604030504040204" pitchFamily="34" charset="0"/>
              </a:rPr>
              <a:t>“</a:t>
            </a:r>
            <a:r>
              <a:rPr lang="en-US" altLang="ja-JP" sz="2800">
                <a:latin typeface="Tahoma" panose="020B0604030504040204" pitchFamily="34" charset="0"/>
              </a:rPr>
              <a:t>The sky is </a:t>
            </a:r>
            <a:r>
              <a:rPr lang="en-US" altLang="ja-JP" sz="2800" i="1">
                <a:latin typeface="Tahoma" panose="020B0604030504040204" pitchFamily="34" charset="0"/>
              </a:rPr>
              <a:t>always</a:t>
            </a:r>
            <a:r>
              <a:rPr lang="en-US" altLang="ja-JP" sz="2800">
                <a:latin typeface="Tahoma" panose="020B0604030504040204" pitchFamily="34" charset="0"/>
              </a:rPr>
              <a:t> blue.</a:t>
            </a:r>
            <a:r>
              <a:rPr lang="ja-JP" altLang="en-US" sz="2800">
                <a:latin typeface="Tahoma" panose="020B0604030504040204" pitchFamily="34" charset="0"/>
              </a:rPr>
              <a:t>”</a:t>
            </a:r>
            <a:r>
              <a:rPr lang="en-US" altLang="ja-JP" sz="2800" baseline="30000">
                <a:latin typeface="Tahoma" panose="020B0604030504040204" pitchFamily="34" charset="0"/>
              </a:rPr>
              <a:t>5</a:t>
            </a:r>
            <a:r>
              <a:rPr lang="en-US" altLang="ja-JP" sz="2800">
                <a:latin typeface="Tahoma" panose="020B0604030504040204" pitchFamily="34" charset="0"/>
              </a:rPr>
              <a:t>  </a:t>
            </a:r>
          </a:p>
          <a:p>
            <a:pPr lvl="1" eaLnBrk="1" hangingPunct="1"/>
            <a:r>
              <a:rPr lang="en-US" altLang="ja-JP" sz="2400" baseline="30000">
                <a:latin typeface="Tahoma" panose="020B0604030504040204" pitchFamily="34" charset="0"/>
              </a:rPr>
              <a:t>5 </a:t>
            </a:r>
            <a:r>
              <a:rPr lang="en-US" altLang="ja-JP" sz="2400">
                <a:latin typeface="Tahoma" panose="020B0604030504040204" pitchFamily="34" charset="0"/>
              </a:rPr>
              <a:t>Green v. Yellow, 110 R.I. 660, 664 (1980) </a:t>
            </a:r>
            <a:r>
              <a:rPr lang="en-US" altLang="ja-JP" sz="2400">
                <a:solidFill>
                  <a:srgbClr val="7030A0"/>
                </a:solidFill>
                <a:latin typeface="Tahoma" panose="020B0604030504040204" pitchFamily="34" charset="0"/>
              </a:rPr>
              <a:t>(emphasis added)</a:t>
            </a:r>
            <a:r>
              <a:rPr lang="en-US" altLang="ja-JP" sz="2400">
                <a:latin typeface="Tahoma" panose="020B0604030504040204" pitchFamily="34" charset="0"/>
              </a:rPr>
              <a:t>. </a:t>
            </a:r>
            <a:endParaRPr lang="en-US" altLang="en-US" sz="2400">
              <a:latin typeface="Tahoma" panose="020B0604030504040204" pitchFamily="34" charset="0"/>
            </a:endParaRPr>
          </a:p>
        </p:txBody>
      </p:sp>
      <p:sp>
        <p:nvSpPr>
          <p:cNvPr id="88067" name="Slide Number Placeholder 5">
            <a:extLst>
              <a:ext uri="{FF2B5EF4-FFF2-40B4-BE49-F238E27FC236}">
                <a16:creationId xmlns:a16="http://schemas.microsoft.com/office/drawing/2014/main" id="{BC627224-D802-7AA4-E685-F80BA7D4E41B}"/>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A21A331-25C0-4E01-8BD1-D70A8BF7AE6C}" type="slidenum">
              <a:rPr lang="en-US" altLang="en-US" sz="1400" smtClean="0">
                <a:latin typeface="Arial" panose="020B0604020202020204" pitchFamily="34" charset="0"/>
              </a:rPr>
              <a:pPr>
                <a:spcBef>
                  <a:spcPct val="0"/>
                </a:spcBef>
                <a:buClrTx/>
                <a:buSzTx/>
                <a:buFontTx/>
                <a:buNone/>
              </a:pPr>
              <a:t>71</a:t>
            </a:fld>
            <a:endParaRPr lang="en-US" altLang="en-US" sz="1400">
              <a:latin typeface="Arial" panose="020B0604020202020204" pitchFamily="34" charset="0"/>
            </a:endParaRPr>
          </a:p>
        </p:txBody>
      </p:sp>
      <p:sp>
        <p:nvSpPr>
          <p:cNvPr id="73731" name="Rectangle 2">
            <a:extLst>
              <a:ext uri="{FF2B5EF4-FFF2-40B4-BE49-F238E27FC236}">
                <a16:creationId xmlns:a16="http://schemas.microsoft.com/office/drawing/2014/main" id="{00E4B71B-7163-CF30-D425-3312D0F612A3}"/>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3600" dirty="0">
                <a:latin typeface="Tahoma" pitchFamily="34" charset="0"/>
              </a:rPr>
              <a:t>Additional parenthetical information about a case (cont’</a:t>
            </a:r>
            <a:r>
              <a:rPr lang="en-US" altLang="ja-JP" sz="3600" dirty="0">
                <a:latin typeface="Tahoma" pitchFamily="34" charset="0"/>
              </a:rPr>
              <a:t>d)</a:t>
            </a:r>
            <a:endParaRPr lang="en-US" sz="3600" dirty="0">
              <a:latin typeface="Tahoma" pitchFamily="34" charset="0"/>
            </a:endParaRPr>
          </a:p>
        </p:txBody>
      </p:sp>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a:extLst>
              <a:ext uri="{FF2B5EF4-FFF2-40B4-BE49-F238E27FC236}">
                <a16:creationId xmlns:a16="http://schemas.microsoft.com/office/drawing/2014/main" id="{69632709-141F-3B55-B05D-0FDDA2EFB184}"/>
              </a:ext>
            </a:extLst>
          </p:cNvPr>
          <p:cNvSpPr>
            <a:spLocks noGrp="1"/>
          </p:cNvSpPr>
          <p:nvPr>
            <p:ph idx="1"/>
          </p:nvPr>
        </p:nvSpPr>
        <p:spPr/>
        <p:txBody>
          <a:bodyPr/>
          <a:lstStyle/>
          <a:p>
            <a:pPr eaLnBrk="1" hangingPunct="1">
              <a:lnSpc>
                <a:spcPct val="80000"/>
              </a:lnSpc>
            </a:pPr>
            <a:r>
              <a:rPr lang="en-US" altLang="en-US" sz="2400" i="1">
                <a:solidFill>
                  <a:schemeClr val="accent1"/>
                </a:solidFill>
                <a:latin typeface="Tahoma" panose="020B0604030504040204" pitchFamily="34" charset="0"/>
              </a:rPr>
              <a:t>R10.3.1</a:t>
            </a:r>
            <a:endParaRPr lang="en-US" altLang="en-US" sz="2400">
              <a:solidFill>
                <a:srgbClr val="FFFF00"/>
              </a:solidFill>
              <a:latin typeface="Tahoma" panose="020B0604030504040204" pitchFamily="34" charset="0"/>
            </a:endParaRPr>
          </a:p>
          <a:p>
            <a:pPr eaLnBrk="1" hangingPunct="1">
              <a:lnSpc>
                <a:spcPct val="80000"/>
              </a:lnSpc>
            </a:pPr>
            <a:r>
              <a:rPr lang="en-US" altLang="en-US" sz="2400">
                <a:latin typeface="Tahoma" panose="020B0604030504040204" pitchFamily="34" charset="0"/>
              </a:rPr>
              <a:t>Parallel citations are citations to more than one source (most frequently, more than one case reporter) for the same authority. </a:t>
            </a:r>
          </a:p>
          <a:p>
            <a:pPr eaLnBrk="1" hangingPunct="1">
              <a:lnSpc>
                <a:spcPct val="80000"/>
              </a:lnSpc>
            </a:pPr>
            <a:r>
              <a:rPr lang="en-US" altLang="en-US" sz="2400">
                <a:solidFill>
                  <a:schemeClr val="accent1"/>
                </a:solidFill>
                <a:latin typeface="Tahoma" panose="020B0604030504040204" pitchFamily="34" charset="0"/>
              </a:rPr>
              <a:t>As the Bluebook notes, practitioners in a state court must refer to the court</a:t>
            </a:r>
            <a:r>
              <a:rPr lang="ja-JP" altLang="en-US" sz="2400">
                <a:solidFill>
                  <a:schemeClr val="accent1"/>
                </a:solidFill>
                <a:latin typeface="Tahoma" panose="020B0604030504040204" pitchFamily="34" charset="0"/>
              </a:rPr>
              <a:t>’</a:t>
            </a:r>
            <a:r>
              <a:rPr lang="en-US" altLang="ja-JP" sz="2400">
                <a:solidFill>
                  <a:schemeClr val="accent1"/>
                </a:solidFill>
                <a:latin typeface="Tahoma" panose="020B0604030504040204" pitchFamily="34" charset="0"/>
              </a:rPr>
              <a:t>s local rules when determining whether to provide parallel citations.</a:t>
            </a:r>
          </a:p>
          <a:p>
            <a:pPr eaLnBrk="1" hangingPunct="1">
              <a:lnSpc>
                <a:spcPct val="80000"/>
              </a:lnSpc>
            </a:pPr>
            <a:r>
              <a:rPr lang="en-US" altLang="en-US" sz="2400">
                <a:latin typeface="Tahoma" panose="020B0604030504040204" pitchFamily="34" charset="0"/>
              </a:rPr>
              <a:t>However, in law review articles, cite only to the relevant regional reporter, if the decision can be found in that reporter.  Therefore, parallel citations are not commonly found in law review articles.</a:t>
            </a:r>
          </a:p>
          <a:p>
            <a:pPr eaLnBrk="1" hangingPunct="1">
              <a:lnSpc>
                <a:spcPct val="80000"/>
              </a:lnSpc>
            </a:pPr>
            <a:r>
              <a:rPr lang="en-US" altLang="en-US" sz="2400">
                <a:latin typeface="Tahoma" panose="020B0604030504040204" pitchFamily="34" charset="0"/>
              </a:rPr>
              <a:t>If the case is not found in the regional reporter, see R10.3.1(b).</a:t>
            </a:r>
          </a:p>
        </p:txBody>
      </p:sp>
      <p:sp>
        <p:nvSpPr>
          <p:cNvPr id="89091" name="Slide Number Placeholder 5">
            <a:extLst>
              <a:ext uri="{FF2B5EF4-FFF2-40B4-BE49-F238E27FC236}">
                <a16:creationId xmlns:a16="http://schemas.microsoft.com/office/drawing/2014/main" id="{2FE7893E-64EB-E5E4-A77D-E29BC16A7CA4}"/>
              </a:ext>
            </a:extLst>
          </p:cNvPr>
          <p:cNvSpPr>
            <a:spLocks noGrp="1"/>
          </p:cNvSpPr>
          <p:nvPr>
            <p:ph type="sldNum" sz="quarter" idx="12"/>
          </p:nvPr>
        </p:nvSpPr>
        <p:spPr bwMode="auto">
          <a:xfrm>
            <a:off x="8610600" y="6400800"/>
            <a:ext cx="4429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6150D22-43BA-476D-98DA-AAAE65DDE09D}" type="slidenum">
              <a:rPr lang="en-US" altLang="en-US" sz="1400" smtClean="0">
                <a:latin typeface="Arial" panose="020B0604020202020204" pitchFamily="34" charset="0"/>
              </a:rPr>
              <a:pPr>
                <a:spcBef>
                  <a:spcPct val="0"/>
                </a:spcBef>
                <a:buClrTx/>
                <a:buSzTx/>
                <a:buFontTx/>
                <a:buNone/>
              </a:pPr>
              <a:t>72</a:t>
            </a:fld>
            <a:endParaRPr lang="en-US" altLang="en-US" sz="1400">
              <a:latin typeface="Arial" panose="020B0604020202020204" pitchFamily="34" charset="0"/>
            </a:endParaRPr>
          </a:p>
        </p:txBody>
      </p:sp>
      <p:sp>
        <p:nvSpPr>
          <p:cNvPr id="74755" name="Rectangle 2">
            <a:extLst>
              <a:ext uri="{FF2B5EF4-FFF2-40B4-BE49-F238E27FC236}">
                <a16:creationId xmlns:a16="http://schemas.microsoft.com/office/drawing/2014/main" id="{673D6E0E-E098-2372-655B-B71B2F92338D}"/>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Parallel Citations</a:t>
            </a:r>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a:extLst>
              <a:ext uri="{FF2B5EF4-FFF2-40B4-BE49-F238E27FC236}">
                <a16:creationId xmlns:a16="http://schemas.microsoft.com/office/drawing/2014/main" id="{7F2B1DD8-B656-A4A1-9BEB-26BF2872A630}"/>
              </a:ext>
            </a:extLst>
          </p:cNvPr>
          <p:cNvSpPr>
            <a:spLocks noGrp="1"/>
          </p:cNvSpPr>
          <p:nvPr>
            <p:ph idx="1"/>
          </p:nvPr>
        </p:nvSpPr>
        <p:spPr>
          <a:xfrm>
            <a:off x="304800" y="1524000"/>
            <a:ext cx="8229600" cy="4572000"/>
          </a:xfrm>
        </p:spPr>
        <p:txBody>
          <a:bodyPr/>
          <a:lstStyle/>
          <a:p>
            <a:pPr eaLnBrk="1" hangingPunct="1">
              <a:lnSpc>
                <a:spcPct val="90000"/>
              </a:lnSpc>
            </a:pPr>
            <a:r>
              <a:rPr lang="en-US" altLang="en-US" i="1">
                <a:solidFill>
                  <a:schemeClr val="accent1"/>
                </a:solidFill>
                <a:latin typeface="Tahoma" panose="020B0604030504040204" pitchFamily="34" charset="0"/>
              </a:rPr>
              <a:t>R1.2</a:t>
            </a:r>
          </a:p>
          <a:p>
            <a:pPr eaLnBrk="1" hangingPunct="1">
              <a:lnSpc>
                <a:spcPct val="90000"/>
              </a:lnSpc>
            </a:pPr>
            <a:r>
              <a:rPr lang="en-US" altLang="en-US">
                <a:latin typeface="Tahoma" panose="020B0604030504040204" pitchFamily="34" charset="0"/>
              </a:rPr>
              <a:t>Certain words, known as </a:t>
            </a:r>
            <a:r>
              <a:rPr lang="ja-JP" altLang="en-US">
                <a:latin typeface="Tahoma" panose="020B0604030504040204" pitchFamily="34" charset="0"/>
              </a:rPr>
              <a:t>“</a:t>
            </a:r>
            <a:r>
              <a:rPr lang="en-US" altLang="ja-JP">
                <a:latin typeface="Tahoma" panose="020B0604030504040204" pitchFamily="34" charset="0"/>
              </a:rPr>
              <a:t>signals,</a:t>
            </a:r>
            <a:r>
              <a:rPr lang="ja-JP" altLang="en-US">
                <a:latin typeface="Tahoma" panose="020B0604030504040204" pitchFamily="34" charset="0"/>
              </a:rPr>
              <a:t>”</a:t>
            </a:r>
            <a:r>
              <a:rPr lang="en-US" altLang="ja-JP">
                <a:latin typeface="Tahoma" panose="020B0604030504040204" pitchFamily="34" charset="0"/>
              </a:rPr>
              <a:t> may precede citations to show the purpose of the citation and the strength of support provided by the citation.  For example, signals might indicate whether the cited source supports, contradicts, or otherwise affects the proposition for which it has been cited.</a:t>
            </a:r>
            <a:endParaRPr lang="en-US" altLang="en-US">
              <a:latin typeface="Tahoma" panose="020B0604030504040204" pitchFamily="34" charset="0"/>
            </a:endParaRPr>
          </a:p>
        </p:txBody>
      </p:sp>
      <p:sp>
        <p:nvSpPr>
          <p:cNvPr id="90115" name="Slide Number Placeholder 5">
            <a:extLst>
              <a:ext uri="{FF2B5EF4-FFF2-40B4-BE49-F238E27FC236}">
                <a16:creationId xmlns:a16="http://schemas.microsoft.com/office/drawing/2014/main" id="{6DAD92F0-070F-47CD-B9CC-3FBCB51B6620}"/>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2C0DBC8-957A-4D2B-906F-6A0C32B57C7A}" type="slidenum">
              <a:rPr lang="en-US" altLang="en-US" sz="1400" smtClean="0">
                <a:latin typeface="Arial" panose="020B0604020202020204" pitchFamily="34" charset="0"/>
              </a:rPr>
              <a:pPr>
                <a:spcBef>
                  <a:spcPct val="0"/>
                </a:spcBef>
                <a:buClrTx/>
                <a:buSzTx/>
                <a:buFontTx/>
                <a:buNone/>
              </a:pPr>
              <a:t>73</a:t>
            </a:fld>
            <a:endParaRPr lang="en-US" altLang="en-US" sz="1400">
              <a:latin typeface="Arial" panose="020B0604020202020204" pitchFamily="34" charset="0"/>
            </a:endParaRPr>
          </a:p>
        </p:txBody>
      </p:sp>
      <p:sp>
        <p:nvSpPr>
          <p:cNvPr id="79875" name="Rectangle 2">
            <a:extLst>
              <a:ext uri="{FF2B5EF4-FFF2-40B4-BE49-F238E27FC236}">
                <a16:creationId xmlns:a16="http://schemas.microsoft.com/office/drawing/2014/main" id="{40141592-869E-AB6B-02C8-C37A9E1185A4}"/>
              </a:ext>
            </a:extLst>
          </p:cNvPr>
          <p:cNvSpPr>
            <a:spLocks noGrp="1" noChangeArrowheads="1"/>
          </p:cNvSpPr>
          <p:nvPr>
            <p:ph type="title"/>
          </p:nvPr>
        </p:nvSpPr>
        <p:spPr>
          <a:xfrm>
            <a:off x="533400" y="381000"/>
            <a:ext cx="7848600" cy="838200"/>
          </a:xfrm>
        </p:spPr>
        <p:txBody>
          <a:bodyPr/>
          <a:lstStyle/>
          <a:p>
            <a:pPr eaLnBrk="1" fontAlgn="auto" hangingPunct="1">
              <a:spcAft>
                <a:spcPts val="0"/>
              </a:spcAft>
              <a:defRPr/>
            </a:pPr>
            <a:r>
              <a:rPr lang="en-US" dirty="0">
                <a:latin typeface="Tahoma" pitchFamily="34" charset="0"/>
              </a:rPr>
              <a:t>Signals</a:t>
            </a:r>
          </a:p>
        </p:txBody>
      </p:sp>
    </p:spTree>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a:extLst>
              <a:ext uri="{FF2B5EF4-FFF2-40B4-BE49-F238E27FC236}">
                <a16:creationId xmlns:a16="http://schemas.microsoft.com/office/drawing/2014/main" id="{6E95D13B-29E7-9698-0110-64F01297EC0C}"/>
              </a:ext>
            </a:extLst>
          </p:cNvPr>
          <p:cNvSpPr>
            <a:spLocks noGrp="1"/>
          </p:cNvSpPr>
          <p:nvPr>
            <p:ph idx="1"/>
          </p:nvPr>
        </p:nvSpPr>
        <p:spPr>
          <a:xfrm>
            <a:off x="533400" y="1676400"/>
            <a:ext cx="8305800" cy="4114800"/>
          </a:xfrm>
        </p:spPr>
        <p:txBody>
          <a:bodyPr/>
          <a:lstStyle/>
          <a:p>
            <a:pPr eaLnBrk="1" hangingPunct="1">
              <a:lnSpc>
                <a:spcPct val="90000"/>
              </a:lnSpc>
            </a:pPr>
            <a:r>
              <a:rPr lang="en-US" altLang="en-US" sz="2400">
                <a:latin typeface="Tahoma" panose="020B0604030504040204" pitchFamily="34" charset="0"/>
              </a:rPr>
              <a:t>Common signals are </a:t>
            </a:r>
            <a:r>
              <a:rPr lang="ja-JP" altLang="en-US" sz="2400">
                <a:latin typeface="Tahoma" panose="020B0604030504040204" pitchFamily="34" charset="0"/>
              </a:rPr>
              <a:t>“</a:t>
            </a:r>
            <a:r>
              <a:rPr lang="en-US" altLang="ja-JP" sz="2400">
                <a:latin typeface="Tahoma" panose="020B0604030504040204" pitchFamily="34" charset="0"/>
              </a:rPr>
              <a:t>no signal</a:t>
            </a:r>
            <a:r>
              <a:rPr lang="ja-JP" altLang="en-US" sz="2400">
                <a:latin typeface="Tahoma" panose="020B0604030504040204" pitchFamily="34" charset="0"/>
              </a:rPr>
              <a:t>”</a:t>
            </a:r>
            <a:r>
              <a:rPr lang="en-US" altLang="ja-JP" sz="2400">
                <a:latin typeface="Tahoma" panose="020B0604030504040204" pitchFamily="34" charset="0"/>
              </a:rPr>
              <a:t> and </a:t>
            </a:r>
            <a:r>
              <a:rPr lang="ja-JP" altLang="en-US" sz="2400">
                <a:latin typeface="Tahoma" panose="020B0604030504040204" pitchFamily="34" charset="0"/>
              </a:rPr>
              <a:t>“</a:t>
            </a:r>
            <a:r>
              <a:rPr lang="en-US" altLang="ja-JP" sz="2400">
                <a:latin typeface="Tahoma" panose="020B0604030504040204" pitchFamily="34" charset="0"/>
              </a:rPr>
              <a:t>see.</a:t>
            </a:r>
            <a:r>
              <a:rPr lang="ja-JP" altLang="en-US" sz="2400">
                <a:latin typeface="Tahoma" panose="020B0604030504040204" pitchFamily="34" charset="0"/>
              </a:rPr>
              <a:t>”</a:t>
            </a:r>
            <a:endParaRPr lang="en-US" altLang="ja-JP" sz="2400">
              <a:latin typeface="Tahoma" panose="020B0604030504040204" pitchFamily="34" charset="0"/>
            </a:endParaRPr>
          </a:p>
          <a:p>
            <a:pPr lvl="1" eaLnBrk="1" hangingPunct="1">
              <a:lnSpc>
                <a:spcPct val="90000"/>
              </a:lnSpc>
            </a:pPr>
            <a:r>
              <a:rPr lang="en-US" altLang="en-US" sz="2000" i="1">
                <a:solidFill>
                  <a:srgbClr val="7030A0"/>
                </a:solidFill>
                <a:latin typeface="Tahoma" panose="020B0604030504040204" pitchFamily="34" charset="0"/>
              </a:rPr>
              <a:t>No signal </a:t>
            </a:r>
            <a:r>
              <a:rPr lang="en-US" altLang="en-US" sz="2000">
                <a:latin typeface="Tahoma" panose="020B0604030504040204" pitchFamily="34" charset="0"/>
              </a:rPr>
              <a:t>– the citation sentence or clause contains no introductory signal when it:  (1) directly states the proposition preceding it, (2) is the source of a direct quotation, or (3) identifies an authority referred to in the text.  </a:t>
            </a:r>
            <a:r>
              <a:rPr lang="en-US" altLang="en-US" sz="2000" b="1">
                <a:latin typeface="Tahoma" panose="020B0604030504040204" pitchFamily="34" charset="0"/>
              </a:rPr>
              <a:t>If your authority does not meet any of these requirements, you must provide a signal prior to your cite.</a:t>
            </a:r>
            <a:endParaRPr lang="en-US" altLang="en-US" sz="2000">
              <a:latin typeface="Tahoma" panose="020B0604030504040204" pitchFamily="34" charset="0"/>
            </a:endParaRPr>
          </a:p>
          <a:p>
            <a:pPr lvl="1" eaLnBrk="1" hangingPunct="1">
              <a:lnSpc>
                <a:spcPct val="90000"/>
              </a:lnSpc>
            </a:pPr>
            <a:r>
              <a:rPr lang="en-US" altLang="en-US" sz="2000" i="1">
                <a:solidFill>
                  <a:srgbClr val="7030A0"/>
                </a:solidFill>
                <a:latin typeface="Tahoma" panose="020B0604030504040204" pitchFamily="34" charset="0"/>
              </a:rPr>
              <a:t>See</a:t>
            </a:r>
            <a:r>
              <a:rPr lang="en-US" altLang="en-US" sz="2000">
                <a:solidFill>
                  <a:srgbClr val="7030A0"/>
                </a:solidFill>
                <a:latin typeface="Tahoma" panose="020B0604030504040204" pitchFamily="34" charset="0"/>
              </a:rPr>
              <a:t> </a:t>
            </a:r>
            <a:r>
              <a:rPr lang="en-US" altLang="en-US" sz="2000">
                <a:latin typeface="Tahoma" panose="020B0604030504040204" pitchFamily="34" charset="0"/>
              </a:rPr>
              <a:t>– the citation sentence or clause clearly supports the proposition.  The difference between </a:t>
            </a:r>
            <a:r>
              <a:rPr lang="ja-JP" altLang="en-US" sz="2000">
                <a:latin typeface="Tahoma" panose="020B0604030504040204" pitchFamily="34" charset="0"/>
              </a:rPr>
              <a:t>“</a:t>
            </a:r>
            <a:r>
              <a:rPr lang="en-US" altLang="ja-JP" sz="2000">
                <a:latin typeface="Tahoma" panose="020B0604030504040204" pitchFamily="34" charset="0"/>
              </a:rPr>
              <a:t>no signal</a:t>
            </a:r>
            <a:r>
              <a:rPr lang="ja-JP" altLang="en-US" sz="2000">
                <a:latin typeface="Tahoma" panose="020B0604030504040204" pitchFamily="34" charset="0"/>
              </a:rPr>
              <a:t>”</a:t>
            </a:r>
            <a:r>
              <a:rPr lang="en-US" altLang="ja-JP" sz="2000">
                <a:latin typeface="Tahoma" panose="020B0604030504040204" pitchFamily="34" charset="0"/>
              </a:rPr>
              <a:t> and </a:t>
            </a:r>
            <a:r>
              <a:rPr lang="ja-JP" altLang="en-US" sz="2000">
                <a:latin typeface="Tahoma" panose="020B0604030504040204" pitchFamily="34" charset="0"/>
              </a:rPr>
              <a:t>“</a:t>
            </a:r>
            <a:r>
              <a:rPr lang="en-US" altLang="ja-JP" sz="2000">
                <a:latin typeface="Tahoma" panose="020B0604030504040204" pitchFamily="34" charset="0"/>
              </a:rPr>
              <a:t>see</a:t>
            </a:r>
            <a:r>
              <a:rPr lang="ja-JP" altLang="en-US" sz="2000">
                <a:latin typeface="Tahoma" panose="020B0604030504040204" pitchFamily="34" charset="0"/>
              </a:rPr>
              <a:t>”</a:t>
            </a:r>
            <a:r>
              <a:rPr lang="en-US" altLang="ja-JP" sz="2000">
                <a:latin typeface="Tahoma" panose="020B0604030504040204" pitchFamily="34" charset="0"/>
              </a:rPr>
              <a:t> is one of degree.  Use </a:t>
            </a:r>
            <a:r>
              <a:rPr lang="ja-JP" altLang="en-US" sz="2000">
                <a:latin typeface="Tahoma" panose="020B0604030504040204" pitchFamily="34" charset="0"/>
              </a:rPr>
              <a:t>“</a:t>
            </a:r>
            <a:r>
              <a:rPr lang="en-US" altLang="ja-JP" sz="2000">
                <a:latin typeface="Tahoma" panose="020B0604030504040204" pitchFamily="34" charset="0"/>
              </a:rPr>
              <a:t>see</a:t>
            </a:r>
            <a:r>
              <a:rPr lang="ja-JP" altLang="en-US" sz="2000">
                <a:latin typeface="Tahoma" panose="020B0604030504040204" pitchFamily="34" charset="0"/>
              </a:rPr>
              <a:t>”</a:t>
            </a:r>
            <a:r>
              <a:rPr lang="en-US" altLang="ja-JP" sz="2000">
                <a:latin typeface="Tahoma" panose="020B0604030504040204" pitchFamily="34" charset="0"/>
              </a:rPr>
              <a:t> when the authority does not directly state the proposition but the proposition is obviously supported by the source.</a:t>
            </a:r>
            <a:endParaRPr lang="en-US" altLang="en-US" sz="2000">
              <a:latin typeface="Tahoma" panose="020B0604030504040204" pitchFamily="34" charset="0"/>
            </a:endParaRPr>
          </a:p>
        </p:txBody>
      </p:sp>
      <p:sp>
        <p:nvSpPr>
          <p:cNvPr id="92163" name="Slide Number Placeholder 5">
            <a:extLst>
              <a:ext uri="{FF2B5EF4-FFF2-40B4-BE49-F238E27FC236}">
                <a16:creationId xmlns:a16="http://schemas.microsoft.com/office/drawing/2014/main" id="{18239097-D50A-5E8F-F89F-4F2F3A1E5FA2}"/>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F914DDD-ECC0-4A0A-A2D3-BF29EAB26120}" type="slidenum">
              <a:rPr lang="en-US" altLang="en-US" sz="1400" smtClean="0">
                <a:latin typeface="Arial" panose="020B0604020202020204" pitchFamily="34" charset="0"/>
              </a:rPr>
              <a:pPr>
                <a:spcBef>
                  <a:spcPct val="0"/>
                </a:spcBef>
                <a:buClrTx/>
                <a:buSzTx/>
                <a:buFontTx/>
                <a:buNone/>
              </a:pPr>
              <a:t>74</a:t>
            </a:fld>
            <a:endParaRPr lang="en-US" altLang="en-US" sz="1400">
              <a:latin typeface="Arial" panose="020B0604020202020204" pitchFamily="34" charset="0"/>
            </a:endParaRPr>
          </a:p>
        </p:txBody>
      </p:sp>
      <p:sp>
        <p:nvSpPr>
          <p:cNvPr id="80899" name="Rectangle 2">
            <a:extLst>
              <a:ext uri="{FF2B5EF4-FFF2-40B4-BE49-F238E27FC236}">
                <a16:creationId xmlns:a16="http://schemas.microsoft.com/office/drawing/2014/main" id="{E40CFABC-4702-0DC1-EFD8-9383673A806E}"/>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Signals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a:extLst>
              <a:ext uri="{FF2B5EF4-FFF2-40B4-BE49-F238E27FC236}">
                <a16:creationId xmlns:a16="http://schemas.microsoft.com/office/drawing/2014/main" id="{9D337255-C4B8-93E4-F4E6-894D74B52120}"/>
              </a:ext>
            </a:extLst>
          </p:cNvPr>
          <p:cNvSpPr>
            <a:spLocks noGrp="1"/>
          </p:cNvSpPr>
          <p:nvPr>
            <p:ph idx="1"/>
          </p:nvPr>
        </p:nvSpPr>
        <p:spPr>
          <a:xfrm>
            <a:off x="457200" y="1676400"/>
            <a:ext cx="8229600" cy="4525963"/>
          </a:xfrm>
        </p:spPr>
        <p:txBody>
          <a:bodyPr/>
          <a:lstStyle/>
          <a:p>
            <a:pPr eaLnBrk="1" hangingPunct="1">
              <a:lnSpc>
                <a:spcPct val="90000"/>
              </a:lnSpc>
            </a:pPr>
            <a:r>
              <a:rPr lang="en-US" altLang="en-US" sz="2400" i="1">
                <a:solidFill>
                  <a:schemeClr val="accent1"/>
                </a:solidFill>
                <a:latin typeface="Tahoma" panose="020B0604030504040204" pitchFamily="34" charset="0"/>
              </a:rPr>
              <a:t>R1.3</a:t>
            </a:r>
          </a:p>
          <a:p>
            <a:pPr eaLnBrk="1" hangingPunct="1">
              <a:lnSpc>
                <a:spcPct val="90000"/>
              </a:lnSpc>
            </a:pPr>
            <a:r>
              <a:rPr lang="en-US" altLang="en-US" sz="2400">
                <a:latin typeface="Tahoma" panose="020B0604030504040204" pitchFamily="34" charset="0"/>
              </a:rPr>
              <a:t>When more than one signal is used in a citation sentence or clause, R1.3 dictates the order in which they should appear.</a:t>
            </a:r>
          </a:p>
          <a:p>
            <a:pPr eaLnBrk="1" hangingPunct="1">
              <a:lnSpc>
                <a:spcPct val="90000"/>
              </a:lnSpc>
            </a:pPr>
            <a:r>
              <a:rPr lang="en-US" altLang="en-US" sz="2400">
                <a:latin typeface="Tahoma" panose="020B0604030504040204" pitchFamily="34" charset="0"/>
              </a:rPr>
              <a:t>R1.4 dictates the order of legal authorities within each signal.</a:t>
            </a:r>
          </a:p>
        </p:txBody>
      </p:sp>
      <p:sp>
        <p:nvSpPr>
          <p:cNvPr id="93187" name="Slide Number Placeholder 5">
            <a:extLst>
              <a:ext uri="{FF2B5EF4-FFF2-40B4-BE49-F238E27FC236}">
                <a16:creationId xmlns:a16="http://schemas.microsoft.com/office/drawing/2014/main" id="{C34BA061-A422-41C2-9528-963BC9C919DE}"/>
              </a:ext>
            </a:extLst>
          </p:cNvPr>
          <p:cNvSpPr>
            <a:spLocks noGrp="1"/>
          </p:cNvSpPr>
          <p:nvPr>
            <p:ph type="sldNum" sz="quarter" idx="12"/>
          </p:nvPr>
        </p:nvSpPr>
        <p:spPr bwMode="auto">
          <a:xfrm>
            <a:off x="8534400" y="6400800"/>
            <a:ext cx="4429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5A450F7-BD72-44AA-BA81-CEBCEE0F42FC}" type="slidenum">
              <a:rPr lang="en-US" altLang="en-US" sz="1400" smtClean="0">
                <a:latin typeface="Arial" panose="020B0604020202020204" pitchFamily="34" charset="0"/>
              </a:rPr>
              <a:pPr>
                <a:spcBef>
                  <a:spcPct val="0"/>
                </a:spcBef>
                <a:buClrTx/>
                <a:buSzTx/>
                <a:buFontTx/>
                <a:buNone/>
              </a:pPr>
              <a:t>75</a:t>
            </a:fld>
            <a:endParaRPr lang="en-US" altLang="en-US" sz="1400">
              <a:latin typeface="Arial" panose="020B0604020202020204" pitchFamily="34" charset="0"/>
            </a:endParaRPr>
          </a:p>
        </p:txBody>
      </p:sp>
      <p:sp>
        <p:nvSpPr>
          <p:cNvPr id="81923" name="Rectangle 2">
            <a:extLst>
              <a:ext uri="{FF2B5EF4-FFF2-40B4-BE49-F238E27FC236}">
                <a16:creationId xmlns:a16="http://schemas.microsoft.com/office/drawing/2014/main" id="{E3B4AC87-0805-EB4C-B785-699EE020470F}"/>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Order of signals</a:t>
            </a:r>
          </a:p>
        </p:txBody>
      </p:sp>
    </p:spTree>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a:extLst>
              <a:ext uri="{FF2B5EF4-FFF2-40B4-BE49-F238E27FC236}">
                <a16:creationId xmlns:a16="http://schemas.microsoft.com/office/drawing/2014/main" id="{FDBC5072-82C1-B5E7-229D-2D7A88B399C4}"/>
              </a:ext>
            </a:extLst>
          </p:cNvPr>
          <p:cNvSpPr>
            <a:spLocks noGrp="1"/>
          </p:cNvSpPr>
          <p:nvPr>
            <p:ph idx="1"/>
          </p:nvPr>
        </p:nvSpPr>
        <p:spPr>
          <a:xfrm>
            <a:off x="838200" y="1371600"/>
            <a:ext cx="7543800" cy="4572000"/>
          </a:xfrm>
        </p:spPr>
        <p:txBody>
          <a:bodyPr/>
          <a:lstStyle/>
          <a:p>
            <a:pPr eaLnBrk="1" hangingPunct="1">
              <a:lnSpc>
                <a:spcPct val="80000"/>
              </a:lnSpc>
            </a:pPr>
            <a:r>
              <a:rPr lang="en-US" altLang="en-US" sz="2400">
                <a:solidFill>
                  <a:srgbClr val="7030A0"/>
                </a:solidFill>
                <a:latin typeface="Tahoma" panose="020B0604030504040204" pitchFamily="34" charset="0"/>
              </a:rPr>
              <a:t>Italicize signals when they appear in citation sentences or clauses.</a:t>
            </a:r>
            <a:r>
              <a:rPr lang="en-US" altLang="en-US" sz="2400">
                <a:latin typeface="Tahoma" panose="020B0604030504040204" pitchFamily="34" charset="0"/>
              </a:rPr>
              <a:t>  When an introductory signal is used as part of a textual sentence, however, it is not italicized.</a:t>
            </a:r>
            <a:endParaRPr lang="en-US" altLang="en-US" sz="2400">
              <a:solidFill>
                <a:srgbClr val="FFFF00"/>
              </a:solidFill>
              <a:latin typeface="Tahoma" panose="020B0604030504040204" pitchFamily="34" charset="0"/>
            </a:endParaRPr>
          </a:p>
          <a:p>
            <a:pPr eaLnBrk="1" hangingPunct="1">
              <a:lnSpc>
                <a:spcPct val="80000"/>
              </a:lnSpc>
            </a:pPr>
            <a:r>
              <a:rPr lang="en-US" altLang="en-US" sz="2400">
                <a:solidFill>
                  <a:schemeClr val="accent1"/>
                </a:solidFill>
                <a:latin typeface="Tahoma" panose="020B0604030504040204" pitchFamily="34" charset="0"/>
              </a:rPr>
              <a:t>Signals begin with a capital letter </a:t>
            </a:r>
            <a:r>
              <a:rPr lang="en-US" altLang="en-US" sz="2400">
                <a:solidFill>
                  <a:srgbClr val="7030A0"/>
                </a:solidFill>
                <a:latin typeface="Tahoma" panose="020B0604030504040204" pitchFamily="34" charset="0"/>
              </a:rPr>
              <a:t>only </a:t>
            </a:r>
            <a:r>
              <a:rPr lang="en-US" altLang="en-US" sz="2400">
                <a:solidFill>
                  <a:schemeClr val="accent1"/>
                </a:solidFill>
                <a:latin typeface="Tahoma" panose="020B0604030504040204" pitchFamily="34" charset="0"/>
              </a:rPr>
              <a:t>when they begin a sentence.</a:t>
            </a:r>
          </a:p>
          <a:p>
            <a:pPr eaLnBrk="1" hangingPunct="1">
              <a:lnSpc>
                <a:spcPct val="80000"/>
              </a:lnSpc>
            </a:pPr>
            <a:r>
              <a:rPr lang="en-US" altLang="en-US" sz="2400">
                <a:latin typeface="Tahoma" panose="020B0604030504040204" pitchFamily="34" charset="0"/>
              </a:rPr>
              <a:t>There is a space between the signal and the case name. </a:t>
            </a:r>
          </a:p>
          <a:p>
            <a:pPr eaLnBrk="1" hangingPunct="1">
              <a:lnSpc>
                <a:spcPct val="80000"/>
              </a:lnSpc>
            </a:pPr>
            <a:r>
              <a:rPr lang="en-US" altLang="en-US" sz="2400">
                <a:solidFill>
                  <a:schemeClr val="accent1"/>
                </a:solidFill>
                <a:latin typeface="Tahoma" panose="020B0604030504040204" pitchFamily="34" charset="0"/>
              </a:rPr>
              <a:t>When appropriate, two or more signals may be paired together.</a:t>
            </a:r>
          </a:p>
        </p:txBody>
      </p:sp>
      <p:sp>
        <p:nvSpPr>
          <p:cNvPr id="94211" name="Slide Number Placeholder 5">
            <a:extLst>
              <a:ext uri="{FF2B5EF4-FFF2-40B4-BE49-F238E27FC236}">
                <a16:creationId xmlns:a16="http://schemas.microsoft.com/office/drawing/2014/main" id="{BF629139-2B43-BFD7-01A3-D6B9E38D531E}"/>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40CC816-0AEA-49DA-8C4D-F4FA75C25FA2}" type="slidenum">
              <a:rPr lang="en-US" altLang="en-US" sz="1400" smtClean="0">
                <a:latin typeface="Arial" panose="020B0604020202020204" pitchFamily="34" charset="0"/>
              </a:rPr>
              <a:pPr>
                <a:spcBef>
                  <a:spcPct val="0"/>
                </a:spcBef>
                <a:buClrTx/>
                <a:buSzTx/>
                <a:buFontTx/>
                <a:buNone/>
              </a:pPr>
              <a:t>76</a:t>
            </a:fld>
            <a:endParaRPr lang="en-US" altLang="en-US" sz="1400">
              <a:latin typeface="Arial" panose="020B0604020202020204" pitchFamily="34" charset="0"/>
            </a:endParaRPr>
          </a:p>
        </p:txBody>
      </p:sp>
      <p:sp>
        <p:nvSpPr>
          <p:cNvPr id="82947" name="Rectangle 2">
            <a:extLst>
              <a:ext uri="{FF2B5EF4-FFF2-40B4-BE49-F238E27FC236}">
                <a16:creationId xmlns:a16="http://schemas.microsoft.com/office/drawing/2014/main" id="{1A63AB15-8FD9-AE5B-7786-C7E0F9F9D059}"/>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Formatting for signals</a:t>
            </a:r>
          </a:p>
        </p:txBody>
      </p:sp>
    </p:spTree>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a:extLst>
              <a:ext uri="{FF2B5EF4-FFF2-40B4-BE49-F238E27FC236}">
                <a16:creationId xmlns:a16="http://schemas.microsoft.com/office/drawing/2014/main" id="{1DCCE2B8-7183-5DAC-BFD5-B81FD980ADAB}"/>
              </a:ext>
            </a:extLst>
          </p:cNvPr>
          <p:cNvSpPr>
            <a:spLocks noGrp="1"/>
          </p:cNvSpPr>
          <p:nvPr>
            <p:ph idx="1"/>
          </p:nvPr>
        </p:nvSpPr>
        <p:spPr>
          <a:xfrm>
            <a:off x="1066800" y="1981200"/>
            <a:ext cx="7543800" cy="4648200"/>
          </a:xfrm>
        </p:spPr>
        <p:txBody>
          <a:bodyPr/>
          <a:lstStyle/>
          <a:p>
            <a:pPr eaLnBrk="1" hangingPunct="1">
              <a:lnSpc>
                <a:spcPct val="80000"/>
              </a:lnSpc>
            </a:pPr>
            <a:r>
              <a:rPr lang="en-US" altLang="en-US" sz="2400">
                <a:solidFill>
                  <a:srgbClr val="7030A0"/>
                </a:solidFill>
                <a:latin typeface="Tahoma" panose="020B0604030504040204" pitchFamily="34" charset="0"/>
              </a:rPr>
              <a:t>Fifty-one years ago, the United States Supreme Court held that racial segregation in public schools violates the Fourteenth Amendment</a:t>
            </a:r>
            <a:r>
              <a:rPr lang="ja-JP" altLang="en-US" sz="2400">
                <a:solidFill>
                  <a:srgbClr val="7030A0"/>
                </a:solidFill>
                <a:latin typeface="Tahoma" panose="020B0604030504040204" pitchFamily="34" charset="0"/>
              </a:rPr>
              <a:t>’</a:t>
            </a:r>
            <a:r>
              <a:rPr lang="en-US" altLang="ja-JP" sz="2400">
                <a:solidFill>
                  <a:srgbClr val="7030A0"/>
                </a:solidFill>
                <a:latin typeface="Tahoma" panose="020B0604030504040204" pitchFamily="34" charset="0"/>
              </a:rPr>
              <a:t>s guarantee of Equal Protection.</a:t>
            </a:r>
            <a:r>
              <a:rPr lang="en-US" altLang="ja-JP" sz="2400" baseline="30000">
                <a:solidFill>
                  <a:srgbClr val="7030A0"/>
                </a:solidFill>
                <a:latin typeface="Tahoma" panose="020B0604030504040204" pitchFamily="34" charset="0"/>
              </a:rPr>
              <a:t>3 </a:t>
            </a:r>
          </a:p>
          <a:p>
            <a:pPr lvl="1" eaLnBrk="1" hangingPunct="1">
              <a:lnSpc>
                <a:spcPct val="80000"/>
              </a:lnSpc>
            </a:pPr>
            <a:r>
              <a:rPr lang="en-US" altLang="ja-JP" sz="2000" baseline="30000">
                <a:solidFill>
                  <a:srgbClr val="7030A0"/>
                </a:solidFill>
                <a:latin typeface="Tahoma" panose="020B0604030504040204" pitchFamily="34" charset="0"/>
              </a:rPr>
              <a:t>3</a:t>
            </a:r>
            <a:r>
              <a:rPr lang="en-US" altLang="ja-JP" sz="2000" u="sng" baseline="30000">
                <a:solidFill>
                  <a:srgbClr val="7030A0"/>
                </a:solidFill>
                <a:latin typeface="Tahoma" panose="020B0604030504040204" pitchFamily="34" charset="0"/>
              </a:rPr>
              <a:t> </a:t>
            </a:r>
            <a:r>
              <a:rPr lang="en-US" altLang="ja-JP" sz="2000">
                <a:solidFill>
                  <a:srgbClr val="7030A0"/>
                </a:solidFill>
                <a:latin typeface="Tahoma" panose="020B0604030504040204" pitchFamily="34" charset="0"/>
              </a:rPr>
              <a:t>Brown v. Bd. of Educ., 347 U.S. 483, 494 (1954).</a:t>
            </a:r>
          </a:p>
          <a:p>
            <a:pPr eaLnBrk="1" hangingPunct="1">
              <a:lnSpc>
                <a:spcPct val="80000"/>
              </a:lnSpc>
            </a:pPr>
            <a:r>
              <a:rPr lang="en-US" altLang="en-US" sz="2400">
                <a:solidFill>
                  <a:srgbClr val="7030A0"/>
                </a:solidFill>
                <a:latin typeface="Tahoma" panose="020B0604030504040204" pitchFamily="34" charset="0"/>
              </a:rPr>
              <a:t>In </a:t>
            </a:r>
            <a:r>
              <a:rPr lang="en-US" altLang="en-US" sz="2400" i="1">
                <a:solidFill>
                  <a:srgbClr val="7030A0"/>
                </a:solidFill>
                <a:latin typeface="Tahoma" panose="020B0604030504040204" pitchFamily="34" charset="0"/>
              </a:rPr>
              <a:t>Brown v. Board of Education</a:t>
            </a:r>
            <a:r>
              <a:rPr lang="en-US" altLang="en-US" sz="2400">
                <a:solidFill>
                  <a:srgbClr val="7030A0"/>
                </a:solidFill>
                <a:latin typeface="Tahoma" panose="020B0604030504040204" pitchFamily="34" charset="0"/>
              </a:rPr>
              <a:t>, the United States Supreme Court began to unravel Jim Crow.</a:t>
            </a:r>
            <a:r>
              <a:rPr lang="en-US" altLang="en-US" sz="2400" baseline="30000">
                <a:solidFill>
                  <a:srgbClr val="7030A0"/>
                </a:solidFill>
                <a:latin typeface="Tahoma" panose="020B0604030504040204" pitchFamily="34" charset="0"/>
              </a:rPr>
              <a:t>4</a:t>
            </a:r>
            <a:r>
              <a:rPr lang="en-US" altLang="en-US" sz="2400">
                <a:solidFill>
                  <a:srgbClr val="7030A0"/>
                </a:solidFill>
                <a:latin typeface="Tahoma" panose="020B0604030504040204" pitchFamily="34" charset="0"/>
              </a:rPr>
              <a:t> </a:t>
            </a:r>
          </a:p>
          <a:p>
            <a:pPr lvl="1" eaLnBrk="1" hangingPunct="1">
              <a:lnSpc>
                <a:spcPct val="80000"/>
              </a:lnSpc>
            </a:pPr>
            <a:r>
              <a:rPr lang="en-US" altLang="en-US" sz="2000" baseline="30000">
                <a:solidFill>
                  <a:srgbClr val="7030A0"/>
                </a:solidFill>
                <a:latin typeface="Tahoma" panose="020B0604030504040204" pitchFamily="34" charset="0"/>
              </a:rPr>
              <a:t>4</a:t>
            </a:r>
            <a:r>
              <a:rPr lang="en-US" altLang="en-US" sz="2000">
                <a:solidFill>
                  <a:srgbClr val="7030A0"/>
                </a:solidFill>
                <a:latin typeface="Tahoma" panose="020B0604030504040204" pitchFamily="34" charset="0"/>
              </a:rPr>
              <a:t> 347 U.S. 483, 494 (1954). </a:t>
            </a:r>
          </a:p>
        </p:txBody>
      </p:sp>
      <p:sp>
        <p:nvSpPr>
          <p:cNvPr id="95235" name="Slide Number Placeholder 5">
            <a:extLst>
              <a:ext uri="{FF2B5EF4-FFF2-40B4-BE49-F238E27FC236}">
                <a16:creationId xmlns:a16="http://schemas.microsoft.com/office/drawing/2014/main" id="{7295A7DD-D1A1-2DE2-771E-AA837604E786}"/>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3C8BDAC-2911-4496-B3F2-81559E8AD2F7}" type="slidenum">
              <a:rPr lang="en-US" altLang="en-US" sz="1400" smtClean="0">
                <a:latin typeface="Arial" panose="020B0604020202020204" pitchFamily="34" charset="0"/>
              </a:rPr>
              <a:pPr>
                <a:spcBef>
                  <a:spcPct val="0"/>
                </a:spcBef>
                <a:buClrTx/>
                <a:buSzTx/>
                <a:buFontTx/>
                <a:buNone/>
              </a:pPr>
              <a:t>77</a:t>
            </a:fld>
            <a:endParaRPr lang="en-US" altLang="en-US" sz="1400">
              <a:latin typeface="Arial" panose="020B0604020202020204" pitchFamily="34" charset="0"/>
            </a:endParaRPr>
          </a:p>
        </p:txBody>
      </p:sp>
      <p:sp>
        <p:nvSpPr>
          <p:cNvPr id="83971" name="Rectangle 2">
            <a:extLst>
              <a:ext uri="{FF2B5EF4-FFF2-40B4-BE49-F238E27FC236}">
                <a16:creationId xmlns:a16="http://schemas.microsoft.com/office/drawing/2014/main" id="{1BE48D4D-58F8-29A3-81CE-57F05893845D}"/>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Examples of </a:t>
            </a:r>
            <a:r>
              <a:rPr lang="ja-JP" altLang="en-US">
                <a:latin typeface="Tahoma" pitchFamily="34" charset="0"/>
              </a:rPr>
              <a:t>“</a:t>
            </a:r>
            <a:r>
              <a:rPr lang="en-US" altLang="ja-JP" dirty="0">
                <a:latin typeface="Tahoma" pitchFamily="34" charset="0"/>
              </a:rPr>
              <a:t>no signal</a:t>
            </a:r>
            <a:r>
              <a:rPr lang="ja-JP" altLang="en-US">
                <a:latin typeface="Tahoma" pitchFamily="34" charset="0"/>
              </a:rPr>
              <a:t>”</a:t>
            </a:r>
            <a:endParaRPr lang="en-US" dirty="0">
              <a:latin typeface="Tahoma" pitchFamily="34" charset="0"/>
            </a:endParaRPr>
          </a:p>
        </p:txBody>
      </p:sp>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a:extLst>
              <a:ext uri="{FF2B5EF4-FFF2-40B4-BE49-F238E27FC236}">
                <a16:creationId xmlns:a16="http://schemas.microsoft.com/office/drawing/2014/main" id="{0C2B815D-CE8D-2E4B-134E-8B9363058DF8}"/>
              </a:ext>
            </a:extLst>
          </p:cNvPr>
          <p:cNvSpPr>
            <a:spLocks noGrp="1"/>
          </p:cNvSpPr>
          <p:nvPr>
            <p:ph idx="1"/>
          </p:nvPr>
        </p:nvSpPr>
        <p:spPr/>
        <p:txBody>
          <a:bodyPr/>
          <a:lstStyle/>
          <a:p>
            <a:pPr eaLnBrk="1" hangingPunct="1"/>
            <a:r>
              <a:rPr lang="en-US" altLang="en-US">
                <a:latin typeface="Tahoma" panose="020B0604030504040204" pitchFamily="34" charset="0"/>
              </a:rPr>
              <a:t>Signals that indicate support for the proposition  </a:t>
            </a:r>
            <a:endParaRPr lang="en-US" altLang="en-US" u="sng">
              <a:latin typeface="Tahoma" panose="020B0604030504040204" pitchFamily="34" charset="0"/>
            </a:endParaRPr>
          </a:p>
          <a:p>
            <a:pPr lvl="1" eaLnBrk="1" hangingPunct="1"/>
            <a:r>
              <a:rPr lang="en-US" altLang="en-US" i="1">
                <a:solidFill>
                  <a:srgbClr val="7030A0"/>
                </a:solidFill>
                <a:latin typeface="Tahoma" panose="020B0604030504040204" pitchFamily="34" charset="0"/>
              </a:rPr>
              <a:t>See </a:t>
            </a:r>
            <a:r>
              <a:rPr lang="en-US" altLang="en-US">
                <a:solidFill>
                  <a:srgbClr val="7030A0"/>
                </a:solidFill>
                <a:latin typeface="Tahoma" panose="020B0604030504040204" pitchFamily="34" charset="0"/>
              </a:rPr>
              <a:t>and </a:t>
            </a:r>
            <a:r>
              <a:rPr lang="en-US" altLang="en-US" i="1">
                <a:solidFill>
                  <a:srgbClr val="7030A0"/>
                </a:solidFill>
                <a:latin typeface="Tahoma" panose="020B0604030504040204" pitchFamily="34" charset="0"/>
              </a:rPr>
              <a:t>see also</a:t>
            </a:r>
          </a:p>
          <a:p>
            <a:pPr lvl="1" eaLnBrk="1" hangingPunct="1"/>
            <a:r>
              <a:rPr lang="en-US" altLang="en-US" i="1">
                <a:solidFill>
                  <a:srgbClr val="7030A0"/>
                </a:solidFill>
                <a:latin typeface="Tahoma" panose="020B0604030504040204" pitchFamily="34" charset="0"/>
              </a:rPr>
              <a:t>E.g. </a:t>
            </a:r>
            <a:r>
              <a:rPr lang="en-US" altLang="en-US">
                <a:solidFill>
                  <a:srgbClr val="7030A0"/>
                </a:solidFill>
                <a:latin typeface="Tahoma" panose="020B0604030504040204" pitchFamily="34" charset="0"/>
              </a:rPr>
              <a:t>means </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for example</a:t>
            </a:r>
            <a:r>
              <a:rPr lang="ja-JP" altLang="en-US">
                <a:solidFill>
                  <a:srgbClr val="7030A0"/>
                </a:solidFill>
                <a:latin typeface="Tahoma" panose="020B0604030504040204" pitchFamily="34" charset="0"/>
              </a:rPr>
              <a:t>”</a:t>
            </a:r>
            <a:endParaRPr lang="en-US" altLang="ja-JP">
              <a:solidFill>
                <a:srgbClr val="7030A0"/>
              </a:solidFill>
              <a:latin typeface="Tahoma" panose="020B0604030504040204" pitchFamily="34" charset="0"/>
            </a:endParaRPr>
          </a:p>
          <a:p>
            <a:pPr lvl="1" eaLnBrk="1" hangingPunct="1"/>
            <a:r>
              <a:rPr lang="en-US" altLang="en-US" i="1">
                <a:solidFill>
                  <a:srgbClr val="7030A0"/>
                </a:solidFill>
                <a:latin typeface="Tahoma" panose="020B0604030504040204" pitchFamily="34" charset="0"/>
              </a:rPr>
              <a:t>Accord</a:t>
            </a:r>
            <a:r>
              <a:rPr lang="en-US" altLang="en-US">
                <a:solidFill>
                  <a:srgbClr val="7030A0"/>
                </a:solidFill>
                <a:latin typeface="Tahoma" panose="020B0604030504040204" pitchFamily="34" charset="0"/>
              </a:rPr>
              <a:t> means </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agreement</a:t>
            </a:r>
            <a:r>
              <a:rPr lang="ja-JP" altLang="en-US">
                <a:solidFill>
                  <a:srgbClr val="7030A0"/>
                </a:solidFill>
                <a:latin typeface="Tahoma" panose="020B0604030504040204" pitchFamily="34" charset="0"/>
              </a:rPr>
              <a:t>”</a:t>
            </a:r>
            <a:endParaRPr lang="en-US" altLang="ja-JP">
              <a:solidFill>
                <a:srgbClr val="7030A0"/>
              </a:solidFill>
              <a:latin typeface="Tahoma" panose="020B0604030504040204" pitchFamily="34" charset="0"/>
            </a:endParaRPr>
          </a:p>
          <a:p>
            <a:pPr lvl="1" eaLnBrk="1" hangingPunct="1"/>
            <a:r>
              <a:rPr lang="en-US" altLang="en-US" i="1">
                <a:solidFill>
                  <a:srgbClr val="7030A0"/>
                </a:solidFill>
                <a:latin typeface="Tahoma" panose="020B0604030504040204" pitchFamily="34" charset="0"/>
              </a:rPr>
              <a:t>Cf. </a:t>
            </a:r>
            <a:r>
              <a:rPr lang="en-US" altLang="en-US">
                <a:solidFill>
                  <a:srgbClr val="7030A0"/>
                </a:solidFill>
                <a:latin typeface="Tahoma" panose="020B0604030504040204" pitchFamily="34" charset="0"/>
              </a:rPr>
              <a:t>literally means </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compare</a:t>
            </a:r>
            <a:r>
              <a:rPr lang="ja-JP" altLang="en-US">
                <a:solidFill>
                  <a:srgbClr val="7030A0"/>
                </a:solidFill>
                <a:latin typeface="Tahoma" panose="020B0604030504040204" pitchFamily="34" charset="0"/>
              </a:rPr>
              <a:t>”</a:t>
            </a:r>
            <a:r>
              <a:rPr lang="en-US" altLang="ja-JP">
                <a:solidFill>
                  <a:srgbClr val="7030A0"/>
                </a:solidFill>
                <a:latin typeface="Tahoma" panose="020B0604030504040204" pitchFamily="34" charset="0"/>
              </a:rPr>
              <a:t> </a:t>
            </a:r>
            <a:endParaRPr lang="en-US" altLang="en-US">
              <a:solidFill>
                <a:srgbClr val="7030A0"/>
              </a:solidFill>
              <a:latin typeface="Tahoma" panose="020B0604030504040204" pitchFamily="34" charset="0"/>
            </a:endParaRPr>
          </a:p>
        </p:txBody>
      </p:sp>
      <p:sp>
        <p:nvSpPr>
          <p:cNvPr id="96259" name="Slide Number Placeholder 5">
            <a:extLst>
              <a:ext uri="{FF2B5EF4-FFF2-40B4-BE49-F238E27FC236}">
                <a16:creationId xmlns:a16="http://schemas.microsoft.com/office/drawing/2014/main" id="{933F7EF4-4BF8-02F2-4FDD-7B070BFF6327}"/>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4FD0DC01-E29D-45C6-94D4-FC0DB8143CEA}" type="slidenum">
              <a:rPr lang="en-US" altLang="en-US" sz="1400" smtClean="0">
                <a:latin typeface="Arial" panose="020B0604020202020204" pitchFamily="34" charset="0"/>
              </a:rPr>
              <a:pPr>
                <a:spcBef>
                  <a:spcPct val="0"/>
                </a:spcBef>
                <a:buClrTx/>
                <a:buSzTx/>
                <a:buFontTx/>
                <a:buNone/>
              </a:pPr>
              <a:t>78</a:t>
            </a:fld>
            <a:endParaRPr lang="en-US" altLang="en-US" sz="1400">
              <a:latin typeface="Arial" panose="020B0604020202020204" pitchFamily="34" charset="0"/>
            </a:endParaRPr>
          </a:p>
        </p:txBody>
      </p:sp>
      <p:sp>
        <p:nvSpPr>
          <p:cNvPr id="84995" name="Rectangle 2">
            <a:extLst>
              <a:ext uri="{FF2B5EF4-FFF2-40B4-BE49-F238E27FC236}">
                <a16:creationId xmlns:a16="http://schemas.microsoft.com/office/drawing/2014/main" id="{438D6C7C-BB7C-D535-3E64-317539E8C775}"/>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Other types of signals</a:t>
            </a:r>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a:extLst>
              <a:ext uri="{FF2B5EF4-FFF2-40B4-BE49-F238E27FC236}">
                <a16:creationId xmlns:a16="http://schemas.microsoft.com/office/drawing/2014/main" id="{E5748056-8E04-2BFC-79CD-84E172A50620}"/>
              </a:ext>
            </a:extLst>
          </p:cNvPr>
          <p:cNvSpPr>
            <a:spLocks noGrp="1"/>
          </p:cNvSpPr>
          <p:nvPr>
            <p:ph idx="1"/>
          </p:nvPr>
        </p:nvSpPr>
        <p:spPr/>
        <p:txBody>
          <a:bodyPr/>
          <a:lstStyle/>
          <a:p>
            <a:pPr eaLnBrk="1" hangingPunct="1"/>
            <a:r>
              <a:rPr lang="en-US" altLang="en-US">
                <a:latin typeface="Tahoma" panose="020B0604030504040204" pitchFamily="34" charset="0"/>
              </a:rPr>
              <a:t>Signals that suggest a useful comparison</a:t>
            </a:r>
          </a:p>
          <a:p>
            <a:pPr lvl="1" eaLnBrk="1" hangingPunct="1"/>
            <a:r>
              <a:rPr lang="en-US" altLang="en-US" i="1">
                <a:solidFill>
                  <a:srgbClr val="7030A0"/>
                </a:solidFill>
                <a:latin typeface="Tahoma" panose="020B0604030504040204" pitchFamily="34" charset="0"/>
              </a:rPr>
              <a:t>Compare</a:t>
            </a:r>
            <a:r>
              <a:rPr lang="en-US" altLang="en-US">
                <a:solidFill>
                  <a:srgbClr val="7030A0"/>
                </a:solidFill>
                <a:latin typeface="Tahoma" panose="020B0604030504040204" pitchFamily="34" charset="0"/>
              </a:rPr>
              <a:t> . . . </a:t>
            </a:r>
            <a:r>
              <a:rPr lang="en-US" altLang="en-US" i="1">
                <a:solidFill>
                  <a:srgbClr val="7030A0"/>
                </a:solidFill>
                <a:latin typeface="Tahoma" panose="020B0604030504040204" pitchFamily="34" charset="0"/>
              </a:rPr>
              <a:t>with</a:t>
            </a:r>
            <a:r>
              <a:rPr lang="en-US" altLang="en-US">
                <a:solidFill>
                  <a:srgbClr val="7030A0"/>
                </a:solidFill>
                <a:latin typeface="Tahoma" panose="020B0604030504040204" pitchFamily="34" charset="0"/>
              </a:rPr>
              <a:t> . . .</a:t>
            </a:r>
          </a:p>
        </p:txBody>
      </p:sp>
      <p:sp>
        <p:nvSpPr>
          <p:cNvPr id="97283" name="Slide Number Placeholder 5">
            <a:extLst>
              <a:ext uri="{FF2B5EF4-FFF2-40B4-BE49-F238E27FC236}">
                <a16:creationId xmlns:a16="http://schemas.microsoft.com/office/drawing/2014/main" id="{4126E1CA-9E19-A45A-BBE0-CD6331EBFC42}"/>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3B60D3C-D8EA-4F31-9B61-7D623C25DBE6}" type="slidenum">
              <a:rPr lang="en-US" altLang="en-US" sz="1400" smtClean="0">
                <a:latin typeface="Arial" panose="020B0604020202020204" pitchFamily="34" charset="0"/>
              </a:rPr>
              <a:pPr>
                <a:spcBef>
                  <a:spcPct val="0"/>
                </a:spcBef>
                <a:buClrTx/>
                <a:buSzTx/>
                <a:buFontTx/>
                <a:buNone/>
              </a:pPr>
              <a:t>79</a:t>
            </a:fld>
            <a:endParaRPr lang="en-US" altLang="en-US" sz="1400">
              <a:latin typeface="Arial" panose="020B0604020202020204" pitchFamily="34" charset="0"/>
            </a:endParaRPr>
          </a:p>
        </p:txBody>
      </p:sp>
      <p:sp>
        <p:nvSpPr>
          <p:cNvPr id="86019" name="Rectangle 2">
            <a:extLst>
              <a:ext uri="{FF2B5EF4-FFF2-40B4-BE49-F238E27FC236}">
                <a16:creationId xmlns:a16="http://schemas.microsoft.com/office/drawing/2014/main" id="{7C4BBABD-EE1D-33FB-45E9-AECC85FF9E14}"/>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Other types of signals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D60A1916-A763-854F-B442-E41A34A8F898}"/>
              </a:ext>
            </a:extLst>
          </p:cNvPr>
          <p:cNvSpPr>
            <a:spLocks noGrp="1"/>
          </p:cNvSpPr>
          <p:nvPr>
            <p:ph idx="1"/>
          </p:nvPr>
        </p:nvSpPr>
        <p:spPr/>
        <p:txBody>
          <a:bodyPr/>
          <a:lstStyle/>
          <a:p>
            <a:pPr eaLnBrk="1" hangingPunct="1">
              <a:lnSpc>
                <a:spcPct val="80000"/>
              </a:lnSpc>
            </a:pPr>
            <a:r>
              <a:rPr lang="en-US" altLang="en-US" sz="2800" i="1">
                <a:solidFill>
                  <a:schemeClr val="accent1"/>
                </a:solidFill>
                <a:latin typeface="Tahoma" panose="020B0604030504040204" pitchFamily="34" charset="0"/>
              </a:rPr>
              <a:t>R1.1</a:t>
            </a:r>
          </a:p>
          <a:p>
            <a:pPr eaLnBrk="1" hangingPunct="1">
              <a:lnSpc>
                <a:spcPct val="80000"/>
              </a:lnSpc>
            </a:pPr>
            <a:r>
              <a:rPr lang="en-US" altLang="en-US" sz="2800">
                <a:latin typeface="Tahoma" panose="020B0604030504040204" pitchFamily="34" charset="0"/>
              </a:rPr>
              <a:t>Citation sentences are used to cite authorities that relate to the </a:t>
            </a:r>
            <a:r>
              <a:rPr lang="en-US" altLang="en-US" sz="2800" u="sng">
                <a:latin typeface="Tahoma" panose="020B0604030504040204" pitchFamily="34" charset="0"/>
              </a:rPr>
              <a:t>entire</a:t>
            </a:r>
            <a:r>
              <a:rPr lang="en-US" altLang="en-US" sz="2800">
                <a:latin typeface="Tahoma" panose="020B0604030504040204" pitchFamily="34" charset="0"/>
              </a:rPr>
              <a:t> preceding sentence.</a:t>
            </a:r>
          </a:p>
          <a:p>
            <a:pPr eaLnBrk="1" hangingPunct="1">
              <a:lnSpc>
                <a:spcPct val="80000"/>
              </a:lnSpc>
            </a:pPr>
            <a:r>
              <a:rPr lang="en-US" altLang="en-US" sz="2800">
                <a:latin typeface="Tahoma" panose="020B0604030504040204" pitchFamily="34" charset="0"/>
              </a:rPr>
              <a:t>Citation sentences begin with a capital letter and end with a period.</a:t>
            </a:r>
          </a:p>
          <a:p>
            <a:pPr eaLnBrk="1" hangingPunct="1">
              <a:lnSpc>
                <a:spcPct val="80000"/>
              </a:lnSpc>
            </a:pPr>
            <a:r>
              <a:rPr lang="en-US" altLang="en-US" sz="2800">
                <a:latin typeface="Tahoma" panose="020B0604030504040204" pitchFamily="34" charset="0"/>
              </a:rPr>
              <a:t>A </a:t>
            </a:r>
            <a:r>
              <a:rPr lang="ja-JP" altLang="en-US" sz="2800">
                <a:latin typeface="Tahoma" panose="020B0604030504040204" pitchFamily="34" charset="0"/>
              </a:rPr>
              <a:t>“</a:t>
            </a:r>
            <a:r>
              <a:rPr lang="en-US" altLang="ja-JP" sz="2800">
                <a:latin typeface="Tahoma" panose="020B0604030504040204" pitchFamily="34" charset="0"/>
              </a:rPr>
              <a:t>string citation</a:t>
            </a:r>
            <a:r>
              <a:rPr lang="ja-JP" altLang="en-US" sz="2800">
                <a:latin typeface="Tahoma" panose="020B0604030504040204" pitchFamily="34" charset="0"/>
              </a:rPr>
              <a:t>”</a:t>
            </a:r>
            <a:r>
              <a:rPr lang="en-US" altLang="ja-JP" sz="2800">
                <a:latin typeface="Tahoma" panose="020B0604030504040204" pitchFamily="34" charset="0"/>
              </a:rPr>
              <a:t> contains numerous citations, each separated by a semi-colon.</a:t>
            </a:r>
          </a:p>
          <a:p>
            <a:pPr lvl="1" eaLnBrk="1" hangingPunct="1">
              <a:lnSpc>
                <a:spcPct val="80000"/>
              </a:lnSpc>
            </a:pPr>
            <a:r>
              <a:rPr lang="en-US" altLang="en-US" sz="2400">
                <a:solidFill>
                  <a:schemeClr val="accent1"/>
                </a:solidFill>
                <a:latin typeface="Tahoma" panose="020B0604030504040204" pitchFamily="34" charset="0"/>
              </a:rPr>
              <a:t>Example:</a:t>
            </a:r>
            <a:r>
              <a:rPr lang="en-US" altLang="en-US" sz="2400">
                <a:latin typeface="Tahoma" panose="020B0604030504040204" pitchFamily="34" charset="0"/>
              </a:rPr>
              <a:t> </a:t>
            </a:r>
          </a:p>
          <a:p>
            <a:pPr lvl="2" eaLnBrk="1" hangingPunct="1">
              <a:lnSpc>
                <a:spcPct val="80000"/>
              </a:lnSpc>
            </a:pPr>
            <a:r>
              <a:rPr lang="en-US" altLang="en-US" sz="2000" baseline="30000">
                <a:latin typeface="Tahoma" panose="020B0604030504040204" pitchFamily="34" charset="0"/>
              </a:rPr>
              <a:t>3</a:t>
            </a:r>
            <a:r>
              <a:rPr lang="en-US" altLang="en-US" sz="2000">
                <a:latin typeface="Tahoma" panose="020B0604030504040204" pitchFamily="34" charset="0"/>
              </a:rPr>
              <a:t> United States v. Dodd, 538 F.2d 980, 984 (7th Cir. 1996); Parker v. Marpoe, 789 So. 2d 86, 91 (Al. 2000); Smith v. Fulton, 390 A.2d 72, 78 (Pa. 1999). </a:t>
            </a:r>
          </a:p>
        </p:txBody>
      </p:sp>
      <p:sp>
        <p:nvSpPr>
          <p:cNvPr id="21507" name="Slide Number Placeholder 5">
            <a:extLst>
              <a:ext uri="{FF2B5EF4-FFF2-40B4-BE49-F238E27FC236}">
                <a16:creationId xmlns:a16="http://schemas.microsoft.com/office/drawing/2014/main" id="{E928DD8B-C4C7-C556-EC48-C19BF0A85A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FE0EB65-DAE1-4DAC-B337-9812167D049E}" type="slidenum">
              <a:rPr lang="en-US" altLang="en-US" sz="1400" smtClean="0">
                <a:latin typeface="Arial" panose="020B0604020202020204" pitchFamily="34" charset="0"/>
              </a:rPr>
              <a:pPr>
                <a:spcBef>
                  <a:spcPct val="0"/>
                </a:spcBef>
                <a:buClrTx/>
                <a:buSzTx/>
                <a:buFontTx/>
                <a:buNone/>
              </a:pPr>
              <a:t>8</a:t>
            </a:fld>
            <a:endParaRPr lang="en-US" altLang="en-US" sz="1400">
              <a:latin typeface="Arial" panose="020B0604020202020204" pitchFamily="34" charset="0"/>
            </a:endParaRPr>
          </a:p>
        </p:txBody>
      </p:sp>
      <p:sp>
        <p:nvSpPr>
          <p:cNvPr id="10243" name="Rectangle 2">
            <a:extLst>
              <a:ext uri="{FF2B5EF4-FFF2-40B4-BE49-F238E27FC236}">
                <a16:creationId xmlns:a16="http://schemas.microsoft.com/office/drawing/2014/main" id="{3E879BF5-404D-0357-13B1-513F5BD06F01}"/>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Citation sentences</a:t>
            </a:r>
          </a:p>
        </p:txBody>
      </p:sp>
    </p:spTree>
  </p:cSld>
  <p:clrMapOvr>
    <a:masterClrMapping/>
  </p:clrMapOvr>
  <p:transition spd="slow"/>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a:extLst>
              <a:ext uri="{FF2B5EF4-FFF2-40B4-BE49-F238E27FC236}">
                <a16:creationId xmlns:a16="http://schemas.microsoft.com/office/drawing/2014/main" id="{A75F50EF-822F-7730-F131-66E272D747A0}"/>
              </a:ext>
            </a:extLst>
          </p:cNvPr>
          <p:cNvSpPr>
            <a:spLocks noGrp="1"/>
          </p:cNvSpPr>
          <p:nvPr>
            <p:ph idx="1"/>
          </p:nvPr>
        </p:nvSpPr>
        <p:spPr/>
        <p:txBody>
          <a:bodyPr/>
          <a:lstStyle/>
          <a:p>
            <a:pPr eaLnBrk="1" hangingPunct="1"/>
            <a:r>
              <a:rPr lang="en-US" altLang="en-US">
                <a:latin typeface="Tahoma" panose="020B0604030504040204" pitchFamily="34" charset="0"/>
              </a:rPr>
              <a:t>Signals that contradict the proposition</a:t>
            </a:r>
          </a:p>
          <a:p>
            <a:pPr lvl="1" eaLnBrk="1" hangingPunct="1"/>
            <a:r>
              <a:rPr lang="en-US" altLang="en-US" i="1">
                <a:solidFill>
                  <a:srgbClr val="7030A0"/>
                </a:solidFill>
                <a:latin typeface="Tahoma" panose="020B0604030504040204" pitchFamily="34" charset="0"/>
              </a:rPr>
              <a:t>Contra</a:t>
            </a:r>
          </a:p>
          <a:p>
            <a:pPr lvl="1" eaLnBrk="1" hangingPunct="1"/>
            <a:r>
              <a:rPr lang="en-US" altLang="en-US" i="1">
                <a:solidFill>
                  <a:srgbClr val="7030A0"/>
                </a:solidFill>
                <a:latin typeface="Tahoma" panose="020B0604030504040204" pitchFamily="34" charset="0"/>
              </a:rPr>
              <a:t>But see</a:t>
            </a:r>
          </a:p>
          <a:p>
            <a:pPr lvl="1" eaLnBrk="1" hangingPunct="1"/>
            <a:r>
              <a:rPr lang="en-US" altLang="en-US" i="1">
                <a:solidFill>
                  <a:srgbClr val="7030A0"/>
                </a:solidFill>
                <a:latin typeface="Tahoma" panose="020B0604030504040204" pitchFamily="34" charset="0"/>
              </a:rPr>
              <a:t>But cf.</a:t>
            </a:r>
          </a:p>
        </p:txBody>
      </p:sp>
      <p:sp>
        <p:nvSpPr>
          <p:cNvPr id="98307" name="Slide Number Placeholder 5">
            <a:extLst>
              <a:ext uri="{FF2B5EF4-FFF2-40B4-BE49-F238E27FC236}">
                <a16:creationId xmlns:a16="http://schemas.microsoft.com/office/drawing/2014/main" id="{693E634A-C5F3-9B16-FE9D-FC764A914B61}"/>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82BE72E-3AFC-436E-A91C-D1EBDA0444DB}" type="slidenum">
              <a:rPr lang="en-US" altLang="en-US" sz="1400" smtClean="0">
                <a:latin typeface="Arial" panose="020B0604020202020204" pitchFamily="34" charset="0"/>
              </a:rPr>
              <a:pPr>
                <a:spcBef>
                  <a:spcPct val="0"/>
                </a:spcBef>
                <a:buClrTx/>
                <a:buSzTx/>
                <a:buFontTx/>
                <a:buNone/>
              </a:pPr>
              <a:t>80</a:t>
            </a:fld>
            <a:endParaRPr lang="en-US" altLang="en-US" sz="1400">
              <a:latin typeface="Arial" panose="020B0604020202020204" pitchFamily="34" charset="0"/>
            </a:endParaRPr>
          </a:p>
        </p:txBody>
      </p:sp>
      <p:sp>
        <p:nvSpPr>
          <p:cNvPr id="87043" name="Rectangle 2">
            <a:extLst>
              <a:ext uri="{FF2B5EF4-FFF2-40B4-BE49-F238E27FC236}">
                <a16:creationId xmlns:a16="http://schemas.microsoft.com/office/drawing/2014/main" id="{0CA6A50F-A46A-D1E5-7EDD-0440C6D6E9AC}"/>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Other types of signals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a:extLst>
              <a:ext uri="{FF2B5EF4-FFF2-40B4-BE49-F238E27FC236}">
                <a16:creationId xmlns:a16="http://schemas.microsoft.com/office/drawing/2014/main" id="{06C56C0D-0F53-93B6-5FB1-49FEBD18CA4B}"/>
              </a:ext>
            </a:extLst>
          </p:cNvPr>
          <p:cNvSpPr>
            <a:spLocks noGrp="1"/>
          </p:cNvSpPr>
          <p:nvPr>
            <p:ph idx="1"/>
          </p:nvPr>
        </p:nvSpPr>
        <p:spPr/>
        <p:txBody>
          <a:bodyPr/>
          <a:lstStyle/>
          <a:p>
            <a:pPr eaLnBrk="1" hangingPunct="1"/>
            <a:r>
              <a:rPr lang="en-US" altLang="en-US">
                <a:latin typeface="Tahoma" panose="020B0604030504040204" pitchFamily="34" charset="0"/>
              </a:rPr>
              <a:t>Signals that indicate background material</a:t>
            </a:r>
            <a:endParaRPr lang="en-US" altLang="en-US" u="sng">
              <a:latin typeface="Tahoma" panose="020B0604030504040204" pitchFamily="34" charset="0"/>
            </a:endParaRPr>
          </a:p>
          <a:p>
            <a:pPr lvl="1" eaLnBrk="1" hangingPunct="1"/>
            <a:r>
              <a:rPr lang="en-US" altLang="en-US" i="1">
                <a:solidFill>
                  <a:srgbClr val="7030A0"/>
                </a:solidFill>
                <a:latin typeface="Tahoma" panose="020B0604030504040204" pitchFamily="34" charset="0"/>
              </a:rPr>
              <a:t>See generally</a:t>
            </a:r>
          </a:p>
        </p:txBody>
      </p:sp>
      <p:sp>
        <p:nvSpPr>
          <p:cNvPr id="99331" name="Slide Number Placeholder 5">
            <a:extLst>
              <a:ext uri="{FF2B5EF4-FFF2-40B4-BE49-F238E27FC236}">
                <a16:creationId xmlns:a16="http://schemas.microsoft.com/office/drawing/2014/main" id="{8B4EED4E-704E-00EA-5318-5419EBB99BA1}"/>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B53D620A-C2E1-4B8E-808B-4BC3BFDEAA68}" type="slidenum">
              <a:rPr lang="en-US" altLang="en-US" sz="1400" smtClean="0">
                <a:latin typeface="Arial" panose="020B0604020202020204" pitchFamily="34" charset="0"/>
              </a:rPr>
              <a:pPr>
                <a:spcBef>
                  <a:spcPct val="0"/>
                </a:spcBef>
                <a:buClrTx/>
                <a:buSzTx/>
                <a:buFontTx/>
                <a:buNone/>
              </a:pPr>
              <a:t>81</a:t>
            </a:fld>
            <a:endParaRPr lang="en-US" altLang="en-US" sz="1400">
              <a:latin typeface="Arial" panose="020B0604020202020204" pitchFamily="34" charset="0"/>
            </a:endParaRPr>
          </a:p>
        </p:txBody>
      </p:sp>
      <p:sp>
        <p:nvSpPr>
          <p:cNvPr id="88067" name="Rectangle 2">
            <a:extLst>
              <a:ext uri="{FF2B5EF4-FFF2-40B4-BE49-F238E27FC236}">
                <a16:creationId xmlns:a16="http://schemas.microsoft.com/office/drawing/2014/main" id="{78C39A68-D66F-B989-F383-65C73CF53A00}"/>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Other types of signals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a:extLst>
              <a:ext uri="{FF2B5EF4-FFF2-40B4-BE49-F238E27FC236}">
                <a16:creationId xmlns:a16="http://schemas.microsoft.com/office/drawing/2014/main" id="{318BDE4D-73F7-22C9-C9B9-77552041A653}"/>
              </a:ext>
            </a:extLst>
          </p:cNvPr>
          <p:cNvSpPr>
            <a:spLocks noGrp="1"/>
          </p:cNvSpPr>
          <p:nvPr>
            <p:ph idx="1"/>
          </p:nvPr>
        </p:nvSpPr>
        <p:spPr/>
        <p:txBody>
          <a:bodyPr/>
          <a:lstStyle/>
          <a:p>
            <a:pPr eaLnBrk="1" hangingPunct="1">
              <a:lnSpc>
                <a:spcPct val="90000"/>
              </a:lnSpc>
            </a:pPr>
            <a:r>
              <a:rPr lang="en-US" altLang="en-US">
                <a:latin typeface="Tahoma" panose="020B0604030504040204" pitchFamily="34" charset="0"/>
              </a:rPr>
              <a:t>Racially segregated swimming pools and public parks are inherently unequal, just as racially segregated education is inherently unequal.</a:t>
            </a:r>
            <a:r>
              <a:rPr lang="en-US" altLang="en-US" baseline="30000">
                <a:latin typeface="Tahoma" panose="020B0604030504040204" pitchFamily="34" charset="0"/>
              </a:rPr>
              <a:t>5</a:t>
            </a:r>
            <a:r>
              <a:rPr lang="en-US" altLang="en-US">
                <a:latin typeface="Tahoma" panose="020B0604030504040204" pitchFamily="34" charset="0"/>
              </a:rPr>
              <a:t>  </a:t>
            </a:r>
          </a:p>
          <a:p>
            <a:pPr lvl="1" eaLnBrk="1" hangingPunct="1">
              <a:lnSpc>
                <a:spcPct val="90000"/>
              </a:lnSpc>
            </a:pPr>
            <a:r>
              <a:rPr lang="en-US" altLang="en-US" baseline="30000">
                <a:latin typeface="Tahoma" panose="020B0604030504040204" pitchFamily="34" charset="0"/>
              </a:rPr>
              <a:t>5 </a:t>
            </a:r>
            <a:r>
              <a:rPr lang="en-US" altLang="en-US" i="1">
                <a:latin typeface="Tahoma" panose="020B0604030504040204" pitchFamily="34" charset="0"/>
              </a:rPr>
              <a:t>See Brown</a:t>
            </a:r>
            <a:r>
              <a:rPr lang="en-US" altLang="en-US">
                <a:latin typeface="Tahoma" panose="020B0604030504040204" pitchFamily="34" charset="0"/>
              </a:rPr>
              <a:t>, 347 U.S. at 494; </a:t>
            </a:r>
            <a:r>
              <a:rPr lang="en-US" altLang="en-US" sz="2600" i="1">
                <a:solidFill>
                  <a:srgbClr val="7030A0"/>
                </a:solidFill>
                <a:latin typeface="Tahoma" panose="020B0604030504040204" pitchFamily="34" charset="0"/>
              </a:rPr>
              <a:t>see also</a:t>
            </a:r>
            <a:r>
              <a:rPr lang="en-US" altLang="en-US" sz="2700" i="1">
                <a:solidFill>
                  <a:srgbClr val="7030A0"/>
                </a:solidFill>
                <a:latin typeface="Tahoma" panose="020B0604030504040204" pitchFamily="34" charset="0"/>
              </a:rPr>
              <a:t> </a:t>
            </a:r>
            <a:r>
              <a:rPr lang="en-US" altLang="en-US" sz="2600">
                <a:solidFill>
                  <a:srgbClr val="7030A0"/>
                </a:solidFill>
                <a:latin typeface="Tahoma" panose="020B0604030504040204" pitchFamily="34" charset="0"/>
              </a:rPr>
              <a:t>Mass. Ass</a:t>
            </a:r>
            <a:r>
              <a:rPr lang="ja-JP" altLang="en-US" sz="2600">
                <a:solidFill>
                  <a:srgbClr val="7030A0"/>
                </a:solidFill>
                <a:latin typeface="Tahoma" panose="020B0604030504040204" pitchFamily="34" charset="0"/>
              </a:rPr>
              <a:t>’</a:t>
            </a:r>
            <a:r>
              <a:rPr lang="en-US" altLang="ja-JP" sz="2600">
                <a:solidFill>
                  <a:srgbClr val="7030A0"/>
                </a:solidFill>
                <a:latin typeface="Tahoma" panose="020B0604030504040204" pitchFamily="34" charset="0"/>
              </a:rPr>
              <a:t>n of Older Americans v. Sharp</a:t>
            </a:r>
            <a:r>
              <a:rPr lang="en-US" altLang="ja-JP" sz="2700">
                <a:solidFill>
                  <a:srgbClr val="7030A0"/>
                </a:solidFill>
                <a:latin typeface="Tahoma" panose="020B0604030504040204" pitchFamily="34" charset="0"/>
              </a:rPr>
              <a:t>, 700 F.2d 749, 753 (1st Cir. 1983) (</a:t>
            </a:r>
            <a:r>
              <a:rPr lang="ja-JP" altLang="en-US" sz="2700">
                <a:solidFill>
                  <a:srgbClr val="7030A0"/>
                </a:solidFill>
                <a:latin typeface="Tahoma" panose="020B0604030504040204" pitchFamily="34" charset="0"/>
              </a:rPr>
              <a:t>“</a:t>
            </a:r>
            <a:r>
              <a:rPr lang="en-US" altLang="ja-JP" sz="2700">
                <a:solidFill>
                  <a:srgbClr val="7030A0"/>
                </a:solidFill>
                <a:latin typeface="Tahoma" panose="020B0604030504040204" pitchFamily="34" charset="0"/>
              </a:rPr>
              <a:t>Termination of [medical] benefits that causes individuals to forgo . . . necessary medical care is clearly irreparable injury.</a:t>
            </a:r>
            <a:r>
              <a:rPr lang="ja-JP" altLang="en-US" sz="2700">
                <a:solidFill>
                  <a:srgbClr val="7030A0"/>
                </a:solidFill>
                <a:latin typeface="Tahoma" panose="020B0604030504040204" pitchFamily="34" charset="0"/>
              </a:rPr>
              <a:t>”</a:t>
            </a:r>
            <a:r>
              <a:rPr lang="en-US" altLang="ja-JP" sz="2700">
                <a:solidFill>
                  <a:srgbClr val="7030A0"/>
                </a:solidFill>
                <a:latin typeface="Tahoma" panose="020B0604030504040204" pitchFamily="34" charset="0"/>
              </a:rPr>
              <a:t>).</a:t>
            </a:r>
            <a:endParaRPr lang="en-US" altLang="en-US" sz="2700">
              <a:solidFill>
                <a:srgbClr val="7030A0"/>
              </a:solidFill>
              <a:latin typeface="Tahoma" panose="020B0604030504040204" pitchFamily="34" charset="0"/>
            </a:endParaRPr>
          </a:p>
        </p:txBody>
      </p:sp>
      <p:sp>
        <p:nvSpPr>
          <p:cNvPr id="100355" name="Slide Number Placeholder 5">
            <a:extLst>
              <a:ext uri="{FF2B5EF4-FFF2-40B4-BE49-F238E27FC236}">
                <a16:creationId xmlns:a16="http://schemas.microsoft.com/office/drawing/2014/main" id="{164EB296-AC59-F8D5-F2C0-EC8AE5E6840D}"/>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F183CEC9-F997-45EE-8E11-9159EE451AC0}" type="slidenum">
              <a:rPr lang="en-US" altLang="en-US" sz="1400" smtClean="0">
                <a:latin typeface="Arial" panose="020B0604020202020204" pitchFamily="34" charset="0"/>
              </a:rPr>
              <a:pPr>
                <a:spcBef>
                  <a:spcPct val="0"/>
                </a:spcBef>
                <a:buClrTx/>
                <a:buSzTx/>
                <a:buFontTx/>
                <a:buNone/>
              </a:pPr>
              <a:t>82</a:t>
            </a:fld>
            <a:endParaRPr lang="en-US" altLang="en-US" sz="1400">
              <a:latin typeface="Arial" panose="020B0604020202020204" pitchFamily="34" charset="0"/>
            </a:endParaRPr>
          </a:p>
        </p:txBody>
      </p:sp>
      <p:sp>
        <p:nvSpPr>
          <p:cNvPr id="89091" name="Rectangle 2">
            <a:extLst>
              <a:ext uri="{FF2B5EF4-FFF2-40B4-BE49-F238E27FC236}">
                <a16:creationId xmlns:a16="http://schemas.microsoft.com/office/drawing/2014/main" id="{7244DC33-854F-4A12-6A36-06170C19B457}"/>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More examples of signals </a:t>
            </a:r>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a:extLst>
              <a:ext uri="{FF2B5EF4-FFF2-40B4-BE49-F238E27FC236}">
                <a16:creationId xmlns:a16="http://schemas.microsoft.com/office/drawing/2014/main" id="{698EE1AD-0D18-F91B-34F9-C78B48ACB40B}"/>
              </a:ext>
            </a:extLst>
          </p:cNvPr>
          <p:cNvSpPr>
            <a:spLocks noGrp="1"/>
          </p:cNvSpPr>
          <p:nvPr>
            <p:ph idx="1"/>
          </p:nvPr>
        </p:nvSpPr>
        <p:spPr>
          <a:xfrm>
            <a:off x="609600" y="1676400"/>
            <a:ext cx="7543800" cy="4648200"/>
          </a:xfrm>
        </p:spPr>
        <p:txBody>
          <a:bodyPr/>
          <a:lstStyle/>
          <a:p>
            <a:pPr eaLnBrk="1" hangingPunct="1">
              <a:lnSpc>
                <a:spcPct val="80000"/>
              </a:lnSpc>
            </a:pPr>
            <a:r>
              <a:rPr lang="en-US" altLang="en-US" sz="2000">
                <a:solidFill>
                  <a:srgbClr val="7030A0"/>
                </a:solidFill>
                <a:latin typeface="Tahoma" panose="020B0604030504040204" pitchFamily="34" charset="0"/>
              </a:rPr>
              <a:t>Courts have frequently certified classes in cases involving the rights of individuals with developmental and psychiatric disabilities.</a:t>
            </a:r>
            <a:r>
              <a:rPr lang="en-US" altLang="en-US" sz="2000" baseline="30000">
                <a:solidFill>
                  <a:srgbClr val="7030A0"/>
                </a:solidFill>
                <a:latin typeface="Tahoma" panose="020B0604030504040204" pitchFamily="34" charset="0"/>
              </a:rPr>
              <a:t>2</a:t>
            </a:r>
            <a:r>
              <a:rPr lang="en-US" altLang="en-US" sz="2000">
                <a:solidFill>
                  <a:srgbClr val="7030A0"/>
                </a:solidFill>
                <a:latin typeface="Tahoma" panose="020B0604030504040204" pitchFamily="34" charset="0"/>
              </a:rPr>
              <a:t>  </a:t>
            </a:r>
          </a:p>
          <a:p>
            <a:pPr lvl="1" eaLnBrk="1" hangingPunct="1">
              <a:lnSpc>
                <a:spcPct val="80000"/>
              </a:lnSpc>
            </a:pPr>
            <a:r>
              <a:rPr lang="en-US" altLang="en-US" sz="1800" baseline="30000">
                <a:solidFill>
                  <a:srgbClr val="7030A0"/>
                </a:solidFill>
                <a:latin typeface="Tahoma" panose="020B0604030504040204" pitchFamily="34" charset="0"/>
              </a:rPr>
              <a:t>2 </a:t>
            </a:r>
            <a:r>
              <a:rPr lang="en-US" altLang="en-US" sz="1800" i="1">
                <a:solidFill>
                  <a:srgbClr val="7030A0"/>
                </a:solidFill>
                <a:latin typeface="Tahoma" panose="020B0604030504040204" pitchFamily="34" charset="0"/>
              </a:rPr>
              <a:t>See, e.g., </a:t>
            </a:r>
            <a:r>
              <a:rPr lang="en-US" altLang="en-US" sz="1800">
                <a:solidFill>
                  <a:srgbClr val="7030A0"/>
                </a:solidFill>
                <a:latin typeface="Tahoma" panose="020B0604030504040204" pitchFamily="34" charset="0"/>
              </a:rPr>
              <a:t>Thomas v. Flaherty, 902 F.2d 250, 251 (4th Cir. 1990) (certifying class action in a case involving constitutional rights of individuals with mental retardation); Chisolm v. Jindal, No. CIV. A. 97-3274, 1998 WL 92272, at *1 (E.D. La. Mar. 2, 1998) (certifying class action of individuals with developmental disabilities who were on waiting lists for Medicaid services).</a:t>
            </a:r>
            <a:r>
              <a:rPr lang="en-US" altLang="en-US" sz="1800">
                <a:solidFill>
                  <a:schemeClr val="accent1"/>
                </a:solidFill>
                <a:latin typeface="Tahoma" panose="020B0604030504040204" pitchFamily="34" charset="0"/>
              </a:rPr>
              <a:t> </a:t>
            </a:r>
          </a:p>
          <a:p>
            <a:pPr eaLnBrk="1" hangingPunct="1">
              <a:lnSpc>
                <a:spcPct val="80000"/>
              </a:lnSpc>
            </a:pPr>
            <a:r>
              <a:rPr lang="en-US" altLang="en-US" sz="2000">
                <a:latin typeface="Tahoma" panose="020B0604030504040204" pitchFamily="34" charset="0"/>
              </a:rPr>
              <a:t>Because Kentucky law authorizes up to a ninety-day</a:t>
            </a:r>
            <a:r>
              <a:rPr lang="en-US" altLang="en-US" sz="2000" b="1">
                <a:latin typeface="Tahoma" panose="020B0604030504040204" pitchFamily="34" charset="0"/>
              </a:rPr>
              <a:t> </a:t>
            </a:r>
            <a:r>
              <a:rPr lang="en-US" altLang="en-US" sz="2000">
                <a:latin typeface="Tahoma" panose="020B0604030504040204" pitchFamily="34" charset="0"/>
              </a:rPr>
              <a:t>prison term for violating that state's car insurance requirement, </a:t>
            </a:r>
            <a:r>
              <a:rPr lang="ja-JP" altLang="en-US" sz="2000">
                <a:latin typeface="Tahoma" panose="020B0604030504040204" pitchFamily="34" charset="0"/>
              </a:rPr>
              <a:t>“</a:t>
            </a:r>
            <a:r>
              <a:rPr lang="en-US" altLang="ja-JP" sz="2000">
                <a:latin typeface="Tahoma" panose="020B0604030504040204" pitchFamily="34" charset="0"/>
              </a:rPr>
              <a:t>no insurance</a:t>
            </a:r>
            <a:r>
              <a:rPr lang="ja-JP" altLang="en-US" sz="2000">
                <a:latin typeface="Tahoma" panose="020B0604030504040204" pitchFamily="34" charset="0"/>
              </a:rPr>
              <a:t>”</a:t>
            </a:r>
            <a:r>
              <a:rPr lang="en-US" altLang="ja-JP" sz="2000">
                <a:latin typeface="Tahoma" panose="020B0604030504040204" pitchFamily="34" charset="0"/>
              </a:rPr>
              <a:t> in Kentucky does not constitute a </a:t>
            </a:r>
            <a:r>
              <a:rPr lang="ja-JP" altLang="en-US" sz="2000">
                <a:latin typeface="Tahoma" panose="020B0604030504040204" pitchFamily="34" charset="0"/>
              </a:rPr>
              <a:t>“</a:t>
            </a:r>
            <a:r>
              <a:rPr lang="en-US" altLang="ja-JP" sz="2000">
                <a:latin typeface="Tahoma" panose="020B0604030504040204" pitchFamily="34" charset="0"/>
              </a:rPr>
              <a:t>minor traffic infraction.</a:t>
            </a:r>
            <a:r>
              <a:rPr lang="ja-JP" altLang="en-US" sz="2000">
                <a:latin typeface="Tahoma" panose="020B0604030504040204" pitchFamily="34" charset="0"/>
              </a:rPr>
              <a:t>”</a:t>
            </a:r>
            <a:r>
              <a:rPr lang="en-US" altLang="ja-JP" sz="2000" baseline="30000">
                <a:latin typeface="Tahoma" panose="020B0604030504040204" pitchFamily="34" charset="0"/>
              </a:rPr>
              <a:t>23</a:t>
            </a:r>
          </a:p>
          <a:p>
            <a:pPr lvl="1" eaLnBrk="1" hangingPunct="1">
              <a:lnSpc>
                <a:spcPct val="80000"/>
              </a:lnSpc>
            </a:pPr>
            <a:r>
              <a:rPr lang="en-US" altLang="ja-JP" sz="1800" baseline="30000">
                <a:latin typeface="Tahoma" panose="020B0604030504040204" pitchFamily="34" charset="0"/>
              </a:rPr>
              <a:t>23</a:t>
            </a:r>
            <a:r>
              <a:rPr lang="en-US" altLang="ja-JP" sz="1800">
                <a:latin typeface="Tahoma" panose="020B0604030504040204" pitchFamily="34" charset="0"/>
              </a:rPr>
              <a:t>  </a:t>
            </a:r>
            <a:r>
              <a:rPr lang="en-US" altLang="ja-JP" sz="1800" i="1">
                <a:latin typeface="Tahoma" panose="020B0604030504040204" pitchFamily="34" charset="0"/>
              </a:rPr>
              <a:t>See</a:t>
            </a:r>
            <a:r>
              <a:rPr lang="en-US" altLang="ja-JP" sz="1800">
                <a:latin typeface="Tahoma" panose="020B0604030504040204" pitchFamily="34" charset="0"/>
              </a:rPr>
              <a:t> Ky. Rev. Stat. Ann. </a:t>
            </a:r>
            <a:r>
              <a:rPr lang="en-US" altLang="ja-JP" sz="1800">
                <a:latin typeface="Tahoma" panose="020B0604030504040204" pitchFamily="34" charset="0"/>
                <a:cs typeface="Tahoma" panose="020B0604030504040204" pitchFamily="34" charset="0"/>
              </a:rPr>
              <a:t>§ 4A1.2(c)(2)</a:t>
            </a:r>
            <a:r>
              <a:rPr lang="en-US" altLang="ja-JP" sz="1800">
                <a:latin typeface="Tahoma" panose="020B0604030504040204" pitchFamily="34" charset="0"/>
              </a:rPr>
              <a:t> (West 2001).  </a:t>
            </a:r>
            <a:r>
              <a:rPr lang="en-US" altLang="ja-JP" sz="1800" i="1">
                <a:latin typeface="Tahoma" panose="020B0604030504040204" pitchFamily="34" charset="0"/>
              </a:rPr>
              <a:t>Accord</a:t>
            </a:r>
            <a:r>
              <a:rPr lang="en-US" altLang="ja-JP" sz="1800">
                <a:latin typeface="Tahoma" panose="020B0604030504040204" pitchFamily="34" charset="0"/>
              </a:rPr>
              <a:t> United States v. Perez de Dios, 237 F.3d 1192, 1199 (10th Cir. 2001) (determining that driving without proof of insurance is not a minor traffic infraction under section 4A1.2(c)(2)).</a:t>
            </a:r>
            <a:endParaRPr lang="en-US" altLang="en-US" sz="1800">
              <a:latin typeface="Tahoma" panose="020B0604030504040204" pitchFamily="34" charset="0"/>
            </a:endParaRPr>
          </a:p>
        </p:txBody>
      </p:sp>
      <p:sp>
        <p:nvSpPr>
          <p:cNvPr id="101379" name="Slide Number Placeholder 5">
            <a:extLst>
              <a:ext uri="{FF2B5EF4-FFF2-40B4-BE49-F238E27FC236}">
                <a16:creationId xmlns:a16="http://schemas.microsoft.com/office/drawing/2014/main" id="{5C159705-F779-E419-44CF-132D8162086C}"/>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8B3275B-E66A-430E-AA95-A1E7046ECB2D}" type="slidenum">
              <a:rPr lang="en-US" altLang="en-US" sz="1400" smtClean="0">
                <a:latin typeface="Arial" panose="020B0604020202020204" pitchFamily="34" charset="0"/>
              </a:rPr>
              <a:pPr>
                <a:spcBef>
                  <a:spcPct val="0"/>
                </a:spcBef>
                <a:buClrTx/>
                <a:buSzTx/>
                <a:buFontTx/>
                <a:buNone/>
              </a:pPr>
              <a:t>83</a:t>
            </a:fld>
            <a:endParaRPr lang="en-US" altLang="en-US" sz="1400">
              <a:latin typeface="Arial" panose="020B0604020202020204" pitchFamily="34" charset="0"/>
            </a:endParaRPr>
          </a:p>
        </p:txBody>
      </p:sp>
      <p:sp>
        <p:nvSpPr>
          <p:cNvPr id="90115" name="Rectangle 2">
            <a:extLst>
              <a:ext uri="{FF2B5EF4-FFF2-40B4-BE49-F238E27FC236}">
                <a16:creationId xmlns:a16="http://schemas.microsoft.com/office/drawing/2014/main" id="{87AC6357-ED36-4DD6-C47F-E99C15847A31}"/>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latin typeface="Tahoma" pitchFamily="34" charset="0"/>
              </a:rPr>
              <a:t>More examples of signals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a:extLst>
              <a:ext uri="{FF2B5EF4-FFF2-40B4-BE49-F238E27FC236}">
                <a16:creationId xmlns:a16="http://schemas.microsoft.com/office/drawing/2014/main" id="{D68FE0C2-6AAD-2C44-26CD-95B29D23DD4B}"/>
              </a:ext>
            </a:extLst>
          </p:cNvPr>
          <p:cNvSpPr>
            <a:spLocks noGrp="1"/>
          </p:cNvSpPr>
          <p:nvPr>
            <p:ph idx="1"/>
          </p:nvPr>
        </p:nvSpPr>
        <p:spPr>
          <a:xfrm>
            <a:off x="609600" y="1676400"/>
            <a:ext cx="7543800" cy="4572000"/>
          </a:xfrm>
        </p:spPr>
        <p:txBody>
          <a:bodyPr/>
          <a:lstStyle/>
          <a:p>
            <a:pPr eaLnBrk="1" hangingPunct="1">
              <a:lnSpc>
                <a:spcPct val="80000"/>
              </a:lnSpc>
            </a:pPr>
            <a:r>
              <a:rPr lang="en-US" altLang="en-US" sz="2400">
                <a:solidFill>
                  <a:srgbClr val="7030A0"/>
                </a:solidFill>
                <a:latin typeface="Tahoma" panose="020B0604030504040204" pitchFamily="34" charset="0"/>
              </a:rPr>
              <a:t>Advocates for gay rights argue that barring an individual from marrying an individual of the same gender violates the Equal Protection Clause of the Fourteenth Amendment to the United States Constitution.</a:t>
            </a:r>
            <a:r>
              <a:rPr lang="en-US" altLang="en-US" sz="2400" baseline="30000">
                <a:solidFill>
                  <a:srgbClr val="7030A0"/>
                </a:solidFill>
                <a:latin typeface="Tahoma" panose="020B0604030504040204" pitchFamily="34" charset="0"/>
              </a:rPr>
              <a:t>11</a:t>
            </a:r>
            <a:r>
              <a:rPr lang="en-US" altLang="en-US" sz="2400">
                <a:solidFill>
                  <a:srgbClr val="7030A0"/>
                </a:solidFill>
                <a:latin typeface="Tahoma" panose="020B0604030504040204" pitchFamily="34" charset="0"/>
              </a:rPr>
              <a:t>  </a:t>
            </a:r>
          </a:p>
          <a:p>
            <a:pPr lvl="1" eaLnBrk="1" hangingPunct="1">
              <a:lnSpc>
                <a:spcPct val="80000"/>
              </a:lnSpc>
            </a:pPr>
            <a:r>
              <a:rPr lang="en-US" altLang="en-US" sz="2400" baseline="30000">
                <a:solidFill>
                  <a:srgbClr val="7030A0"/>
                </a:solidFill>
                <a:latin typeface="Tahoma" panose="020B0604030504040204" pitchFamily="34" charset="0"/>
              </a:rPr>
              <a:t>11 </a:t>
            </a:r>
            <a:r>
              <a:rPr lang="en-US" altLang="en-US" sz="2400" i="1">
                <a:solidFill>
                  <a:srgbClr val="7030A0"/>
                </a:solidFill>
                <a:latin typeface="Tahoma" panose="020B0604030504040204" pitchFamily="34" charset="0"/>
              </a:rPr>
              <a:t>Cf. </a:t>
            </a:r>
            <a:r>
              <a:rPr lang="en-US" altLang="en-US" sz="2400">
                <a:solidFill>
                  <a:srgbClr val="7030A0"/>
                </a:solidFill>
                <a:latin typeface="Tahoma" panose="020B0604030504040204" pitchFamily="34" charset="0"/>
              </a:rPr>
              <a:t>Loving v. Virginia, 388 U.S. 1, 12 (1967) (holding that laws barring individuals from marrying individuals of different races violate the Equal Protection Clause).</a:t>
            </a:r>
          </a:p>
          <a:p>
            <a:pPr eaLnBrk="1" hangingPunct="1">
              <a:lnSpc>
                <a:spcPct val="80000"/>
              </a:lnSpc>
            </a:pPr>
            <a:r>
              <a:rPr lang="en-US" altLang="en-US" sz="2400" baseline="30000">
                <a:latin typeface="Tahoma" panose="020B0604030504040204" pitchFamily="34" charset="0"/>
              </a:rPr>
              <a:t>18</a:t>
            </a:r>
            <a:r>
              <a:rPr lang="en-US" altLang="en-US" sz="2400">
                <a:latin typeface="Tahoma" panose="020B0604030504040204" pitchFamily="34" charset="0"/>
              </a:rPr>
              <a:t> </a:t>
            </a:r>
            <a:r>
              <a:rPr lang="en-US" altLang="en-US" sz="2400" i="1">
                <a:latin typeface="Tahoma" panose="020B0604030504040204" pitchFamily="34" charset="0"/>
              </a:rPr>
              <a:t>See generally </a:t>
            </a:r>
            <a:r>
              <a:rPr lang="en-US" altLang="en-US" sz="2400">
                <a:latin typeface="Tahoma" panose="020B0604030504040204" pitchFamily="34" charset="0"/>
              </a:rPr>
              <a:t>Carl Bogus, </a:t>
            </a:r>
            <a:r>
              <a:rPr lang="en-US" altLang="en-US" sz="2400" i="1">
                <a:latin typeface="Tahoma" panose="020B0604030504040204" pitchFamily="34" charset="0"/>
              </a:rPr>
              <a:t>Why Lawsuits Are Good for America:  Disciplined Democracy, Big Business, and the Common Law</a:t>
            </a:r>
            <a:r>
              <a:rPr lang="en-US" altLang="en-US" sz="2400">
                <a:latin typeface="Tahoma" panose="020B0604030504040204" pitchFamily="34" charset="0"/>
              </a:rPr>
              <a:t> (2001) (explaining how tort lawsuits benefit democracy). </a:t>
            </a:r>
            <a:endParaRPr lang="en-US" altLang="en-US">
              <a:latin typeface="Tahoma" panose="020B0604030504040204" pitchFamily="34" charset="0"/>
            </a:endParaRPr>
          </a:p>
        </p:txBody>
      </p:sp>
      <p:sp>
        <p:nvSpPr>
          <p:cNvPr id="102403" name="Slide Number Placeholder 5">
            <a:extLst>
              <a:ext uri="{FF2B5EF4-FFF2-40B4-BE49-F238E27FC236}">
                <a16:creationId xmlns:a16="http://schemas.microsoft.com/office/drawing/2014/main" id="{20DD6425-5CDF-399F-4C89-0A41BC311165}"/>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ECFAD60-2544-4B49-AC56-D9D73386BBFD}" type="slidenum">
              <a:rPr lang="en-US" altLang="en-US" sz="1400" smtClean="0">
                <a:latin typeface="Arial" panose="020B0604020202020204" pitchFamily="34" charset="0"/>
              </a:rPr>
              <a:pPr>
                <a:spcBef>
                  <a:spcPct val="0"/>
                </a:spcBef>
                <a:buClrTx/>
                <a:buSzTx/>
                <a:buFontTx/>
                <a:buNone/>
              </a:pPr>
              <a:t>84</a:t>
            </a:fld>
            <a:endParaRPr lang="en-US" altLang="en-US" sz="1400">
              <a:latin typeface="Arial" panose="020B0604020202020204" pitchFamily="34" charset="0"/>
            </a:endParaRPr>
          </a:p>
        </p:txBody>
      </p:sp>
      <p:sp>
        <p:nvSpPr>
          <p:cNvPr id="91139" name="Rectangle 2">
            <a:extLst>
              <a:ext uri="{FF2B5EF4-FFF2-40B4-BE49-F238E27FC236}">
                <a16:creationId xmlns:a16="http://schemas.microsoft.com/office/drawing/2014/main" id="{6B827E65-8068-D322-9876-02CDEFA63E19}"/>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latin typeface="Tahoma" pitchFamily="34" charset="0"/>
              </a:rPr>
              <a:t>More examples of signals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a:extLst>
              <a:ext uri="{FF2B5EF4-FFF2-40B4-BE49-F238E27FC236}">
                <a16:creationId xmlns:a16="http://schemas.microsoft.com/office/drawing/2014/main" id="{01FA8F1F-ED60-9F5B-E260-CBACAFFD48FD}"/>
              </a:ext>
            </a:extLst>
          </p:cNvPr>
          <p:cNvSpPr>
            <a:spLocks noGrp="1"/>
          </p:cNvSpPr>
          <p:nvPr>
            <p:ph idx="1"/>
          </p:nvPr>
        </p:nvSpPr>
        <p:spPr>
          <a:xfrm>
            <a:off x="609600" y="1676400"/>
            <a:ext cx="7543800" cy="4572000"/>
          </a:xfrm>
        </p:spPr>
        <p:txBody>
          <a:bodyPr/>
          <a:lstStyle/>
          <a:p>
            <a:pPr eaLnBrk="1" hangingPunct="1">
              <a:lnSpc>
                <a:spcPct val="80000"/>
              </a:lnSpc>
            </a:pPr>
            <a:r>
              <a:rPr lang="en-US" altLang="en-US" sz="2400">
                <a:solidFill>
                  <a:srgbClr val="7030A0"/>
                </a:solidFill>
                <a:latin typeface="Tahoma" panose="020B0604030504040204" pitchFamily="34" charset="0"/>
              </a:rPr>
              <a:t>During World War II, the United States Supreme Court authorized military tribunals to try Nazi saboteurs.</a:t>
            </a:r>
            <a:r>
              <a:rPr lang="en-US" altLang="en-US" sz="2400" baseline="30000">
                <a:solidFill>
                  <a:srgbClr val="7030A0"/>
                </a:solidFill>
                <a:latin typeface="Tahoma" panose="020B0604030504040204" pitchFamily="34" charset="0"/>
              </a:rPr>
              <a:t>14</a:t>
            </a:r>
            <a:r>
              <a:rPr lang="en-US" altLang="en-US" sz="2400">
                <a:solidFill>
                  <a:srgbClr val="7030A0"/>
                </a:solidFill>
                <a:latin typeface="Tahoma" panose="020B0604030504040204" pitchFamily="34" charset="0"/>
              </a:rPr>
              <a:t>  </a:t>
            </a:r>
          </a:p>
          <a:p>
            <a:pPr lvl="1" eaLnBrk="1" hangingPunct="1">
              <a:lnSpc>
                <a:spcPct val="80000"/>
              </a:lnSpc>
            </a:pPr>
            <a:r>
              <a:rPr lang="en-US" altLang="en-US" sz="2000" baseline="30000">
                <a:solidFill>
                  <a:srgbClr val="7030A0"/>
                </a:solidFill>
                <a:latin typeface="Tahoma" panose="020B0604030504040204" pitchFamily="34" charset="0"/>
              </a:rPr>
              <a:t>14</a:t>
            </a:r>
            <a:r>
              <a:rPr lang="en-US" altLang="en-US" sz="2000">
                <a:solidFill>
                  <a:srgbClr val="7030A0"/>
                </a:solidFill>
                <a:latin typeface="Tahoma" panose="020B0604030504040204" pitchFamily="34" charset="0"/>
              </a:rPr>
              <a:t> </a:t>
            </a:r>
            <a:r>
              <a:rPr lang="en-US" altLang="en-US" sz="2000" i="1">
                <a:solidFill>
                  <a:srgbClr val="7030A0"/>
                </a:solidFill>
                <a:latin typeface="Tahoma" panose="020B0604030504040204" pitchFamily="34" charset="0"/>
              </a:rPr>
              <a:t>Ex parte </a:t>
            </a:r>
            <a:r>
              <a:rPr lang="en-US" altLang="en-US" sz="2000">
                <a:solidFill>
                  <a:srgbClr val="7030A0"/>
                </a:solidFill>
                <a:latin typeface="Tahoma" panose="020B0604030504040204" pitchFamily="34" charset="0"/>
              </a:rPr>
              <a:t>Quirin, 317 U.S. 1, 20 (1942).  </a:t>
            </a:r>
            <a:r>
              <a:rPr lang="en-US" altLang="en-US" sz="2000" i="1">
                <a:solidFill>
                  <a:srgbClr val="7030A0"/>
                </a:solidFill>
                <a:latin typeface="Tahoma" panose="020B0604030504040204" pitchFamily="34" charset="0"/>
              </a:rPr>
              <a:t>But see </a:t>
            </a:r>
            <a:r>
              <a:rPr lang="en-US" altLang="en-US" sz="2000">
                <a:solidFill>
                  <a:srgbClr val="7030A0"/>
                </a:solidFill>
                <a:latin typeface="Tahoma" panose="020B0604030504040204" pitchFamily="34" charset="0"/>
              </a:rPr>
              <a:t>Jonathan Turley, </a:t>
            </a:r>
            <a:r>
              <a:rPr lang="en-US" altLang="en-US" sz="2000" i="1">
                <a:solidFill>
                  <a:srgbClr val="7030A0"/>
                </a:solidFill>
                <a:latin typeface="Tahoma" panose="020B0604030504040204" pitchFamily="34" charset="0"/>
              </a:rPr>
              <a:t>Trials and Tribulations</a:t>
            </a:r>
            <a:r>
              <a:rPr lang="en-US" altLang="en-US" sz="2000">
                <a:solidFill>
                  <a:srgbClr val="7030A0"/>
                </a:solidFill>
                <a:latin typeface="Tahoma" panose="020B0604030504040204" pitchFamily="34" charset="0"/>
              </a:rPr>
              <a:t>, 70 Geo. Wash. L. Rev. 649, 735-39 (2002) (criticizing </a:t>
            </a:r>
            <a:r>
              <a:rPr lang="en-US" altLang="en-US" sz="2000" i="1">
                <a:solidFill>
                  <a:srgbClr val="7030A0"/>
                </a:solidFill>
                <a:latin typeface="Tahoma" panose="020B0604030504040204" pitchFamily="34" charset="0"/>
              </a:rPr>
              <a:t>Quirin</a:t>
            </a:r>
            <a:r>
              <a:rPr lang="en-US" altLang="en-US" sz="2000">
                <a:solidFill>
                  <a:srgbClr val="7030A0"/>
                </a:solidFill>
                <a:latin typeface="Tahoma" panose="020B0604030504040204" pitchFamily="34" charset="0"/>
              </a:rPr>
              <a:t> as improper and unconstitutional).</a:t>
            </a:r>
          </a:p>
          <a:p>
            <a:pPr eaLnBrk="1" hangingPunct="1">
              <a:lnSpc>
                <a:spcPct val="80000"/>
              </a:lnSpc>
            </a:pPr>
            <a:r>
              <a:rPr lang="en-US" altLang="en-US" sz="2400">
                <a:latin typeface="Tahoma" panose="020B0604030504040204" pitchFamily="34" charset="0"/>
              </a:rPr>
              <a:t>Even skeptics about the prohibition of insider trading tend to look askance at an insider who profits from the poor performance of the company- poor performance for which the insider may be responsible.</a:t>
            </a:r>
            <a:r>
              <a:rPr lang="en-US" altLang="en-US" sz="2400" baseline="30000">
                <a:latin typeface="Tahoma" panose="020B0604030504040204" pitchFamily="34" charset="0"/>
              </a:rPr>
              <a:t>16</a:t>
            </a:r>
            <a:r>
              <a:rPr lang="en-US" altLang="en-US" sz="2400">
                <a:latin typeface="Tahoma" panose="020B0604030504040204" pitchFamily="34" charset="0"/>
              </a:rPr>
              <a:t>  </a:t>
            </a:r>
          </a:p>
          <a:p>
            <a:pPr lvl="1" eaLnBrk="1" hangingPunct="1">
              <a:lnSpc>
                <a:spcPct val="80000"/>
              </a:lnSpc>
            </a:pPr>
            <a:r>
              <a:rPr lang="en-US" altLang="en-US" sz="2000" baseline="30000">
                <a:latin typeface="Tahoma" panose="020B0604030504040204" pitchFamily="34" charset="0"/>
              </a:rPr>
              <a:t>16</a:t>
            </a:r>
            <a:r>
              <a:rPr lang="en-US" altLang="en-US" sz="2000">
                <a:latin typeface="Tahoma" panose="020B0604030504040204" pitchFamily="34" charset="0"/>
              </a:rPr>
              <a:t> </a:t>
            </a:r>
            <a:r>
              <a:rPr lang="en-US" altLang="en-US" sz="2000" i="1">
                <a:latin typeface="Tahoma" panose="020B0604030504040204" pitchFamily="34" charset="0"/>
              </a:rPr>
              <a:t>But cf. </a:t>
            </a:r>
            <a:r>
              <a:rPr lang="en-US" altLang="en-US" sz="2000">
                <a:latin typeface="Tahoma" panose="020B0604030504040204" pitchFamily="34" charset="0"/>
              </a:rPr>
              <a:t>Dennis W. Carlton &amp; Daniel R. Fischel, </a:t>
            </a:r>
            <a:r>
              <a:rPr lang="en-US" altLang="en-US" sz="2000" i="1">
                <a:latin typeface="Tahoma" panose="020B0604030504040204" pitchFamily="34" charset="0"/>
              </a:rPr>
              <a:t>The Regulation of Insider Trading</a:t>
            </a:r>
            <a:r>
              <a:rPr lang="en-US" altLang="en-US" sz="2000">
                <a:latin typeface="Tahoma" panose="020B0604030504040204" pitchFamily="34" charset="0"/>
              </a:rPr>
              <a:t>, 35 Stan. L. Rev. 857, 872, 873-75 (1983) (describing benefits of allowing insider trading).</a:t>
            </a:r>
            <a:endParaRPr lang="en-US" altLang="en-US" sz="2000" u="sng">
              <a:latin typeface="Tahoma" panose="020B0604030504040204" pitchFamily="34" charset="0"/>
            </a:endParaRPr>
          </a:p>
        </p:txBody>
      </p:sp>
      <p:sp>
        <p:nvSpPr>
          <p:cNvPr id="103427" name="Slide Number Placeholder 5">
            <a:extLst>
              <a:ext uri="{FF2B5EF4-FFF2-40B4-BE49-F238E27FC236}">
                <a16:creationId xmlns:a16="http://schemas.microsoft.com/office/drawing/2014/main" id="{12C62511-F338-3244-7AEA-E848A30CF774}"/>
              </a:ext>
            </a:extLst>
          </p:cNvPr>
          <p:cNvSpPr>
            <a:spLocks noGrp="1"/>
          </p:cNvSpPr>
          <p:nvPr>
            <p:ph type="sldNum" sz="quarter" idx="12"/>
          </p:nvPr>
        </p:nvSpPr>
        <p:spPr bwMode="auto">
          <a:xfrm>
            <a:off x="8534400" y="6400800"/>
            <a:ext cx="4429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16658E0-A64B-4352-9CFE-D36E54BEE106}" type="slidenum">
              <a:rPr lang="en-US" altLang="en-US" sz="1400" smtClean="0">
                <a:latin typeface="Arial" panose="020B0604020202020204" pitchFamily="34" charset="0"/>
              </a:rPr>
              <a:pPr>
                <a:spcBef>
                  <a:spcPct val="0"/>
                </a:spcBef>
                <a:buClrTx/>
                <a:buSzTx/>
                <a:buFontTx/>
                <a:buNone/>
              </a:pPr>
              <a:t>85</a:t>
            </a:fld>
            <a:endParaRPr lang="en-US" altLang="en-US" sz="1400">
              <a:latin typeface="Arial" panose="020B0604020202020204" pitchFamily="34" charset="0"/>
            </a:endParaRPr>
          </a:p>
        </p:txBody>
      </p:sp>
      <p:sp>
        <p:nvSpPr>
          <p:cNvPr id="92163" name="Rectangle 2">
            <a:extLst>
              <a:ext uri="{FF2B5EF4-FFF2-40B4-BE49-F238E27FC236}">
                <a16:creationId xmlns:a16="http://schemas.microsoft.com/office/drawing/2014/main" id="{481A70E5-09DB-522A-CBC3-68A0401B4BE9}"/>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dirty="0">
                <a:latin typeface="Tahoma" pitchFamily="34" charset="0"/>
              </a:rPr>
              <a:t>More examples of signals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a:extLst>
              <a:ext uri="{FF2B5EF4-FFF2-40B4-BE49-F238E27FC236}">
                <a16:creationId xmlns:a16="http://schemas.microsoft.com/office/drawing/2014/main" id="{D2C65F00-AD6B-B0F1-79FB-E7782B576EF1}"/>
              </a:ext>
            </a:extLst>
          </p:cNvPr>
          <p:cNvSpPr>
            <a:spLocks noGrp="1"/>
          </p:cNvSpPr>
          <p:nvPr>
            <p:ph idx="1"/>
          </p:nvPr>
        </p:nvSpPr>
        <p:spPr>
          <a:xfrm>
            <a:off x="609600" y="1524000"/>
            <a:ext cx="7772400" cy="4495800"/>
          </a:xfrm>
        </p:spPr>
        <p:txBody>
          <a:bodyPr/>
          <a:lstStyle/>
          <a:p>
            <a:pPr lvl="1" eaLnBrk="1" hangingPunct="1">
              <a:lnSpc>
                <a:spcPct val="90000"/>
              </a:lnSpc>
              <a:buFontTx/>
              <a:buNone/>
            </a:pPr>
            <a:endParaRPr lang="en-US" altLang="en-US" sz="2400">
              <a:latin typeface="Tahoma" panose="020B0604030504040204" pitchFamily="34" charset="0"/>
            </a:endParaRPr>
          </a:p>
          <a:p>
            <a:pPr eaLnBrk="1" hangingPunct="1">
              <a:lnSpc>
                <a:spcPct val="90000"/>
              </a:lnSpc>
              <a:buClr>
                <a:schemeClr val="tx1"/>
              </a:buClr>
            </a:pPr>
            <a:r>
              <a:rPr lang="en-US" altLang="en-US" sz="2400" i="1">
                <a:solidFill>
                  <a:schemeClr val="accent1"/>
                </a:solidFill>
                <a:latin typeface="Tahoma" panose="020B0604030504040204" pitchFamily="34" charset="0"/>
              </a:rPr>
              <a:t>R10.7</a:t>
            </a:r>
          </a:p>
          <a:p>
            <a:pPr eaLnBrk="1" hangingPunct="1">
              <a:lnSpc>
                <a:spcPct val="90000"/>
              </a:lnSpc>
              <a:buClr>
                <a:schemeClr val="tx1"/>
              </a:buClr>
            </a:pPr>
            <a:r>
              <a:rPr lang="en-US" altLang="en-US" sz="2400">
                <a:latin typeface="Tahoma" panose="020B0604030504040204" pitchFamily="34" charset="0"/>
              </a:rPr>
              <a:t>You must provide the entire subsequent history of a case when you cite the case in full.  For example, if citing a trial court case in full, include the citation to the appellate court decision affirming the trial court</a:t>
            </a:r>
            <a:r>
              <a:rPr lang="ja-JP" altLang="en-US" sz="2400">
                <a:latin typeface="Tahoma" panose="020B0604030504040204" pitchFamily="34" charset="0"/>
              </a:rPr>
              <a:t>’</a:t>
            </a:r>
            <a:r>
              <a:rPr lang="en-US" altLang="ja-JP" sz="2400">
                <a:latin typeface="Tahoma" panose="020B0604030504040204" pitchFamily="34" charset="0"/>
              </a:rPr>
              <a:t>s ruling.</a:t>
            </a:r>
          </a:p>
          <a:p>
            <a:pPr lvl="1" eaLnBrk="1" hangingPunct="1">
              <a:lnSpc>
                <a:spcPct val="90000"/>
              </a:lnSpc>
              <a:buClr>
                <a:schemeClr val="tx1"/>
              </a:buClr>
            </a:pPr>
            <a:r>
              <a:rPr lang="en-US" altLang="en-US" sz="2400" baseline="30000">
                <a:latin typeface="Tahoma" panose="020B0604030504040204" pitchFamily="34" charset="0"/>
              </a:rPr>
              <a:t>8</a:t>
            </a:r>
            <a:r>
              <a:rPr lang="en-US" altLang="en-US" sz="2400">
                <a:latin typeface="Tahoma" panose="020B0604030504040204" pitchFamily="34" charset="0"/>
              </a:rPr>
              <a:t> Jones v. Smith, 235 F. Supp. 102 (S.D.N.Y. 1965), </a:t>
            </a:r>
            <a:r>
              <a:rPr lang="en-US" altLang="en-US" sz="2400" i="1">
                <a:solidFill>
                  <a:srgbClr val="7030A0"/>
                </a:solidFill>
                <a:latin typeface="Tahoma" panose="020B0604030504040204" pitchFamily="34" charset="0"/>
              </a:rPr>
              <a:t>aff</a:t>
            </a:r>
            <a:r>
              <a:rPr lang="ja-JP" altLang="en-US" sz="2400" i="1">
                <a:solidFill>
                  <a:srgbClr val="7030A0"/>
                </a:solidFill>
                <a:latin typeface="Tahoma" panose="020B0604030504040204" pitchFamily="34" charset="0"/>
              </a:rPr>
              <a:t>’</a:t>
            </a:r>
            <a:r>
              <a:rPr lang="en-US" altLang="ja-JP" sz="2400" i="1">
                <a:solidFill>
                  <a:srgbClr val="7030A0"/>
                </a:solidFill>
                <a:latin typeface="Tahoma" panose="020B0604030504040204" pitchFamily="34" charset="0"/>
              </a:rPr>
              <a:t>d</a:t>
            </a:r>
            <a:r>
              <a:rPr lang="en-US" altLang="ja-JP" sz="2400">
                <a:solidFill>
                  <a:srgbClr val="7030A0"/>
                </a:solidFill>
                <a:latin typeface="Tahoma" panose="020B0604030504040204" pitchFamily="34" charset="0"/>
              </a:rPr>
              <a:t>, 312 F.2d 901 (2d Cir. 1966)</a:t>
            </a:r>
            <a:r>
              <a:rPr lang="en-US" altLang="ja-JP" sz="2400">
                <a:latin typeface="Tahoma" panose="020B0604030504040204" pitchFamily="34" charset="0"/>
              </a:rPr>
              <a:t>.</a:t>
            </a:r>
            <a:endParaRPr lang="en-US" altLang="en-US" sz="2400"/>
          </a:p>
        </p:txBody>
      </p:sp>
      <p:sp>
        <p:nvSpPr>
          <p:cNvPr id="104451" name="Slide Number Placeholder 5">
            <a:extLst>
              <a:ext uri="{FF2B5EF4-FFF2-40B4-BE49-F238E27FC236}">
                <a16:creationId xmlns:a16="http://schemas.microsoft.com/office/drawing/2014/main" id="{B9B5363F-81A0-6EB8-EF92-57B059725464}"/>
              </a:ext>
            </a:extLst>
          </p:cNvPr>
          <p:cNvSpPr>
            <a:spLocks noGrp="1"/>
          </p:cNvSpPr>
          <p:nvPr>
            <p:ph type="sldNum" sz="quarter" idx="12"/>
          </p:nvPr>
        </p:nvSpPr>
        <p:spPr bwMode="auto">
          <a:xfrm>
            <a:off x="8610600" y="6408738"/>
            <a:ext cx="4032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F212D9D-F0B4-4B12-ABD4-3A235E8792E0}" type="slidenum">
              <a:rPr lang="en-US" altLang="en-US" sz="1400" smtClean="0">
                <a:latin typeface="Arial" panose="020B0604020202020204" pitchFamily="34" charset="0"/>
              </a:rPr>
              <a:pPr>
                <a:spcBef>
                  <a:spcPct val="0"/>
                </a:spcBef>
                <a:buClrTx/>
                <a:buSzTx/>
                <a:buFontTx/>
                <a:buNone/>
              </a:pPr>
              <a:t>86</a:t>
            </a:fld>
            <a:endParaRPr lang="en-US" altLang="en-US" sz="1400">
              <a:latin typeface="Arial" panose="020B0604020202020204" pitchFamily="34" charset="0"/>
            </a:endParaRPr>
          </a:p>
        </p:txBody>
      </p:sp>
      <p:sp>
        <p:nvSpPr>
          <p:cNvPr id="93187" name="Rectangle 2">
            <a:extLst>
              <a:ext uri="{FF2B5EF4-FFF2-40B4-BE49-F238E27FC236}">
                <a16:creationId xmlns:a16="http://schemas.microsoft.com/office/drawing/2014/main" id="{E947ABD5-3F5C-9F8D-371C-562750851209}"/>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Subsequent History</a:t>
            </a:r>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a:extLst>
              <a:ext uri="{FF2B5EF4-FFF2-40B4-BE49-F238E27FC236}">
                <a16:creationId xmlns:a16="http://schemas.microsoft.com/office/drawing/2014/main" id="{4F263F27-B4B7-58C0-8620-140B5DC45D85}"/>
              </a:ext>
            </a:extLst>
          </p:cNvPr>
          <p:cNvSpPr>
            <a:spLocks noGrp="1"/>
          </p:cNvSpPr>
          <p:nvPr>
            <p:ph idx="1"/>
          </p:nvPr>
        </p:nvSpPr>
        <p:spPr>
          <a:xfrm>
            <a:off x="609600" y="1524000"/>
            <a:ext cx="7543800" cy="4495800"/>
          </a:xfrm>
        </p:spPr>
        <p:txBody>
          <a:bodyPr/>
          <a:lstStyle/>
          <a:p>
            <a:pPr eaLnBrk="1" hangingPunct="1"/>
            <a:r>
              <a:rPr lang="en-US" altLang="en-US" sz="3100">
                <a:solidFill>
                  <a:srgbClr val="7030A0"/>
                </a:solidFill>
                <a:latin typeface="Tahoma" panose="020B0604030504040204" pitchFamily="34" charset="0"/>
              </a:rPr>
              <a:t>Omit denials of certiorari or denials of similar discretionary appeals unless the decision is less than two years old or the denial is especially relevant.</a:t>
            </a:r>
            <a:r>
              <a:rPr lang="en-US" altLang="en-US" sz="3100">
                <a:solidFill>
                  <a:srgbClr val="FFFF00"/>
                </a:solidFill>
                <a:latin typeface="Tahoma" panose="020B0604030504040204" pitchFamily="34" charset="0"/>
              </a:rPr>
              <a:t> </a:t>
            </a:r>
          </a:p>
          <a:p>
            <a:pPr eaLnBrk="1" hangingPunct="1"/>
            <a:r>
              <a:rPr lang="en-US" altLang="en-US" sz="3100">
                <a:latin typeface="Tahoma" panose="020B0604030504040204" pitchFamily="34" charset="0"/>
              </a:rPr>
              <a:t>Separate decisions involving other issues with their own prior and subsequent history are provided only if they are relevant to the point for which the case is discussed.</a:t>
            </a:r>
            <a:r>
              <a:rPr lang="en-US" altLang="en-US" sz="2800">
                <a:latin typeface="Tahoma" panose="020B0604030504040204" pitchFamily="34" charset="0"/>
              </a:rPr>
              <a:t> </a:t>
            </a:r>
          </a:p>
        </p:txBody>
      </p:sp>
      <p:sp>
        <p:nvSpPr>
          <p:cNvPr id="105475" name="Slide Number Placeholder 5">
            <a:extLst>
              <a:ext uri="{FF2B5EF4-FFF2-40B4-BE49-F238E27FC236}">
                <a16:creationId xmlns:a16="http://schemas.microsoft.com/office/drawing/2014/main" id="{B50C2065-7EB0-B59A-6874-6D0E5DBF131C}"/>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F21FAB4-6EC5-4C4D-AA61-C5EA04D518A2}" type="slidenum">
              <a:rPr lang="en-US" altLang="en-US" sz="1400" smtClean="0">
                <a:latin typeface="Arial" panose="020B0604020202020204" pitchFamily="34" charset="0"/>
              </a:rPr>
              <a:pPr>
                <a:spcBef>
                  <a:spcPct val="0"/>
                </a:spcBef>
                <a:buClrTx/>
                <a:buSzTx/>
                <a:buFontTx/>
                <a:buNone/>
              </a:pPr>
              <a:t>87</a:t>
            </a:fld>
            <a:endParaRPr lang="en-US" altLang="en-US" sz="1400">
              <a:latin typeface="Arial" panose="020B0604020202020204" pitchFamily="34" charset="0"/>
            </a:endParaRPr>
          </a:p>
        </p:txBody>
      </p:sp>
      <p:sp>
        <p:nvSpPr>
          <p:cNvPr id="94211" name="Rectangle 2">
            <a:extLst>
              <a:ext uri="{FF2B5EF4-FFF2-40B4-BE49-F238E27FC236}">
                <a16:creationId xmlns:a16="http://schemas.microsoft.com/office/drawing/2014/main" id="{87442857-2102-D31B-199B-10C85876F5DD}"/>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Subsequent history (cont’</a:t>
            </a:r>
            <a:r>
              <a:rPr lang="en-US" altLang="ja-JP" dirty="0">
                <a:latin typeface="Tahoma" pitchFamily="34" charset="0"/>
              </a:rPr>
              <a:t>d)</a:t>
            </a:r>
            <a:endParaRPr lang="en-US" dirty="0">
              <a:latin typeface="Tahoma" pitchFamily="34" charset="0"/>
            </a:endParaRPr>
          </a:p>
        </p:txBody>
      </p:sp>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a:extLst>
              <a:ext uri="{FF2B5EF4-FFF2-40B4-BE49-F238E27FC236}">
                <a16:creationId xmlns:a16="http://schemas.microsoft.com/office/drawing/2014/main" id="{2DCCF0AE-E6CB-63C3-88B5-2C99CF73406E}"/>
              </a:ext>
            </a:extLst>
          </p:cNvPr>
          <p:cNvSpPr>
            <a:spLocks noGrp="1"/>
          </p:cNvSpPr>
          <p:nvPr>
            <p:ph idx="1"/>
          </p:nvPr>
        </p:nvSpPr>
        <p:spPr/>
        <p:txBody>
          <a:bodyPr/>
          <a:lstStyle/>
          <a:p>
            <a:pPr eaLnBrk="1" hangingPunct="1">
              <a:lnSpc>
                <a:spcPct val="90000"/>
              </a:lnSpc>
            </a:pPr>
            <a:r>
              <a:rPr lang="en-US" altLang="en-US" sz="2800" baseline="30000">
                <a:latin typeface="Tahoma" panose="020B0604030504040204" pitchFamily="34" charset="0"/>
              </a:rPr>
              <a:t>7</a:t>
            </a:r>
            <a:r>
              <a:rPr lang="en-US" altLang="en-US" sz="2800">
                <a:latin typeface="Tahoma" panose="020B0604030504040204" pitchFamily="34" charset="0"/>
              </a:rPr>
              <a:t> Link v. Wabash R.R. Co., 291 F.2d 542, 547 (7th Cir. 1961), </a:t>
            </a:r>
            <a:r>
              <a:rPr lang="en-US" altLang="en-US" sz="2800" i="1">
                <a:latin typeface="Tahoma" panose="020B0604030504040204" pitchFamily="34" charset="0"/>
              </a:rPr>
              <a:t>aff</a:t>
            </a:r>
            <a:r>
              <a:rPr lang="ja-JP" altLang="en-US" sz="2800" i="1">
                <a:latin typeface="Tahoma" panose="020B0604030504040204" pitchFamily="34" charset="0"/>
              </a:rPr>
              <a:t>’</a:t>
            </a:r>
            <a:r>
              <a:rPr lang="en-US" altLang="ja-JP" sz="2800" i="1">
                <a:latin typeface="Tahoma" panose="020B0604030504040204" pitchFamily="34" charset="0"/>
              </a:rPr>
              <a:t>d</a:t>
            </a:r>
            <a:r>
              <a:rPr lang="en-US" altLang="ja-JP" sz="2800">
                <a:latin typeface="Tahoma" panose="020B0604030504040204" pitchFamily="34" charset="0"/>
              </a:rPr>
              <a:t>, 370 U.S. 626 (1962).</a:t>
            </a:r>
          </a:p>
          <a:p>
            <a:pPr eaLnBrk="1" hangingPunct="1">
              <a:lnSpc>
                <a:spcPct val="90000"/>
              </a:lnSpc>
            </a:pPr>
            <a:r>
              <a:rPr lang="en-US" altLang="en-US" sz="2800" baseline="30000">
                <a:solidFill>
                  <a:srgbClr val="7030A0"/>
                </a:solidFill>
                <a:latin typeface="Tahoma" panose="020B0604030504040204" pitchFamily="34" charset="0"/>
              </a:rPr>
              <a:t>64</a:t>
            </a:r>
            <a:r>
              <a:rPr lang="en-US" altLang="en-US" sz="2800">
                <a:solidFill>
                  <a:srgbClr val="7030A0"/>
                </a:solidFill>
                <a:latin typeface="Tahoma" panose="020B0604030504040204" pitchFamily="34" charset="0"/>
              </a:rPr>
              <a:t> Planned Parenthood of N. New England v. Heed, 390 F.3d 53, 55 (1st Cir. 2004), </a:t>
            </a:r>
            <a:r>
              <a:rPr lang="en-US" altLang="en-US" sz="2800" i="1">
                <a:solidFill>
                  <a:srgbClr val="7030A0"/>
                </a:solidFill>
                <a:latin typeface="Tahoma" panose="020B0604030504040204" pitchFamily="34" charset="0"/>
              </a:rPr>
              <a:t>cert. granted sub nom</a:t>
            </a:r>
            <a:r>
              <a:rPr lang="en-US" altLang="en-US" sz="2800">
                <a:solidFill>
                  <a:srgbClr val="7030A0"/>
                </a:solidFill>
                <a:latin typeface="Tahoma" panose="020B0604030504040204" pitchFamily="34" charset="0"/>
              </a:rPr>
              <a:t>. Ayotte v. Planned Parenthood of N. New England, 125 S. Ct. 2294 (2005).</a:t>
            </a:r>
          </a:p>
          <a:p>
            <a:pPr eaLnBrk="1" hangingPunct="1">
              <a:lnSpc>
                <a:spcPct val="90000"/>
              </a:lnSpc>
            </a:pPr>
            <a:r>
              <a:rPr lang="en-US" altLang="en-US" sz="2800" baseline="30000">
                <a:latin typeface="Tahoma" panose="020B0604030504040204" pitchFamily="34" charset="0"/>
              </a:rPr>
              <a:t>77</a:t>
            </a:r>
            <a:r>
              <a:rPr lang="en-US" altLang="en-US" sz="2800">
                <a:latin typeface="Tahoma" panose="020B0604030504040204" pitchFamily="34" charset="0"/>
              </a:rPr>
              <a:t> United States v. Peterson, 305 F.3d 643, 650 (7th Cir. 2004), </a:t>
            </a:r>
            <a:r>
              <a:rPr lang="en-US" altLang="en-US" sz="2800" i="1">
                <a:latin typeface="Tahoma" panose="020B0604030504040204" pitchFamily="34" charset="0"/>
              </a:rPr>
              <a:t>cert. denied</a:t>
            </a:r>
            <a:r>
              <a:rPr lang="en-US" altLang="en-US" sz="2800">
                <a:latin typeface="Tahoma" panose="020B0604030504040204" pitchFamily="34" charset="0"/>
              </a:rPr>
              <a:t>, 538 U.S. 1001 (2005).</a:t>
            </a:r>
            <a:endParaRPr lang="en-US" altLang="en-US" sz="2800"/>
          </a:p>
        </p:txBody>
      </p:sp>
      <p:sp>
        <p:nvSpPr>
          <p:cNvPr id="106499" name="Slide Number Placeholder 5">
            <a:extLst>
              <a:ext uri="{FF2B5EF4-FFF2-40B4-BE49-F238E27FC236}">
                <a16:creationId xmlns:a16="http://schemas.microsoft.com/office/drawing/2014/main" id="{D0038BC3-226F-3338-D449-4AFB9F94B9A7}"/>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1136B7CC-0C5F-4CBC-92CF-954BB7A18DFA}" type="slidenum">
              <a:rPr lang="en-US" altLang="en-US" sz="1400" smtClean="0">
                <a:latin typeface="Arial" panose="020B0604020202020204" pitchFamily="34" charset="0"/>
              </a:rPr>
              <a:pPr>
                <a:spcBef>
                  <a:spcPct val="0"/>
                </a:spcBef>
                <a:buClrTx/>
                <a:buSzTx/>
                <a:buFontTx/>
                <a:buNone/>
              </a:pPr>
              <a:t>88</a:t>
            </a:fld>
            <a:endParaRPr lang="en-US" altLang="en-US" sz="1400">
              <a:latin typeface="Arial" panose="020B0604020202020204" pitchFamily="34" charset="0"/>
            </a:endParaRPr>
          </a:p>
        </p:txBody>
      </p:sp>
      <p:sp>
        <p:nvSpPr>
          <p:cNvPr id="95235" name="Rectangle 2">
            <a:extLst>
              <a:ext uri="{FF2B5EF4-FFF2-40B4-BE49-F238E27FC236}">
                <a16:creationId xmlns:a16="http://schemas.microsoft.com/office/drawing/2014/main" id="{0CCD62C1-734C-0EC8-CFDD-76C7CFB93198}"/>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4000" dirty="0">
                <a:latin typeface="Tahoma" pitchFamily="34" charset="0"/>
              </a:rPr>
              <a:t>Examples of subsequent history</a:t>
            </a:r>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a:extLst>
              <a:ext uri="{FF2B5EF4-FFF2-40B4-BE49-F238E27FC236}">
                <a16:creationId xmlns:a16="http://schemas.microsoft.com/office/drawing/2014/main" id="{F1A7A526-9906-925B-45CC-7AF13A66FF0C}"/>
              </a:ext>
            </a:extLst>
          </p:cNvPr>
          <p:cNvSpPr>
            <a:spLocks noGrp="1"/>
          </p:cNvSpPr>
          <p:nvPr>
            <p:ph idx="1"/>
          </p:nvPr>
        </p:nvSpPr>
        <p:spPr>
          <a:xfrm>
            <a:off x="457200" y="1905000"/>
            <a:ext cx="8229600" cy="4525963"/>
          </a:xfrm>
        </p:spPr>
        <p:txBody>
          <a:bodyPr/>
          <a:lstStyle/>
          <a:p>
            <a:pPr eaLnBrk="1" hangingPunct="1"/>
            <a:r>
              <a:rPr lang="en-US" altLang="en-US" baseline="30000">
                <a:latin typeface="Tahoma" panose="020B0604030504040204" pitchFamily="34" charset="0"/>
              </a:rPr>
              <a:t>55</a:t>
            </a:r>
            <a:r>
              <a:rPr lang="en-US" altLang="en-US">
                <a:latin typeface="Tahoma" panose="020B0604030504040204" pitchFamily="34" charset="0"/>
              </a:rPr>
              <a:t> Doe v. Stincer, 990 F. Supp. 1427, 1430 (S.D. Fla. 1997), </a:t>
            </a:r>
            <a:r>
              <a:rPr lang="en-US" altLang="en-US" i="1">
                <a:latin typeface="Tahoma" panose="020B0604030504040204" pitchFamily="34" charset="0"/>
              </a:rPr>
              <a:t>vacated on other grounds,</a:t>
            </a:r>
            <a:r>
              <a:rPr lang="en-US" altLang="en-US">
                <a:latin typeface="Tahoma" panose="020B0604030504040204" pitchFamily="34" charset="0"/>
              </a:rPr>
              <a:t> 175 F.3d 879, 883 (11th Cir. 1999).</a:t>
            </a:r>
          </a:p>
        </p:txBody>
      </p:sp>
      <p:sp>
        <p:nvSpPr>
          <p:cNvPr id="107523" name="Slide Number Placeholder 5">
            <a:extLst>
              <a:ext uri="{FF2B5EF4-FFF2-40B4-BE49-F238E27FC236}">
                <a16:creationId xmlns:a16="http://schemas.microsoft.com/office/drawing/2014/main" id="{550EE909-EA9A-9920-ECE2-30FA39187F18}"/>
              </a:ext>
            </a:extLst>
          </p:cNvPr>
          <p:cNvSpPr>
            <a:spLocks noGrp="1"/>
          </p:cNvSpPr>
          <p:nvPr>
            <p:ph type="sldNum" sz="quarter" idx="12"/>
          </p:nvPr>
        </p:nvSpPr>
        <p:spPr bwMode="auto">
          <a:xfrm>
            <a:off x="8382000" y="6408738"/>
            <a:ext cx="631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387236F-6FD1-4A77-9238-1524C7D0CE68}" type="slidenum">
              <a:rPr lang="en-US" altLang="en-US" sz="1400" smtClean="0">
                <a:latin typeface="Arial" panose="020B0604020202020204" pitchFamily="34" charset="0"/>
              </a:rPr>
              <a:pPr>
                <a:spcBef>
                  <a:spcPct val="0"/>
                </a:spcBef>
                <a:buClrTx/>
                <a:buSzTx/>
                <a:buFontTx/>
                <a:buNone/>
              </a:pPr>
              <a:t>89</a:t>
            </a:fld>
            <a:endParaRPr lang="en-US" altLang="en-US" sz="1400">
              <a:latin typeface="Arial" panose="020B0604020202020204" pitchFamily="34" charset="0"/>
            </a:endParaRPr>
          </a:p>
        </p:txBody>
      </p:sp>
      <p:sp>
        <p:nvSpPr>
          <p:cNvPr id="96259" name="Rectangle 2">
            <a:extLst>
              <a:ext uri="{FF2B5EF4-FFF2-40B4-BE49-F238E27FC236}">
                <a16:creationId xmlns:a16="http://schemas.microsoft.com/office/drawing/2014/main" id="{03DE3993-CE7C-D1DC-5DBF-6DB769FF3346}"/>
              </a:ext>
            </a:extLst>
          </p:cNvPr>
          <p:cNvSpPr>
            <a:spLocks noGrp="1" noChangeArrowheads="1"/>
          </p:cNvSpPr>
          <p:nvPr>
            <p:ph type="title"/>
          </p:nvPr>
        </p:nvSpPr>
        <p:spPr/>
        <p:txBody>
          <a:bodyPr>
            <a:normAutofit fontScale="90000"/>
          </a:bodyPr>
          <a:lstStyle/>
          <a:p>
            <a:pPr eaLnBrk="1" fontAlgn="auto" hangingPunct="1">
              <a:spcAft>
                <a:spcPts val="0"/>
              </a:spcAft>
              <a:defRPr/>
            </a:pPr>
            <a:r>
              <a:rPr lang="en-US" sz="3600" dirty="0">
                <a:latin typeface="Tahoma" pitchFamily="34" charset="0"/>
              </a:rPr>
              <a:t>Example of subsequent history using explanatory phrases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27A1891E-41E5-3734-95DC-4AD18010DA23}"/>
              </a:ext>
            </a:extLst>
          </p:cNvPr>
          <p:cNvSpPr>
            <a:spLocks noGrp="1"/>
          </p:cNvSpPr>
          <p:nvPr>
            <p:ph idx="1"/>
          </p:nvPr>
        </p:nvSpPr>
        <p:spPr>
          <a:xfrm>
            <a:off x="609600" y="1524000"/>
            <a:ext cx="8229600" cy="4572000"/>
          </a:xfrm>
        </p:spPr>
        <p:txBody>
          <a:bodyPr/>
          <a:lstStyle/>
          <a:p>
            <a:pPr eaLnBrk="1" hangingPunct="1">
              <a:lnSpc>
                <a:spcPct val="80000"/>
              </a:lnSpc>
            </a:pPr>
            <a:r>
              <a:rPr lang="en-US" altLang="en-US" sz="2400" i="1">
                <a:solidFill>
                  <a:schemeClr val="accent1"/>
                </a:solidFill>
                <a:latin typeface="Tahoma" panose="020B0604030504040204" pitchFamily="34" charset="0"/>
              </a:rPr>
              <a:t>R1.1</a:t>
            </a:r>
          </a:p>
          <a:p>
            <a:pPr eaLnBrk="1" hangingPunct="1">
              <a:lnSpc>
                <a:spcPct val="80000"/>
              </a:lnSpc>
            </a:pPr>
            <a:r>
              <a:rPr lang="en-US" altLang="en-US" sz="2400">
                <a:latin typeface="Tahoma" panose="020B0604030504040204" pitchFamily="34" charset="0"/>
              </a:rPr>
              <a:t>Citation clauses are used to cite authorities that relate to only </a:t>
            </a:r>
            <a:r>
              <a:rPr lang="en-US" altLang="en-US" sz="2400" u="sng">
                <a:latin typeface="Tahoma" panose="020B0604030504040204" pitchFamily="34" charset="0"/>
              </a:rPr>
              <a:t>part</a:t>
            </a:r>
            <a:r>
              <a:rPr lang="en-US" altLang="en-US" sz="2400">
                <a:latin typeface="Tahoma" panose="020B0604030504040204" pitchFamily="34" charset="0"/>
              </a:rPr>
              <a:t> of a sentence within a footnote.</a:t>
            </a:r>
          </a:p>
          <a:p>
            <a:pPr eaLnBrk="1" hangingPunct="1">
              <a:lnSpc>
                <a:spcPct val="80000"/>
              </a:lnSpc>
            </a:pPr>
            <a:r>
              <a:rPr lang="en-US" altLang="en-US" sz="2400">
                <a:latin typeface="Tahoma" panose="020B0604030504040204" pitchFamily="34" charset="0"/>
              </a:rPr>
              <a:t>Citation clauses do not start with a capital letter, unless the clause begins with a source that would otherwise be capitalized.</a:t>
            </a:r>
          </a:p>
          <a:p>
            <a:pPr eaLnBrk="1" hangingPunct="1">
              <a:lnSpc>
                <a:spcPct val="80000"/>
              </a:lnSpc>
            </a:pPr>
            <a:r>
              <a:rPr lang="en-US" altLang="en-US" sz="2400">
                <a:latin typeface="Tahoma" panose="020B0604030504040204" pitchFamily="34" charset="0"/>
              </a:rPr>
              <a:t>Use commas to separate citation clauses from text unless the citation clause ends the entire sentence (in that case, place a period at the end of the citation clause).</a:t>
            </a:r>
          </a:p>
          <a:p>
            <a:pPr lvl="1" eaLnBrk="1" hangingPunct="1">
              <a:lnSpc>
                <a:spcPct val="80000"/>
              </a:lnSpc>
            </a:pPr>
            <a:r>
              <a:rPr lang="en-US" altLang="en-US" sz="2000">
                <a:solidFill>
                  <a:schemeClr val="accent1"/>
                </a:solidFill>
                <a:latin typeface="Tahoma" panose="020B0604030504040204" pitchFamily="34" charset="0"/>
              </a:rPr>
              <a:t>Example:</a:t>
            </a:r>
            <a:r>
              <a:rPr lang="en-US" altLang="en-US" sz="2000">
                <a:latin typeface="Tahoma" panose="020B0604030504040204" pitchFamily="34" charset="0"/>
              </a:rPr>
              <a:t> </a:t>
            </a:r>
            <a:r>
              <a:rPr lang="en-US" altLang="en-US" sz="2000" baseline="30000">
                <a:latin typeface="Tahoma" panose="020B0604030504040204" pitchFamily="34" charset="0"/>
              </a:rPr>
              <a:t>31</a:t>
            </a:r>
            <a:r>
              <a:rPr lang="en-US" altLang="en-US" sz="2000">
                <a:latin typeface="Tahoma" panose="020B0604030504040204" pitchFamily="34" charset="0"/>
              </a:rPr>
              <a:t> A party asserting the attorney-client privilege must provide an explanation of why the items are privileged, United States v. Zolin, 491 U.S. 554 (1989), and must prove the elements necessary to establish the privilege, Hawkins v. Stables, 148 F.3d 379, 383 (4th Cir. 1998).</a:t>
            </a:r>
          </a:p>
          <a:p>
            <a:pPr lvl="1" eaLnBrk="1" hangingPunct="1">
              <a:lnSpc>
                <a:spcPct val="80000"/>
              </a:lnSpc>
            </a:pPr>
            <a:endParaRPr lang="en-US" altLang="en-US" sz="2000"/>
          </a:p>
        </p:txBody>
      </p:sp>
      <p:sp>
        <p:nvSpPr>
          <p:cNvPr id="22531" name="Slide Number Placeholder 5">
            <a:extLst>
              <a:ext uri="{FF2B5EF4-FFF2-40B4-BE49-F238E27FC236}">
                <a16:creationId xmlns:a16="http://schemas.microsoft.com/office/drawing/2014/main" id="{A3319659-2805-E934-A699-15A3F7E5FB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ED1891C-B846-4641-A3DD-28844B03A5FC}" type="slidenum">
              <a:rPr lang="en-US" altLang="en-US" sz="1400" smtClean="0">
                <a:latin typeface="Arial" panose="020B0604020202020204" pitchFamily="34" charset="0"/>
              </a:rPr>
              <a:pPr>
                <a:spcBef>
                  <a:spcPct val="0"/>
                </a:spcBef>
                <a:buClrTx/>
                <a:buSzTx/>
                <a:buFontTx/>
                <a:buNone/>
              </a:pPr>
              <a:t>9</a:t>
            </a:fld>
            <a:endParaRPr lang="en-US" altLang="en-US" sz="1400">
              <a:latin typeface="Arial" panose="020B0604020202020204" pitchFamily="34" charset="0"/>
            </a:endParaRPr>
          </a:p>
        </p:txBody>
      </p:sp>
      <p:sp>
        <p:nvSpPr>
          <p:cNvPr id="11267" name="Rectangle 2">
            <a:extLst>
              <a:ext uri="{FF2B5EF4-FFF2-40B4-BE49-F238E27FC236}">
                <a16:creationId xmlns:a16="http://schemas.microsoft.com/office/drawing/2014/main" id="{8F180E91-9FCF-17E8-A782-BCA633C2DFC9}"/>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Citation clauses</a:t>
            </a:r>
          </a:p>
        </p:txBody>
      </p:sp>
    </p:spTree>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a:extLst>
              <a:ext uri="{FF2B5EF4-FFF2-40B4-BE49-F238E27FC236}">
                <a16:creationId xmlns:a16="http://schemas.microsoft.com/office/drawing/2014/main" id="{5181F8D4-9FC0-C5E5-FD2C-D997AA2CFE4F}"/>
              </a:ext>
            </a:extLst>
          </p:cNvPr>
          <p:cNvSpPr>
            <a:spLocks noGrp="1"/>
          </p:cNvSpPr>
          <p:nvPr>
            <p:ph idx="1"/>
          </p:nvPr>
        </p:nvSpPr>
        <p:spPr>
          <a:xfrm>
            <a:off x="457200" y="1676400"/>
            <a:ext cx="8229600" cy="4525963"/>
          </a:xfrm>
        </p:spPr>
        <p:txBody>
          <a:bodyPr/>
          <a:lstStyle/>
          <a:p>
            <a:pPr eaLnBrk="1" hangingPunct="1"/>
            <a:r>
              <a:rPr lang="en-US" altLang="en-US" sz="2800" baseline="30000">
                <a:latin typeface="Tahoma" panose="020B0604030504040204" pitchFamily="34" charset="0"/>
              </a:rPr>
              <a:t>4</a:t>
            </a:r>
            <a:r>
              <a:rPr lang="en-US" altLang="en-US" sz="2800">
                <a:latin typeface="Tahoma" panose="020B0604030504040204" pitchFamily="34" charset="0"/>
              </a:rPr>
              <a:t> Spade v. Lynn &amp; Boston R.R. Co., 47 N.E. 88, 89-90 (Mass. 1897), </a:t>
            </a:r>
            <a:r>
              <a:rPr lang="en-US" altLang="en-US" sz="2800" i="1">
                <a:latin typeface="Tahoma" panose="020B0604030504040204" pitchFamily="34" charset="0"/>
              </a:rPr>
              <a:t>overruled by </a:t>
            </a:r>
            <a:r>
              <a:rPr lang="en-US" altLang="en-US" sz="2800">
                <a:latin typeface="Tahoma" panose="020B0604030504040204" pitchFamily="34" charset="0"/>
              </a:rPr>
              <a:t>Dziokonski v. Babineau</a:t>
            </a:r>
            <a:r>
              <a:rPr lang="en-US" altLang="en-US" sz="2800" i="1">
                <a:latin typeface="Tahoma" panose="020B0604030504040204" pitchFamily="34" charset="0"/>
              </a:rPr>
              <a:t>, </a:t>
            </a:r>
            <a:r>
              <a:rPr lang="en-US" altLang="en-US" sz="2800">
                <a:latin typeface="Tahoma" panose="020B0604030504040204" pitchFamily="34" charset="0"/>
              </a:rPr>
              <a:t>380 N.E.2d 1295, 1299 (Mass. 1978).</a:t>
            </a:r>
            <a:endParaRPr lang="en-US" altLang="en-US" sz="2800">
              <a:latin typeface="Tahoma" panose="020B0604030504040204" pitchFamily="34" charset="0"/>
              <a:hlinkClick r:id="rId2"/>
            </a:endParaRPr>
          </a:p>
          <a:p>
            <a:pPr eaLnBrk="1" hangingPunct="1"/>
            <a:r>
              <a:rPr lang="en-US" altLang="en-US" sz="2800" baseline="30000">
                <a:solidFill>
                  <a:srgbClr val="7030A0"/>
                </a:solidFill>
                <a:latin typeface="Tahoma" panose="020B0604030504040204" pitchFamily="34" charset="0"/>
              </a:rPr>
              <a:t>93</a:t>
            </a:r>
            <a:r>
              <a:rPr lang="en-US" altLang="en-US" sz="2800">
                <a:solidFill>
                  <a:srgbClr val="7030A0"/>
                </a:solidFill>
                <a:latin typeface="Tahoma" panose="020B0604030504040204" pitchFamily="34" charset="0"/>
              </a:rPr>
              <a:t> G-W-L, Inc. v. Robichaux, 643 S.W.2d 392, 393 (Tex. 1982), </a:t>
            </a:r>
            <a:r>
              <a:rPr lang="en-US" altLang="en-US" sz="2800" i="1">
                <a:solidFill>
                  <a:srgbClr val="7030A0"/>
                </a:solidFill>
                <a:latin typeface="Tahoma" panose="020B0604030504040204" pitchFamily="34" charset="0"/>
              </a:rPr>
              <a:t>overruled on other grounds by </a:t>
            </a:r>
            <a:r>
              <a:rPr lang="en-US" altLang="en-US" sz="2800">
                <a:solidFill>
                  <a:srgbClr val="7030A0"/>
                </a:solidFill>
                <a:latin typeface="Tahoma" panose="020B0604030504040204" pitchFamily="34" charset="0"/>
              </a:rPr>
              <a:t>Melody Home Mfg. Co. v. Barnes, 741 S.W.2d 349, 355 (Tex. 1987). </a:t>
            </a:r>
          </a:p>
        </p:txBody>
      </p:sp>
      <p:sp>
        <p:nvSpPr>
          <p:cNvPr id="108547" name="Slide Number Placeholder 5">
            <a:extLst>
              <a:ext uri="{FF2B5EF4-FFF2-40B4-BE49-F238E27FC236}">
                <a16:creationId xmlns:a16="http://schemas.microsoft.com/office/drawing/2014/main" id="{C926A690-461A-02D6-57D4-73A8E2314C94}"/>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A1157DD4-52CB-4D33-A38F-81571E9A35E7}" type="slidenum">
              <a:rPr lang="en-US" altLang="en-US" sz="1400" smtClean="0">
                <a:latin typeface="Arial" panose="020B0604020202020204" pitchFamily="34" charset="0"/>
              </a:rPr>
              <a:pPr>
                <a:spcBef>
                  <a:spcPct val="0"/>
                </a:spcBef>
                <a:buClrTx/>
                <a:buSzTx/>
                <a:buFontTx/>
                <a:buNone/>
              </a:pPr>
              <a:t>90</a:t>
            </a:fld>
            <a:endParaRPr lang="en-US" altLang="en-US" sz="1400">
              <a:latin typeface="Arial" panose="020B0604020202020204" pitchFamily="34" charset="0"/>
            </a:endParaRPr>
          </a:p>
        </p:txBody>
      </p:sp>
      <p:sp>
        <p:nvSpPr>
          <p:cNvPr id="97283" name="Rectangle 2">
            <a:extLst>
              <a:ext uri="{FF2B5EF4-FFF2-40B4-BE49-F238E27FC236}">
                <a16:creationId xmlns:a16="http://schemas.microsoft.com/office/drawing/2014/main" id="{C9C646D3-4387-6F2E-CDAF-C00D4DC015BE}"/>
              </a:ext>
            </a:extLst>
          </p:cNvPr>
          <p:cNvSpPr>
            <a:spLocks noGrp="1" noChangeArrowheads="1"/>
          </p:cNvSpPr>
          <p:nvPr>
            <p:ph type="title"/>
          </p:nvPr>
        </p:nvSpPr>
        <p:spPr/>
        <p:txBody>
          <a:bodyPr/>
          <a:lstStyle/>
          <a:p>
            <a:pPr eaLnBrk="1" fontAlgn="auto" hangingPunct="1">
              <a:spcAft>
                <a:spcPts val="0"/>
              </a:spcAft>
              <a:defRPr/>
            </a:pPr>
            <a:r>
              <a:rPr lang="en-US" sz="3200" dirty="0">
                <a:latin typeface="Tahoma" pitchFamily="34" charset="0"/>
              </a:rPr>
              <a:t>Examples of subsequent history for decisions that have been overruled </a:t>
            </a:r>
          </a:p>
        </p:txBody>
      </p:sp>
    </p:spTree>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a:extLst>
              <a:ext uri="{FF2B5EF4-FFF2-40B4-BE49-F238E27FC236}">
                <a16:creationId xmlns:a16="http://schemas.microsoft.com/office/drawing/2014/main" id="{091E7014-A1E9-1D63-0B72-2A835460B193}"/>
              </a:ext>
            </a:extLst>
          </p:cNvPr>
          <p:cNvSpPr>
            <a:spLocks noGrp="1"/>
          </p:cNvSpPr>
          <p:nvPr>
            <p:ph idx="1"/>
          </p:nvPr>
        </p:nvSpPr>
        <p:spPr>
          <a:xfrm>
            <a:off x="533400" y="1752600"/>
            <a:ext cx="8229600" cy="4525963"/>
          </a:xfrm>
        </p:spPr>
        <p:txBody>
          <a:bodyPr/>
          <a:lstStyle/>
          <a:p>
            <a:pPr eaLnBrk="1" hangingPunct="1">
              <a:buFont typeface="Wingdings 3" panose="05040102010807070707" pitchFamily="82" charset="2"/>
              <a:buChar char=""/>
              <a:defRPr/>
            </a:pPr>
            <a:r>
              <a:rPr lang="en-US" altLang="en-US" sz="2400" dirty="0">
                <a:latin typeface="Tahoma" panose="020B0604030504040204" pitchFamily="34" charset="0"/>
              </a:rPr>
              <a:t>For case names in </a:t>
            </a:r>
            <a:r>
              <a:rPr lang="en-US" altLang="en-US" sz="2400" i="1" dirty="0">
                <a:solidFill>
                  <a:srgbClr val="7030A0"/>
                </a:solidFill>
                <a:latin typeface="Tahoma" panose="020B0604030504040204" pitchFamily="34" charset="0"/>
              </a:rPr>
              <a:t>textual sentences</a:t>
            </a:r>
            <a:r>
              <a:rPr lang="en-US" altLang="en-US" sz="2400" dirty="0">
                <a:solidFill>
                  <a:srgbClr val="7030A0"/>
                </a:solidFill>
                <a:latin typeface="Tahoma" panose="020B0604030504040204" pitchFamily="34" charset="0"/>
              </a:rPr>
              <a:t>, </a:t>
            </a:r>
            <a:r>
              <a:rPr lang="en-US" altLang="en-US" sz="2400" dirty="0">
                <a:latin typeface="Tahoma" panose="020B0604030504040204" pitchFamily="34" charset="0"/>
              </a:rPr>
              <a:t>R10.2.1(c) specifies that only </a:t>
            </a:r>
            <a:r>
              <a:rPr lang="en-US" altLang="en-US" sz="2400" u="sng" dirty="0">
                <a:latin typeface="Tahoma" panose="020B0604030504040204" pitchFamily="34" charset="0"/>
              </a:rPr>
              <a:t>widely known acronyms</a:t>
            </a:r>
            <a:r>
              <a:rPr lang="en-US" altLang="en-US" sz="2400" dirty="0">
                <a:latin typeface="Tahoma" panose="020B0604030504040204" pitchFamily="34" charset="0"/>
              </a:rPr>
              <a:t> and the following eight words are abbreviated:</a:t>
            </a:r>
          </a:p>
          <a:p>
            <a:pPr eaLnBrk="1" hangingPunct="1">
              <a:buFontTx/>
              <a:buNone/>
              <a:defRPr/>
            </a:pPr>
            <a:endParaRPr lang="en-US" altLang="en-US" sz="2400" dirty="0"/>
          </a:p>
          <a:p>
            <a:pPr eaLnBrk="1" hangingPunct="1">
              <a:buFontTx/>
              <a:buNone/>
              <a:defRPr/>
            </a:pPr>
            <a:r>
              <a:rPr lang="en-US" altLang="en-US" sz="2800" dirty="0">
                <a:latin typeface="Tahoma" panose="020B0604030504040204" pitchFamily="34" charset="0"/>
              </a:rPr>
              <a:t>And = &amp;				 Corporation = Corp.</a:t>
            </a:r>
          </a:p>
          <a:p>
            <a:pPr marL="112713" indent="0" eaLnBrk="1" hangingPunct="1">
              <a:buFontTx/>
              <a:buNone/>
              <a:defRPr/>
            </a:pPr>
            <a:r>
              <a:rPr lang="en-US" altLang="en-US" sz="2800" dirty="0">
                <a:latin typeface="Tahoma" panose="020B0604030504040204" pitchFamily="34" charset="0"/>
              </a:rPr>
              <a:t>Association = Ass</a:t>
            </a:r>
            <a:r>
              <a:rPr lang="ja-JP" altLang="en-US" sz="2800" dirty="0">
                <a:latin typeface="Tahoma" panose="020B0604030504040204" pitchFamily="34" charset="0"/>
                <a:ea typeface="HGP明朝E" panose="02020800000000000000" pitchFamily="18" charset="-128"/>
                <a:cs typeface="HGP明朝E" panose="02020800000000000000" pitchFamily="18" charset="-128"/>
              </a:rPr>
              <a:t>’</a:t>
            </a:r>
            <a:r>
              <a:rPr lang="en-US" altLang="ja-JP" sz="2800" dirty="0">
                <a:latin typeface="Tahoma" panose="020B0604030504040204" pitchFamily="34" charset="0"/>
                <a:ea typeface="HGP明朝E" panose="02020800000000000000" pitchFamily="18" charset="-128"/>
                <a:cs typeface="HGP明朝E" panose="02020800000000000000" pitchFamily="18" charset="-128"/>
              </a:rPr>
              <a:t>n		</a:t>
            </a:r>
            <a:r>
              <a:rPr lang="en-US" altLang="en-US" sz="2800" dirty="0">
                <a:latin typeface="Tahoma" panose="020B0604030504040204" pitchFamily="34" charset="0"/>
              </a:rPr>
              <a:t> Incorporated = Inc.</a:t>
            </a:r>
            <a:r>
              <a:rPr lang="en-US" altLang="en-US" sz="2800" dirty="0">
                <a:latin typeface="Tahoma" panose="020B0604030504040204" pitchFamily="34" charset="0"/>
                <a:ea typeface="HGP明朝E" panose="02020800000000000000" pitchFamily="18" charset="-128"/>
              </a:rPr>
              <a:t>    </a:t>
            </a:r>
            <a:r>
              <a:rPr lang="en-US" altLang="ja-JP" sz="2800" dirty="0">
                <a:latin typeface="Tahoma" panose="020B0604030504040204" pitchFamily="34" charset="0"/>
                <a:ea typeface="HGP明朝E" panose="02020800000000000000" pitchFamily="18" charset="-128"/>
                <a:cs typeface="HGP明朝E" panose="02020800000000000000" pitchFamily="18" charset="-128"/>
              </a:rPr>
              <a:t>Brothers = Bros.			</a:t>
            </a:r>
            <a:r>
              <a:rPr lang="en-US" altLang="en-US" sz="2800" dirty="0">
                <a:latin typeface="Tahoma" panose="020B0604030504040204" pitchFamily="34" charset="0"/>
              </a:rPr>
              <a:t> Limited = Ltd.</a:t>
            </a:r>
          </a:p>
          <a:p>
            <a:pPr eaLnBrk="1" hangingPunct="1">
              <a:buFontTx/>
              <a:buNone/>
              <a:defRPr/>
            </a:pPr>
            <a:r>
              <a:rPr lang="en-US" altLang="en-US" sz="2800" dirty="0">
                <a:latin typeface="Tahoma" panose="020B0604030504040204" pitchFamily="34" charset="0"/>
              </a:rPr>
              <a:t>Company = Co.			 Number = No. </a:t>
            </a:r>
            <a:endParaRPr lang="en-US" altLang="en-US" sz="2000" dirty="0">
              <a:latin typeface="Tahoma" panose="020B0604030504040204" pitchFamily="34" charset="0"/>
            </a:endParaRPr>
          </a:p>
        </p:txBody>
      </p:sp>
      <p:sp>
        <p:nvSpPr>
          <p:cNvPr id="109571" name="Slide Number Placeholder 5">
            <a:extLst>
              <a:ext uri="{FF2B5EF4-FFF2-40B4-BE49-F238E27FC236}">
                <a16:creationId xmlns:a16="http://schemas.microsoft.com/office/drawing/2014/main" id="{3C50C846-B7DC-901C-F2F3-465398F8749E}"/>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0BA0D1B3-0553-487F-ACB0-FC76FE7820A7}" type="slidenum">
              <a:rPr lang="en-US" altLang="en-US" sz="1400" smtClean="0">
                <a:latin typeface="Arial" panose="020B0604020202020204" pitchFamily="34" charset="0"/>
              </a:rPr>
              <a:pPr>
                <a:spcBef>
                  <a:spcPct val="0"/>
                </a:spcBef>
                <a:buClrTx/>
                <a:buSzTx/>
                <a:buFontTx/>
                <a:buNone/>
              </a:pPr>
              <a:t>91</a:t>
            </a:fld>
            <a:endParaRPr lang="en-US" altLang="en-US" sz="1400">
              <a:latin typeface="Arial" panose="020B0604020202020204" pitchFamily="34" charset="0"/>
            </a:endParaRPr>
          </a:p>
        </p:txBody>
      </p:sp>
      <p:sp>
        <p:nvSpPr>
          <p:cNvPr id="98307" name="Rectangle 2">
            <a:extLst>
              <a:ext uri="{FF2B5EF4-FFF2-40B4-BE49-F238E27FC236}">
                <a16:creationId xmlns:a16="http://schemas.microsoft.com/office/drawing/2014/main" id="{BE95B348-9E6A-A082-9129-91680E1D0957}"/>
              </a:ext>
            </a:extLst>
          </p:cNvPr>
          <p:cNvSpPr>
            <a:spLocks noGrp="1" noChangeArrowheads="1"/>
          </p:cNvSpPr>
          <p:nvPr>
            <p:ph type="title"/>
          </p:nvPr>
        </p:nvSpPr>
        <p:spPr>
          <a:xfrm>
            <a:off x="381000" y="228600"/>
            <a:ext cx="8077200" cy="1295400"/>
          </a:xfrm>
        </p:spPr>
        <p:txBody>
          <a:bodyPr>
            <a:normAutofit fontScale="90000"/>
          </a:bodyPr>
          <a:lstStyle/>
          <a:p>
            <a:pPr eaLnBrk="1" fontAlgn="auto" hangingPunct="1">
              <a:spcAft>
                <a:spcPts val="0"/>
              </a:spcAft>
              <a:defRPr/>
            </a:pPr>
            <a:r>
              <a:rPr lang="en-US" dirty="0">
                <a:latin typeface="Tahoma" pitchFamily="34" charset="0"/>
              </a:rPr>
              <a:t>Case Names in Textual     Sentences</a:t>
            </a:r>
          </a:p>
        </p:txBody>
      </p:sp>
    </p:spTree>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1026">
            <a:extLst>
              <a:ext uri="{FF2B5EF4-FFF2-40B4-BE49-F238E27FC236}">
                <a16:creationId xmlns:a16="http://schemas.microsoft.com/office/drawing/2014/main" id="{1712A4F6-B7AD-D990-2200-81FE2D7AF629}"/>
              </a:ext>
            </a:extLst>
          </p:cNvPr>
          <p:cNvSpPr>
            <a:spLocks noGrp="1" noChangeArrowheads="1"/>
          </p:cNvSpPr>
          <p:nvPr>
            <p:ph type="title"/>
          </p:nvPr>
        </p:nvSpPr>
        <p:spPr>
          <a:xfrm>
            <a:off x="685800" y="381000"/>
            <a:ext cx="8001000" cy="1143000"/>
          </a:xfrm>
        </p:spPr>
        <p:txBody>
          <a:bodyPr/>
          <a:lstStyle/>
          <a:p>
            <a:pPr eaLnBrk="1" fontAlgn="auto" hangingPunct="1">
              <a:spcAft>
                <a:spcPts val="0"/>
              </a:spcAft>
              <a:defRPr/>
            </a:pPr>
            <a:r>
              <a:rPr lang="en-US" dirty="0">
                <a:latin typeface="Tahoma" pitchFamily="34" charset="0"/>
              </a:rPr>
              <a:t>Citing Statutes</a:t>
            </a:r>
          </a:p>
        </p:txBody>
      </p:sp>
      <p:pic>
        <p:nvPicPr>
          <p:cNvPr id="110595" name="Picture 1031" descr="j0144826">
            <a:extLst>
              <a:ext uri="{FF2B5EF4-FFF2-40B4-BE49-F238E27FC236}">
                <a16:creationId xmlns:a16="http://schemas.microsoft.com/office/drawing/2014/main" id="{79220BE4-6287-6CB4-0D58-EA63390E60F2}"/>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457200" y="1905000"/>
            <a:ext cx="3657600" cy="3657600"/>
          </a:xfrm>
        </p:spPr>
      </p:pic>
      <p:sp>
        <p:nvSpPr>
          <p:cNvPr id="110596" name="Rectangle 1028">
            <a:extLst>
              <a:ext uri="{FF2B5EF4-FFF2-40B4-BE49-F238E27FC236}">
                <a16:creationId xmlns:a16="http://schemas.microsoft.com/office/drawing/2014/main" id="{ED1D5E93-C8C6-8451-9A1E-351FE6804E99}"/>
              </a:ext>
            </a:extLst>
          </p:cNvPr>
          <p:cNvSpPr>
            <a:spLocks noGrp="1"/>
          </p:cNvSpPr>
          <p:nvPr>
            <p:ph type="body" sz="half" idx="2"/>
          </p:nvPr>
        </p:nvSpPr>
        <p:spPr/>
        <p:txBody>
          <a:bodyPr/>
          <a:lstStyle/>
          <a:p>
            <a:pPr eaLnBrk="1" hangingPunct="1"/>
            <a:r>
              <a:rPr lang="en-US" altLang="en-US" sz="2800">
                <a:latin typeface="Tahoma" panose="020B0604030504040204" pitchFamily="34" charset="0"/>
              </a:rPr>
              <a:t>Now that we have covered the rules for citing cases, we will address the format for citing statutes – </a:t>
            </a:r>
            <a:r>
              <a:rPr lang="en-US" altLang="en-US" sz="2800" i="1">
                <a:solidFill>
                  <a:schemeClr val="accent1"/>
                </a:solidFill>
                <a:latin typeface="Tahoma" panose="020B0604030504040204" pitchFamily="34" charset="0"/>
              </a:rPr>
              <a:t>R12.</a:t>
            </a:r>
          </a:p>
        </p:txBody>
      </p:sp>
      <p:sp>
        <p:nvSpPr>
          <p:cNvPr id="110597" name="Slide Number Placeholder 6">
            <a:extLst>
              <a:ext uri="{FF2B5EF4-FFF2-40B4-BE49-F238E27FC236}">
                <a16:creationId xmlns:a16="http://schemas.microsoft.com/office/drawing/2014/main" id="{4EF0A0A5-2DAD-C758-76EB-EB8A3B385AC2}"/>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D6B24AE-C8A7-4738-BA0F-D1120A707B1C}" type="slidenum">
              <a:rPr lang="en-US" altLang="en-US" sz="1400" smtClean="0">
                <a:latin typeface="Arial" panose="020B0604020202020204" pitchFamily="34" charset="0"/>
              </a:rPr>
              <a:pPr>
                <a:spcBef>
                  <a:spcPct val="0"/>
                </a:spcBef>
                <a:buClrTx/>
                <a:buSzTx/>
                <a:buFontTx/>
                <a:buNone/>
              </a:pPr>
              <a:t>92</a:t>
            </a:fld>
            <a:endParaRPr lang="en-US" altLang="en-US" sz="1400">
              <a:latin typeface="Arial" panose="020B0604020202020204" pitchFamily="34" charset="0"/>
            </a:endParaRP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FA244B-CD01-E183-2983-612F2D3DE1A7}"/>
              </a:ext>
            </a:extLst>
          </p:cNvPr>
          <p:cNvSpPr>
            <a:spLocks noGrp="1"/>
          </p:cNvSpPr>
          <p:nvPr>
            <p:ph idx="1"/>
          </p:nvPr>
        </p:nvSpPr>
        <p:spPr/>
        <p:txBody>
          <a:bodyPr/>
          <a:lstStyle/>
          <a:p>
            <a:pPr eaLnBrk="1" hangingPunct="1">
              <a:lnSpc>
                <a:spcPct val="80000"/>
              </a:lnSpc>
              <a:buClr>
                <a:schemeClr val="tx1"/>
              </a:buClr>
              <a:buFontTx/>
              <a:buNone/>
              <a:defRPr/>
            </a:pPr>
            <a:endParaRPr lang="en-US" altLang="en-US" sz="2800" dirty="0">
              <a:latin typeface="Tahoma" panose="020B0604030504040204" pitchFamily="34" charset="0"/>
            </a:endParaRPr>
          </a:p>
          <a:p>
            <a:pPr eaLnBrk="1" hangingPunct="1">
              <a:lnSpc>
                <a:spcPct val="80000"/>
              </a:lnSpc>
              <a:buClr>
                <a:schemeClr val="tx1"/>
              </a:buClr>
              <a:buFontTx/>
              <a:buNone/>
              <a:defRPr/>
            </a:pPr>
            <a:r>
              <a:rPr lang="en-US" altLang="en-US" sz="2800" u="sng" dirty="0">
                <a:latin typeface="Tahoma" panose="020B0604030504040204" pitchFamily="34" charset="0"/>
              </a:rPr>
              <a:t>Entire Statute</a:t>
            </a:r>
            <a:r>
              <a:rPr lang="en-US" altLang="en-US" sz="2800" dirty="0">
                <a:latin typeface="Tahoma" panose="020B0604030504040204" pitchFamily="34" charset="0"/>
              </a:rPr>
              <a:t>:</a:t>
            </a:r>
          </a:p>
          <a:p>
            <a:pPr eaLnBrk="1" hangingPunct="1">
              <a:lnSpc>
                <a:spcPct val="80000"/>
              </a:lnSpc>
              <a:buClr>
                <a:schemeClr val="tx1"/>
              </a:buClr>
              <a:buFontTx/>
              <a:buNone/>
              <a:defRPr/>
            </a:pPr>
            <a:endParaRPr lang="en-US" altLang="en-US" sz="2800" dirty="0">
              <a:solidFill>
                <a:schemeClr val="hlink"/>
              </a:solidFill>
              <a:latin typeface="Tahoma" panose="020B0604030504040204" pitchFamily="34" charset="0"/>
            </a:endParaRPr>
          </a:p>
          <a:p>
            <a:pPr eaLnBrk="1" hangingPunct="1">
              <a:lnSpc>
                <a:spcPct val="80000"/>
              </a:lnSpc>
              <a:buClr>
                <a:schemeClr val="tx1"/>
              </a:buClr>
              <a:buFontTx/>
              <a:buNone/>
              <a:defRPr/>
            </a:pPr>
            <a:r>
              <a:rPr lang="en-US" altLang="en-US" sz="2000" dirty="0">
                <a:solidFill>
                  <a:schemeClr val="hlink"/>
                </a:solidFill>
                <a:latin typeface="Tahoma" panose="020B0604030504040204" pitchFamily="34" charset="0"/>
              </a:rPr>
              <a:t>official name of act				</a:t>
            </a:r>
            <a:r>
              <a:rPr lang="en-US" altLang="en-US" sz="2000" dirty="0">
                <a:solidFill>
                  <a:schemeClr val="accent1"/>
                </a:solidFill>
                <a:latin typeface="Tahoma" panose="020B0604030504040204" pitchFamily="34" charset="0"/>
              </a:rPr>
              <a:t> U.S.C. title number</a:t>
            </a:r>
            <a:endParaRPr lang="en-US" altLang="en-US" sz="2000" dirty="0">
              <a:solidFill>
                <a:schemeClr val="hlink"/>
              </a:solidFill>
              <a:latin typeface="Tahoma" panose="020B0604030504040204" pitchFamily="34" charset="0"/>
            </a:endParaRPr>
          </a:p>
          <a:p>
            <a:pPr eaLnBrk="1" hangingPunct="1">
              <a:lnSpc>
                <a:spcPct val="80000"/>
              </a:lnSpc>
              <a:buClr>
                <a:schemeClr val="tx1"/>
              </a:buClr>
              <a:buFontTx/>
              <a:buNone/>
              <a:defRPr/>
            </a:pPr>
            <a:endParaRPr lang="en-US" altLang="en-US" sz="2800" dirty="0">
              <a:solidFill>
                <a:schemeClr val="hlink"/>
              </a:solidFill>
              <a:latin typeface="Tahoma" panose="020B0604030504040204" pitchFamily="34" charset="0"/>
            </a:endParaRPr>
          </a:p>
          <a:p>
            <a:pPr eaLnBrk="1" hangingPunct="1">
              <a:lnSpc>
                <a:spcPct val="80000"/>
              </a:lnSpc>
              <a:buClr>
                <a:schemeClr val="tx1"/>
              </a:buClr>
              <a:buFontTx/>
              <a:buNone/>
              <a:defRPr/>
            </a:pPr>
            <a:r>
              <a:rPr lang="en-US" altLang="en-US" sz="2800" dirty="0">
                <a:solidFill>
                  <a:schemeClr val="hlink"/>
                </a:solidFill>
                <a:latin typeface="Tahoma" panose="020B0604030504040204" pitchFamily="34" charset="0"/>
              </a:rPr>
              <a:t>  Americans with Disabilities Act</a:t>
            </a:r>
            <a:r>
              <a:rPr lang="en-US" altLang="en-US" sz="2800" dirty="0">
                <a:latin typeface="Tahoma" panose="020B0604030504040204" pitchFamily="34" charset="0"/>
              </a:rPr>
              <a:t>, </a:t>
            </a:r>
            <a:r>
              <a:rPr lang="en-US" altLang="en-US" sz="2800" dirty="0">
                <a:solidFill>
                  <a:schemeClr val="accent1"/>
                </a:solidFill>
                <a:latin typeface="Tahoma" panose="020B0604030504040204" pitchFamily="34" charset="0"/>
              </a:rPr>
              <a:t>42</a:t>
            </a:r>
            <a:r>
              <a:rPr lang="en-US" altLang="en-US" sz="2800" dirty="0">
                <a:latin typeface="Tahoma" panose="020B0604030504040204" pitchFamily="34" charset="0"/>
              </a:rPr>
              <a:t> </a:t>
            </a:r>
            <a:r>
              <a:rPr lang="en-US" altLang="en-US" sz="2800" dirty="0">
                <a:solidFill>
                  <a:srgbClr val="7E0ADD"/>
                </a:solidFill>
                <a:latin typeface="Tahoma" panose="020B0604030504040204" pitchFamily="34" charset="0"/>
              </a:rPr>
              <a:t>U.S.C. </a:t>
            </a:r>
          </a:p>
          <a:p>
            <a:pPr eaLnBrk="1" hangingPunct="1">
              <a:lnSpc>
                <a:spcPct val="80000"/>
              </a:lnSpc>
              <a:buClr>
                <a:schemeClr val="tx1"/>
              </a:buClr>
              <a:buFontTx/>
              <a:buNone/>
              <a:defRPr/>
            </a:pPr>
            <a:r>
              <a:rPr lang="en-US" altLang="en-US" sz="2800" dirty="0">
                <a:latin typeface="Tahoma" panose="020B0604030504040204" pitchFamily="34" charset="0"/>
              </a:rPr>
              <a:t>	</a:t>
            </a:r>
            <a:r>
              <a:rPr lang="en-US" altLang="en-US" sz="2800" dirty="0">
                <a:solidFill>
                  <a:srgbClr val="FF3300"/>
                </a:solidFill>
                <a:latin typeface="Tahoma" panose="020B0604030504040204" pitchFamily="34" charset="0"/>
              </a:rPr>
              <a:t>§§</a:t>
            </a:r>
            <a:r>
              <a:rPr lang="en-US" altLang="en-US" sz="2800" dirty="0">
                <a:latin typeface="Tahoma" panose="020B0604030504040204" pitchFamily="34" charset="0"/>
              </a:rPr>
              <a:t> </a:t>
            </a:r>
            <a:r>
              <a:rPr lang="en-US" altLang="en-US" sz="2800" dirty="0">
                <a:solidFill>
                  <a:srgbClr val="00FF00"/>
                </a:solidFill>
                <a:latin typeface="Tahoma" panose="020B0604030504040204" pitchFamily="34" charset="0"/>
              </a:rPr>
              <a:t>12101-12701</a:t>
            </a:r>
            <a:r>
              <a:rPr lang="en-US" altLang="en-US" sz="2800" dirty="0">
                <a:latin typeface="Tahoma" panose="020B0604030504040204" pitchFamily="34" charset="0"/>
              </a:rPr>
              <a:t> (</a:t>
            </a:r>
            <a:r>
              <a:rPr lang="en-US" altLang="en-US" sz="2800" dirty="0">
                <a:solidFill>
                  <a:srgbClr val="FF66CC"/>
                </a:solidFill>
                <a:latin typeface="Tahoma" panose="020B0604030504040204" pitchFamily="34" charset="0"/>
              </a:rPr>
              <a:t>2018</a:t>
            </a:r>
            <a:r>
              <a:rPr lang="en-US" altLang="en-US" sz="2800" dirty="0">
                <a:latin typeface="Tahoma" panose="020B0604030504040204" pitchFamily="34" charset="0"/>
              </a:rPr>
              <a:t>).</a:t>
            </a:r>
          </a:p>
          <a:p>
            <a:pPr marL="109537" indent="0">
              <a:buFont typeface="Wingdings 3" panose="05040102010807070707" pitchFamily="18" charset="2"/>
              <a:buNone/>
              <a:defRPr/>
            </a:pPr>
            <a:endParaRPr lang="en-US" dirty="0"/>
          </a:p>
          <a:p>
            <a:pPr marL="109537" indent="0">
              <a:buFont typeface="Wingdings 3" panose="05040102010807070707" pitchFamily="18" charset="2"/>
              <a:buNone/>
              <a:defRPr/>
            </a:pPr>
            <a:r>
              <a:rPr lang="en-US" altLang="en-US" sz="2000" dirty="0">
                <a:solidFill>
                  <a:srgbClr val="FF3300"/>
                </a:solidFill>
                <a:latin typeface="Tahoma" panose="020B0604030504040204" pitchFamily="34" charset="0"/>
              </a:rPr>
              <a:t>section</a:t>
            </a:r>
            <a:r>
              <a:rPr lang="en-US" altLang="en-US" sz="2000" dirty="0">
                <a:latin typeface="Tahoma" panose="020B0604030504040204" pitchFamily="34" charset="0"/>
              </a:rPr>
              <a:t>		</a:t>
            </a:r>
            <a:r>
              <a:rPr lang="en-US" altLang="en-US" sz="2000" dirty="0">
                <a:solidFill>
                  <a:srgbClr val="00FF00"/>
                </a:solidFill>
                <a:latin typeface="Tahoma" panose="020B0604030504040204" pitchFamily="34" charset="0"/>
              </a:rPr>
              <a:t>span of</a:t>
            </a:r>
            <a:r>
              <a:rPr lang="en-US" altLang="en-US" sz="2000" dirty="0">
                <a:latin typeface="Tahoma" panose="020B0604030504040204" pitchFamily="34" charset="0"/>
              </a:rPr>
              <a:t> 	        </a:t>
            </a:r>
            <a:r>
              <a:rPr lang="en-US" altLang="en-US" sz="2000" dirty="0">
                <a:solidFill>
                  <a:srgbClr val="FF66CC"/>
                </a:solidFill>
                <a:latin typeface="Tahoma" panose="020B0604030504040204" pitchFamily="34" charset="0"/>
              </a:rPr>
              <a:t>date of</a:t>
            </a:r>
            <a:r>
              <a:rPr lang="en-US" altLang="en-US" sz="2000" dirty="0">
                <a:latin typeface="Tahoma" panose="020B0604030504040204" pitchFamily="34" charset="0"/>
              </a:rPr>
              <a:t> 		</a:t>
            </a:r>
            <a:r>
              <a:rPr lang="en-US" altLang="en-US" sz="2000" dirty="0">
                <a:solidFill>
                  <a:srgbClr val="7E0ADD"/>
                </a:solidFill>
                <a:latin typeface="Tahoma" panose="020B0604030504040204" pitchFamily="34" charset="0"/>
              </a:rPr>
              <a:t>abbreviation of code</a:t>
            </a:r>
          </a:p>
          <a:p>
            <a:pPr marL="109537" indent="0">
              <a:buFont typeface="Wingdings 3" panose="05040102010807070707" pitchFamily="18" charset="2"/>
              <a:buNone/>
              <a:defRPr/>
            </a:pPr>
            <a:r>
              <a:rPr lang="en-US" altLang="en-US" sz="2000" dirty="0">
                <a:solidFill>
                  <a:srgbClr val="FF3300"/>
                </a:solidFill>
                <a:latin typeface="Tahoma" panose="020B0604030504040204" pitchFamily="34" charset="0"/>
              </a:rPr>
              <a:t>symbols</a:t>
            </a:r>
            <a:r>
              <a:rPr lang="en-US" altLang="en-US" sz="2000" dirty="0">
                <a:latin typeface="Tahoma" panose="020B0604030504040204" pitchFamily="34" charset="0"/>
              </a:rPr>
              <a:t>	</a:t>
            </a:r>
            <a:r>
              <a:rPr lang="en-US" altLang="en-US" sz="2000" dirty="0">
                <a:solidFill>
                  <a:srgbClr val="00FF00"/>
                </a:solidFill>
                <a:latin typeface="Tahoma" panose="020B0604030504040204" pitchFamily="34" charset="0"/>
              </a:rPr>
              <a:t>sections</a:t>
            </a:r>
            <a:r>
              <a:rPr lang="en-US" altLang="en-US" sz="2000" dirty="0">
                <a:latin typeface="Tahoma" panose="020B0604030504040204" pitchFamily="34" charset="0"/>
              </a:rPr>
              <a:t>	        </a:t>
            </a:r>
            <a:r>
              <a:rPr lang="en-US" altLang="en-US" sz="2000" dirty="0">
                <a:solidFill>
                  <a:srgbClr val="FF66CC"/>
                </a:solidFill>
                <a:latin typeface="Tahoma" panose="020B0604030504040204" pitchFamily="34" charset="0"/>
              </a:rPr>
              <a:t>code edition</a:t>
            </a:r>
            <a:r>
              <a:rPr lang="en-US" altLang="en-US" sz="2000" dirty="0">
                <a:latin typeface="Tahoma" panose="020B0604030504040204" pitchFamily="34" charset="0"/>
              </a:rPr>
              <a:t> 	</a:t>
            </a:r>
            <a:r>
              <a:rPr lang="en-US" altLang="en-US" sz="2000" dirty="0">
                <a:solidFill>
                  <a:srgbClr val="7E0ADD"/>
                </a:solidFill>
                <a:latin typeface="Tahoma" panose="020B0604030504040204" pitchFamily="34" charset="0"/>
              </a:rPr>
              <a:t>cited</a:t>
            </a:r>
          </a:p>
          <a:p>
            <a:pPr eaLnBrk="1" hangingPunct="1">
              <a:buClr>
                <a:schemeClr val="tx1"/>
              </a:buClr>
              <a:buFontTx/>
              <a:buNone/>
              <a:defRPr/>
            </a:pPr>
            <a:r>
              <a:rPr lang="en-US" altLang="en-US" sz="2000" dirty="0">
                <a:solidFill>
                  <a:srgbClr val="00FF00"/>
                </a:solidFill>
                <a:latin typeface="Tahoma" panose="020B0604030504040204" pitchFamily="34" charset="0"/>
              </a:rPr>
              <a:t>			containing</a:t>
            </a:r>
            <a:r>
              <a:rPr lang="en-US" altLang="en-US" sz="2000" dirty="0">
                <a:latin typeface="Tahoma" panose="020B0604030504040204" pitchFamily="34" charset="0"/>
              </a:rPr>
              <a:t>     </a:t>
            </a:r>
            <a:r>
              <a:rPr lang="en-US" altLang="en-US" sz="2000" dirty="0">
                <a:solidFill>
                  <a:srgbClr val="FF66CC"/>
                </a:solidFill>
                <a:latin typeface="Tahoma" panose="020B0604030504040204" pitchFamily="34" charset="0"/>
              </a:rPr>
              <a:t>cited (optional) </a:t>
            </a:r>
            <a:r>
              <a:rPr lang="en-US" altLang="en-US" sz="2000" dirty="0">
                <a:latin typeface="Tahoma" panose="020B0604030504040204" pitchFamily="34" charset="0"/>
              </a:rPr>
              <a:t>	 </a:t>
            </a:r>
            <a:r>
              <a:rPr lang="en-US" altLang="en-US" sz="2000" dirty="0">
                <a:solidFill>
                  <a:srgbClr val="FF66CC"/>
                </a:solidFill>
                <a:latin typeface="Tahoma" panose="020B0604030504040204" pitchFamily="34" charset="0"/>
              </a:rPr>
              <a:t>	</a:t>
            </a:r>
          </a:p>
          <a:p>
            <a:pPr eaLnBrk="1" hangingPunct="1">
              <a:buClr>
                <a:schemeClr val="tx1"/>
              </a:buClr>
              <a:buFontTx/>
              <a:buNone/>
              <a:defRPr/>
            </a:pPr>
            <a:r>
              <a:rPr lang="en-US" altLang="en-US" sz="2000" dirty="0">
                <a:latin typeface="Tahoma" panose="020B0604030504040204" pitchFamily="34" charset="0"/>
              </a:rPr>
              <a:t>			</a:t>
            </a:r>
            <a:r>
              <a:rPr lang="en-US" altLang="en-US" sz="2000" dirty="0">
                <a:solidFill>
                  <a:srgbClr val="00FF00"/>
                </a:solidFill>
                <a:latin typeface="Tahoma" panose="020B0604030504040204" pitchFamily="34" charset="0"/>
              </a:rPr>
              <a:t>statute</a:t>
            </a:r>
          </a:p>
          <a:p>
            <a:pPr marL="109537" indent="0">
              <a:buFont typeface="Wingdings 3" panose="05040102010807070707" pitchFamily="18" charset="2"/>
              <a:buNone/>
              <a:defRPr/>
            </a:pPr>
            <a:endParaRPr lang="en-US" sz="2000" dirty="0"/>
          </a:p>
        </p:txBody>
      </p:sp>
      <p:sp>
        <p:nvSpPr>
          <p:cNvPr id="3" name="Title 2">
            <a:extLst>
              <a:ext uri="{FF2B5EF4-FFF2-40B4-BE49-F238E27FC236}">
                <a16:creationId xmlns:a16="http://schemas.microsoft.com/office/drawing/2014/main" id="{0D4CAC4E-E6A9-A4DA-CEF6-13331F792718}"/>
              </a:ext>
            </a:extLst>
          </p:cNvPr>
          <p:cNvSpPr>
            <a:spLocks noGrp="1"/>
          </p:cNvSpPr>
          <p:nvPr>
            <p:ph type="title"/>
          </p:nvPr>
        </p:nvSpPr>
        <p:spPr/>
        <p:txBody>
          <a:bodyPr/>
          <a:lstStyle/>
          <a:p>
            <a:pPr>
              <a:defRPr/>
            </a:pPr>
            <a:r>
              <a:rPr lang="en-US" dirty="0">
                <a:latin typeface="Tahoma" pitchFamily="34" charset="0"/>
              </a:rPr>
              <a:t>Federal statutes</a:t>
            </a:r>
            <a:endParaRPr lang="en-US" dirty="0"/>
          </a:p>
        </p:txBody>
      </p:sp>
      <p:sp>
        <p:nvSpPr>
          <p:cNvPr id="111620" name="Slide Number Placeholder 3">
            <a:extLst>
              <a:ext uri="{FF2B5EF4-FFF2-40B4-BE49-F238E27FC236}">
                <a16:creationId xmlns:a16="http://schemas.microsoft.com/office/drawing/2014/main" id="{A669936F-B45B-A4A6-9981-06A6B335DB4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CF107848-AA5B-480B-A65B-1AD5A6BB3BE6}" type="slidenum">
              <a:rPr lang="en-US" altLang="en-US" sz="1000" smtClean="0"/>
              <a:pPr/>
              <a:t>93</a:t>
            </a:fld>
            <a:endParaRPr lang="en-US" altLang="en-US" sz="1000"/>
          </a:p>
        </p:txBody>
      </p:sp>
      <p:cxnSp>
        <p:nvCxnSpPr>
          <p:cNvPr id="6" name="Straight Connector 5">
            <a:extLst>
              <a:ext uri="{FF2B5EF4-FFF2-40B4-BE49-F238E27FC236}">
                <a16:creationId xmlns:a16="http://schemas.microsoft.com/office/drawing/2014/main" id="{628BFD67-BB1F-9F51-2408-F80C3EEF5ABC}"/>
              </a:ext>
            </a:extLst>
          </p:cNvPr>
          <p:cNvCxnSpPr/>
          <p:nvPr/>
        </p:nvCxnSpPr>
        <p:spPr>
          <a:xfrm>
            <a:off x="1447800" y="2971800"/>
            <a:ext cx="762000" cy="38100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D5341556-5C41-D57C-2DC5-8CFE5483DED6}"/>
              </a:ext>
            </a:extLst>
          </p:cNvPr>
          <p:cNvCxnSpPr/>
          <p:nvPr/>
        </p:nvCxnSpPr>
        <p:spPr>
          <a:xfrm flipH="1">
            <a:off x="6172200" y="2971800"/>
            <a:ext cx="762000" cy="38100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85EF058D-FF69-C12A-217F-E6F3D4EB1F96}"/>
              </a:ext>
            </a:extLst>
          </p:cNvPr>
          <p:cNvCxnSpPr/>
          <p:nvPr/>
        </p:nvCxnSpPr>
        <p:spPr>
          <a:xfrm>
            <a:off x="1066800" y="4191000"/>
            <a:ext cx="0" cy="45720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43E0EEC-3A2C-0DA9-E010-295F18CD9A00}"/>
              </a:ext>
            </a:extLst>
          </p:cNvPr>
          <p:cNvCxnSpPr/>
          <p:nvPr/>
        </p:nvCxnSpPr>
        <p:spPr>
          <a:xfrm>
            <a:off x="2286000" y="4114800"/>
            <a:ext cx="457200" cy="53340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64C7E27E-56F4-60C0-9132-5D3D5787E1D6}"/>
              </a:ext>
            </a:extLst>
          </p:cNvPr>
          <p:cNvCxnSpPr/>
          <p:nvPr/>
        </p:nvCxnSpPr>
        <p:spPr>
          <a:xfrm>
            <a:off x="4191000" y="4114800"/>
            <a:ext cx="76200" cy="53340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4750C95-C387-841C-B220-856F49919D43}"/>
              </a:ext>
            </a:extLst>
          </p:cNvPr>
          <p:cNvCxnSpPr/>
          <p:nvPr/>
        </p:nvCxnSpPr>
        <p:spPr>
          <a:xfrm>
            <a:off x="6858000" y="3733800"/>
            <a:ext cx="0" cy="9144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a:extLst>
              <a:ext uri="{FF2B5EF4-FFF2-40B4-BE49-F238E27FC236}">
                <a16:creationId xmlns:a16="http://schemas.microsoft.com/office/drawing/2014/main" id="{699AC72B-A2E0-8F82-79A5-9DEC4922A049}"/>
              </a:ext>
            </a:extLst>
          </p:cNvPr>
          <p:cNvSpPr>
            <a:spLocks noGrp="1"/>
          </p:cNvSpPr>
          <p:nvPr>
            <p:ph idx="1"/>
          </p:nvPr>
        </p:nvSpPr>
        <p:spPr/>
        <p:txBody>
          <a:bodyPr/>
          <a:lstStyle/>
          <a:p>
            <a:pPr eaLnBrk="1" hangingPunct="1">
              <a:lnSpc>
                <a:spcPct val="80000"/>
              </a:lnSpc>
              <a:buFontTx/>
              <a:buNone/>
            </a:pPr>
            <a:r>
              <a:rPr lang="en-US" altLang="en-US" sz="2800"/>
              <a:t>	</a:t>
            </a:r>
            <a:r>
              <a:rPr lang="en-US" altLang="en-US" sz="2800">
                <a:latin typeface="Tahoma" panose="020B0604030504040204" pitchFamily="34" charset="0"/>
              </a:rPr>
              <a:t>Cite to official code (U.S.C.) if available.  The </a:t>
            </a:r>
            <a:r>
              <a:rPr lang="en-US" altLang="en-US" sz="2800" u="sng">
                <a:latin typeface="Tahoma" panose="020B0604030504040204" pitchFamily="34" charset="0"/>
              </a:rPr>
              <a:t>Bluebook</a:t>
            </a:r>
            <a:r>
              <a:rPr lang="en-US" altLang="en-US" sz="2800">
                <a:latin typeface="Tahoma" panose="020B0604030504040204" pitchFamily="34" charset="0"/>
              </a:rPr>
              <a:t> states that, “[i]f available, cite a current official code for statutes currently in force.”</a:t>
            </a:r>
          </a:p>
          <a:p>
            <a:pPr eaLnBrk="1" hangingPunct="1">
              <a:lnSpc>
                <a:spcPct val="80000"/>
              </a:lnSpc>
              <a:buFontTx/>
              <a:buNone/>
            </a:pPr>
            <a:endParaRPr lang="en-US" altLang="en-US" sz="2800">
              <a:latin typeface="Tahoma" panose="020B0604030504040204" pitchFamily="34" charset="0"/>
            </a:endParaRPr>
          </a:p>
          <a:p>
            <a:pPr lvl="1" eaLnBrk="1" hangingPunct="1">
              <a:lnSpc>
                <a:spcPct val="80000"/>
              </a:lnSpc>
              <a:buFontTx/>
              <a:buNone/>
            </a:pPr>
            <a:r>
              <a:rPr lang="en-US" altLang="en-US">
                <a:latin typeface="Tahoma" panose="020B0604030504040204" pitchFamily="34" charset="0"/>
              </a:rPr>
              <a:t>	42 U.S.C. </a:t>
            </a:r>
            <a:r>
              <a:rPr lang="en-US" altLang="en-US">
                <a:latin typeface="Tahoma" panose="020B0604030504040204" pitchFamily="34" charset="0"/>
                <a:cs typeface="Times New Roman" panose="02020603050405020304" pitchFamily="18" charset="0"/>
              </a:rPr>
              <a:t>§ 1983.</a:t>
            </a:r>
          </a:p>
          <a:p>
            <a:pPr lvl="1" eaLnBrk="1" hangingPunct="1">
              <a:lnSpc>
                <a:spcPct val="80000"/>
              </a:lnSpc>
              <a:buFontTx/>
              <a:buNone/>
            </a:pPr>
            <a:endParaRPr lang="en-US" altLang="en-US">
              <a:latin typeface="Tahoma" panose="020B0604030504040204" pitchFamily="34" charset="0"/>
              <a:cs typeface="Times New Roman" panose="02020603050405020304" pitchFamily="18" charset="0"/>
            </a:endParaRPr>
          </a:p>
          <a:p>
            <a:pPr lvl="1" eaLnBrk="1" hangingPunct="1">
              <a:lnSpc>
                <a:spcPct val="80000"/>
              </a:lnSpc>
              <a:buFontTx/>
              <a:buNone/>
            </a:pPr>
            <a:r>
              <a:rPr lang="en-US" altLang="en-US">
                <a:latin typeface="Tahoma" panose="020B0604030504040204" pitchFamily="34" charset="0"/>
                <a:cs typeface="Times New Roman" panose="02020603050405020304" pitchFamily="18" charset="0"/>
              </a:rPr>
              <a:t>  Otherwise, cite to an unofficial code (e.g. U.S.C.S. or U.S.C.A.), and include the name of the publisher in parentheses along with the date, if included.</a:t>
            </a:r>
          </a:p>
          <a:p>
            <a:pPr lvl="1" eaLnBrk="1" hangingPunct="1">
              <a:lnSpc>
                <a:spcPct val="80000"/>
              </a:lnSpc>
              <a:buFontTx/>
              <a:buNone/>
            </a:pPr>
            <a:r>
              <a:rPr lang="en-US" altLang="en-US">
                <a:latin typeface="Tahoma" panose="020B0604030504040204" pitchFamily="34" charset="0"/>
                <a:cs typeface="Times New Roman" panose="02020603050405020304" pitchFamily="18" charset="0"/>
              </a:rPr>
              <a:t>	</a:t>
            </a:r>
          </a:p>
          <a:p>
            <a:pPr lvl="1" eaLnBrk="1" hangingPunct="1">
              <a:lnSpc>
                <a:spcPct val="80000"/>
              </a:lnSpc>
              <a:buFontTx/>
              <a:buNone/>
            </a:pPr>
            <a:r>
              <a:rPr lang="en-US" altLang="en-US" sz="2400">
                <a:latin typeface="Tahoma" panose="020B0604030504040204" pitchFamily="34" charset="0"/>
                <a:cs typeface="Times New Roman" panose="02020603050405020304" pitchFamily="18" charset="0"/>
              </a:rPr>
              <a:t>  12 U.S.C.</a:t>
            </a:r>
            <a:r>
              <a:rPr lang="en-US" altLang="en-US" sz="2400">
                <a:solidFill>
                  <a:srgbClr val="7030A0"/>
                </a:solidFill>
                <a:latin typeface="Tahoma" panose="020B0604030504040204" pitchFamily="34" charset="0"/>
                <a:cs typeface="Times New Roman" panose="02020603050405020304" pitchFamily="18" charset="0"/>
              </a:rPr>
              <a:t>A. </a:t>
            </a:r>
            <a:r>
              <a:rPr lang="en-US" altLang="en-US" sz="2400">
                <a:latin typeface="Tahoma" panose="020B0604030504040204" pitchFamily="34" charset="0"/>
                <a:cs typeface="Times New Roman" panose="02020603050405020304" pitchFamily="18" charset="0"/>
              </a:rPr>
              <a:t>§ 1426 (</a:t>
            </a:r>
            <a:r>
              <a:rPr lang="en-US" altLang="en-US" sz="2400">
                <a:solidFill>
                  <a:srgbClr val="7030A0"/>
                </a:solidFill>
                <a:latin typeface="Tahoma" panose="020B0604030504040204" pitchFamily="34" charset="0"/>
                <a:cs typeface="Times New Roman" panose="02020603050405020304" pitchFamily="18" charset="0"/>
              </a:rPr>
              <a:t>West Supp.</a:t>
            </a:r>
            <a:r>
              <a:rPr lang="en-US" altLang="en-US" sz="2400">
                <a:latin typeface="Tahoma" panose="020B0604030504040204" pitchFamily="34" charset="0"/>
                <a:cs typeface="Times New Roman" panose="02020603050405020304" pitchFamily="18" charset="0"/>
              </a:rPr>
              <a:t>).</a:t>
            </a:r>
            <a:endParaRPr lang="en-US" altLang="en-US" sz="2400"/>
          </a:p>
        </p:txBody>
      </p:sp>
      <p:sp>
        <p:nvSpPr>
          <p:cNvPr id="112643" name="Slide Number Placeholder 5">
            <a:extLst>
              <a:ext uri="{FF2B5EF4-FFF2-40B4-BE49-F238E27FC236}">
                <a16:creationId xmlns:a16="http://schemas.microsoft.com/office/drawing/2014/main" id="{FD154ABB-74C5-37EF-0A74-65BF80D9FE35}"/>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2F259D38-E8F5-4A3A-8E60-4DC7E9C5BBF3}" type="slidenum">
              <a:rPr lang="en-US" altLang="en-US" sz="1400" smtClean="0">
                <a:latin typeface="Arial" panose="020B0604020202020204" pitchFamily="34" charset="0"/>
              </a:rPr>
              <a:pPr>
                <a:spcBef>
                  <a:spcPct val="0"/>
                </a:spcBef>
                <a:buClrTx/>
                <a:buSzTx/>
                <a:buFontTx/>
                <a:buNone/>
              </a:pPr>
              <a:t>94</a:t>
            </a:fld>
            <a:endParaRPr lang="en-US" altLang="en-US" sz="1400">
              <a:latin typeface="Arial" panose="020B0604020202020204" pitchFamily="34" charset="0"/>
            </a:endParaRPr>
          </a:p>
        </p:txBody>
      </p:sp>
      <p:sp>
        <p:nvSpPr>
          <p:cNvPr id="101379" name="Rectangle 2">
            <a:extLst>
              <a:ext uri="{FF2B5EF4-FFF2-40B4-BE49-F238E27FC236}">
                <a16:creationId xmlns:a16="http://schemas.microsoft.com/office/drawing/2014/main" id="{68830942-0B78-17BB-F380-2809D1AF2142}"/>
              </a:ext>
            </a:extLst>
          </p:cNvPr>
          <p:cNvSpPr>
            <a:spLocks noGrp="1" noChangeArrowheads="1"/>
          </p:cNvSpPr>
          <p:nvPr>
            <p:ph type="title"/>
          </p:nvPr>
        </p:nvSpPr>
        <p:spPr>
          <a:xfrm>
            <a:off x="685800" y="381000"/>
            <a:ext cx="7924800" cy="1143000"/>
          </a:xfrm>
        </p:spPr>
        <p:txBody>
          <a:bodyPr>
            <a:normAutofit fontScale="90000"/>
          </a:bodyPr>
          <a:lstStyle/>
          <a:p>
            <a:pPr eaLnBrk="1" fontAlgn="auto" hangingPunct="1">
              <a:spcAft>
                <a:spcPts val="0"/>
              </a:spcAft>
              <a:defRPr/>
            </a:pPr>
            <a:r>
              <a:rPr lang="en-US" dirty="0">
                <a:latin typeface="Tahoma" pitchFamily="34" charset="0"/>
              </a:rPr>
              <a:t>Specific provision of U.S. Code</a:t>
            </a:r>
          </a:p>
        </p:txBody>
      </p:sp>
    </p:spTree>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a:extLst>
              <a:ext uri="{FF2B5EF4-FFF2-40B4-BE49-F238E27FC236}">
                <a16:creationId xmlns:a16="http://schemas.microsoft.com/office/drawing/2014/main" id="{B8C6BE4D-45E0-F63D-AB3B-433973862C0E}"/>
              </a:ext>
            </a:extLst>
          </p:cNvPr>
          <p:cNvSpPr>
            <a:spLocks noGrp="1"/>
          </p:cNvSpPr>
          <p:nvPr>
            <p:ph idx="1"/>
          </p:nvPr>
        </p:nvSpPr>
        <p:spPr/>
        <p:txBody>
          <a:bodyPr/>
          <a:lstStyle/>
          <a:p>
            <a:pPr eaLnBrk="1" hangingPunct="1"/>
            <a:r>
              <a:rPr lang="en-US" altLang="en-US" i="1">
                <a:solidFill>
                  <a:schemeClr val="accent1"/>
                </a:solidFill>
                <a:latin typeface="Tahoma" panose="020B0604030504040204" pitchFamily="34" charset="0"/>
              </a:rPr>
              <a:t>R12.2.1</a:t>
            </a:r>
          </a:p>
          <a:p>
            <a:pPr eaLnBrk="1" hangingPunct="1"/>
            <a:r>
              <a:rPr lang="en-US" altLang="en-US">
                <a:latin typeface="Tahoma" panose="020B0604030504040204" pitchFamily="34" charset="0"/>
              </a:rPr>
              <a:t>The United States Code (U.S.C.) is only codified once every 6 years, and an annual supplement is published yearly.</a:t>
            </a:r>
          </a:p>
          <a:p>
            <a:pPr eaLnBrk="1" hangingPunct="1"/>
            <a:r>
              <a:rPr lang="en-US" altLang="en-US">
                <a:latin typeface="Tahoma" panose="020B0604030504040204" pitchFamily="34" charset="0"/>
              </a:rPr>
              <a:t>An exact copy of the U.S.C. can be found online.</a:t>
            </a:r>
            <a:endParaRPr lang="en-US" altLang="en-US">
              <a:solidFill>
                <a:srgbClr val="3366FF"/>
              </a:solidFill>
              <a:latin typeface="Tahoma" panose="020B0604030504040204" pitchFamily="34" charset="0"/>
            </a:endParaRPr>
          </a:p>
        </p:txBody>
      </p:sp>
      <p:sp>
        <p:nvSpPr>
          <p:cNvPr id="113667" name="Slide Number Placeholder 5">
            <a:extLst>
              <a:ext uri="{FF2B5EF4-FFF2-40B4-BE49-F238E27FC236}">
                <a16:creationId xmlns:a16="http://schemas.microsoft.com/office/drawing/2014/main" id="{77BA0291-41B9-01CE-CAFF-82961A159FCA}"/>
              </a:ext>
            </a:extLst>
          </p:cNvPr>
          <p:cNvSpPr>
            <a:spLocks noGrp="1"/>
          </p:cNvSpPr>
          <p:nvPr>
            <p:ph type="sldNum" sz="quarter" idx="12"/>
          </p:nvPr>
        </p:nvSpPr>
        <p:spPr bwMode="auto">
          <a:xfrm>
            <a:off x="8458200" y="6408738"/>
            <a:ext cx="5556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85BE9CF-2836-4A72-95DA-34B19C536BA1}" type="slidenum">
              <a:rPr lang="en-US" altLang="en-US" sz="1400" smtClean="0">
                <a:latin typeface="Arial" panose="020B0604020202020204" pitchFamily="34" charset="0"/>
              </a:rPr>
              <a:pPr>
                <a:spcBef>
                  <a:spcPct val="0"/>
                </a:spcBef>
                <a:buClrTx/>
                <a:buSzTx/>
                <a:buFontTx/>
                <a:buNone/>
              </a:pPr>
              <a:t>95</a:t>
            </a:fld>
            <a:endParaRPr lang="en-US" altLang="en-US" sz="1400">
              <a:latin typeface="Arial" panose="020B0604020202020204" pitchFamily="34" charset="0"/>
            </a:endParaRPr>
          </a:p>
        </p:txBody>
      </p:sp>
      <p:sp>
        <p:nvSpPr>
          <p:cNvPr id="102403" name="Rectangle 2">
            <a:extLst>
              <a:ext uri="{FF2B5EF4-FFF2-40B4-BE49-F238E27FC236}">
                <a16:creationId xmlns:a16="http://schemas.microsoft.com/office/drawing/2014/main" id="{65D880FB-AE0A-2CA5-65A1-74240B029FA1}"/>
              </a:ext>
            </a:extLst>
          </p:cNvPr>
          <p:cNvSpPr>
            <a:spLocks noGrp="1" noChangeArrowheads="1"/>
          </p:cNvSpPr>
          <p:nvPr>
            <p:ph type="title"/>
          </p:nvPr>
        </p:nvSpPr>
        <p:spPr/>
        <p:txBody>
          <a:bodyPr/>
          <a:lstStyle/>
          <a:p>
            <a:pPr eaLnBrk="1" fontAlgn="auto" hangingPunct="1">
              <a:spcAft>
                <a:spcPts val="0"/>
              </a:spcAft>
              <a:defRPr/>
            </a:pPr>
            <a:r>
              <a:rPr lang="en-US" dirty="0">
                <a:latin typeface="Tahoma" pitchFamily="34" charset="0"/>
              </a:rPr>
              <a:t>Codification of U.S.C.</a:t>
            </a:r>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a:extLst>
              <a:ext uri="{FF2B5EF4-FFF2-40B4-BE49-F238E27FC236}">
                <a16:creationId xmlns:a16="http://schemas.microsoft.com/office/drawing/2014/main" id="{98399174-13F4-CBB1-858C-F71E7BC1903D}"/>
              </a:ext>
            </a:extLst>
          </p:cNvPr>
          <p:cNvSpPr>
            <a:spLocks noGrp="1" noChangeArrowheads="1"/>
          </p:cNvSpPr>
          <p:nvPr>
            <p:ph type="title"/>
          </p:nvPr>
        </p:nvSpPr>
        <p:spPr>
          <a:xfrm>
            <a:off x="762000" y="381000"/>
            <a:ext cx="7924800" cy="990600"/>
          </a:xfrm>
        </p:spPr>
        <p:txBody>
          <a:bodyPr/>
          <a:lstStyle/>
          <a:p>
            <a:pPr eaLnBrk="1" fontAlgn="auto" hangingPunct="1">
              <a:spcAft>
                <a:spcPts val="0"/>
              </a:spcAft>
              <a:defRPr/>
            </a:pPr>
            <a:r>
              <a:rPr lang="en-US" dirty="0">
                <a:latin typeface="Tahoma" pitchFamily="34" charset="0"/>
              </a:rPr>
              <a:t>State statutes</a:t>
            </a:r>
          </a:p>
        </p:txBody>
      </p:sp>
      <p:sp>
        <p:nvSpPr>
          <p:cNvPr id="114691" name="Rectangle 3">
            <a:extLst>
              <a:ext uri="{FF2B5EF4-FFF2-40B4-BE49-F238E27FC236}">
                <a16:creationId xmlns:a16="http://schemas.microsoft.com/office/drawing/2014/main" id="{3612595F-072F-C344-58CA-49DA777CBB98}"/>
              </a:ext>
            </a:extLst>
          </p:cNvPr>
          <p:cNvSpPr>
            <a:spLocks noGrp="1"/>
          </p:cNvSpPr>
          <p:nvPr>
            <p:ph type="body" sz="half" idx="1"/>
          </p:nvPr>
        </p:nvSpPr>
        <p:spPr>
          <a:xfrm>
            <a:off x="609600" y="1600200"/>
            <a:ext cx="3810000" cy="4114800"/>
          </a:xfrm>
        </p:spPr>
        <p:txBody>
          <a:bodyPr/>
          <a:lstStyle/>
          <a:p>
            <a:pPr eaLnBrk="1" hangingPunct="1"/>
            <a:r>
              <a:rPr lang="en-US" altLang="en-US" sz="2400" dirty="0">
                <a:latin typeface="Tahoma" panose="020B0604030504040204" pitchFamily="34" charset="0"/>
              </a:rPr>
              <a:t>Use Table T1 to identify the appropriate state code and the abbreviation for that code.</a:t>
            </a:r>
          </a:p>
          <a:p>
            <a:pPr eaLnBrk="1" hangingPunct="1"/>
            <a:r>
              <a:rPr lang="en-US" altLang="en-US" sz="2400" dirty="0">
                <a:latin typeface="Tahoma" panose="020B0604030504040204" pitchFamily="34" charset="0"/>
              </a:rPr>
              <a:t>Follow similar format rules for citing to federal statutes:</a:t>
            </a:r>
          </a:p>
          <a:p>
            <a:pPr lvl="1" eaLnBrk="1" hangingPunct="1"/>
            <a:r>
              <a:rPr lang="en-US" altLang="en-US" sz="2000" dirty="0">
                <a:latin typeface="Tahoma" panose="020B0604030504040204" pitchFamily="34" charset="0"/>
              </a:rPr>
              <a:t>Parking Authority Law, 53 Pa. Cons. Stat. §§ 5501-5517 (2020).  - Note that the year is required for state statutes.</a:t>
            </a:r>
          </a:p>
        </p:txBody>
      </p:sp>
      <p:pic>
        <p:nvPicPr>
          <p:cNvPr id="114692" name="Picture 8" descr="bd06979_">
            <a:extLst>
              <a:ext uri="{FF2B5EF4-FFF2-40B4-BE49-F238E27FC236}">
                <a16:creationId xmlns:a16="http://schemas.microsoft.com/office/drawing/2014/main" id="{084D1119-0DFC-D763-06D8-532AB2AA7E2E}"/>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76800" y="1524000"/>
            <a:ext cx="3657600" cy="3505200"/>
          </a:xfrm>
        </p:spPr>
      </p:pic>
      <p:sp>
        <p:nvSpPr>
          <p:cNvPr id="114693" name="Slide Number Placeholder 6">
            <a:extLst>
              <a:ext uri="{FF2B5EF4-FFF2-40B4-BE49-F238E27FC236}">
                <a16:creationId xmlns:a16="http://schemas.microsoft.com/office/drawing/2014/main" id="{F372F8B3-3501-C745-2AB3-D6DD740B05D3}"/>
              </a:ext>
            </a:extLst>
          </p:cNvPr>
          <p:cNvSpPr>
            <a:spLocks noGrp="1"/>
          </p:cNvSpPr>
          <p:nvPr>
            <p:ph type="sldNum" sz="quarter" idx="12"/>
          </p:nvPr>
        </p:nvSpPr>
        <p:spPr bwMode="auto">
          <a:xfrm>
            <a:off x="8382000" y="6408738"/>
            <a:ext cx="631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12620A6-38BA-4C6A-960D-12CBE3AE9246}" type="slidenum">
              <a:rPr lang="en-US" altLang="en-US" sz="1400" smtClean="0">
                <a:latin typeface="Arial" panose="020B0604020202020204" pitchFamily="34" charset="0"/>
              </a:rPr>
              <a:pPr>
                <a:spcBef>
                  <a:spcPct val="0"/>
                </a:spcBef>
                <a:buClrTx/>
                <a:buSzTx/>
                <a:buFontTx/>
                <a:buNone/>
              </a:pPr>
              <a:t>96</a:t>
            </a:fld>
            <a:endParaRPr lang="en-US" altLang="en-US" sz="1400">
              <a:latin typeface="Arial" panose="020B0604020202020204" pitchFamily="34" charset="0"/>
            </a:endParaRPr>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027">
            <a:extLst>
              <a:ext uri="{FF2B5EF4-FFF2-40B4-BE49-F238E27FC236}">
                <a16:creationId xmlns:a16="http://schemas.microsoft.com/office/drawing/2014/main" id="{83A15505-6F5C-AB8B-1C29-88D66E88ED4D}"/>
              </a:ext>
            </a:extLst>
          </p:cNvPr>
          <p:cNvSpPr>
            <a:spLocks noGrp="1"/>
          </p:cNvSpPr>
          <p:nvPr>
            <p:ph idx="1"/>
          </p:nvPr>
        </p:nvSpPr>
        <p:spPr>
          <a:xfrm>
            <a:off x="457200" y="1676400"/>
            <a:ext cx="8229600" cy="4525963"/>
          </a:xfrm>
        </p:spPr>
        <p:txBody>
          <a:bodyPr/>
          <a:lstStyle/>
          <a:p>
            <a:pPr eaLnBrk="1" hangingPunct="1">
              <a:lnSpc>
                <a:spcPct val="90000"/>
              </a:lnSpc>
            </a:pPr>
            <a:r>
              <a:rPr lang="en-US" altLang="en-US" sz="2800" i="1">
                <a:solidFill>
                  <a:schemeClr val="accent1"/>
                </a:solidFill>
                <a:latin typeface="Tahoma" panose="020B0604030504040204" pitchFamily="34" charset="0"/>
              </a:rPr>
              <a:t>R11</a:t>
            </a:r>
          </a:p>
          <a:p>
            <a:pPr eaLnBrk="1" hangingPunct="1">
              <a:lnSpc>
                <a:spcPct val="90000"/>
              </a:lnSpc>
            </a:pPr>
            <a:r>
              <a:rPr lang="en-US" altLang="en-US" sz="2800">
                <a:latin typeface="Tahoma" panose="020B0604030504040204" pitchFamily="34" charset="0"/>
              </a:rPr>
              <a:t>Cite the U.S. Constitution by using U.S. and the abbreviation </a:t>
            </a:r>
            <a:r>
              <a:rPr lang="ja-JP" altLang="en-US" sz="2800">
                <a:latin typeface="Tahoma" panose="020B0604030504040204" pitchFamily="34" charset="0"/>
              </a:rPr>
              <a:t>“</a:t>
            </a:r>
            <a:r>
              <a:rPr lang="en-US" altLang="ja-JP" sz="2800">
                <a:latin typeface="Tahoma" panose="020B0604030504040204" pitchFamily="34" charset="0"/>
              </a:rPr>
              <a:t>CONST.</a:t>
            </a:r>
            <a:r>
              <a:rPr lang="ja-JP" altLang="en-US" sz="2800">
                <a:latin typeface="Tahoma" panose="020B0604030504040204" pitchFamily="34" charset="0"/>
              </a:rPr>
              <a:t>” </a:t>
            </a:r>
            <a:r>
              <a:rPr lang="en-US" altLang="ja-JP" sz="2800">
                <a:latin typeface="Tahoma" panose="020B0604030504040204" pitchFamily="34" charset="0"/>
              </a:rPr>
              <a:t>in large and small capitals.</a:t>
            </a:r>
          </a:p>
          <a:p>
            <a:pPr eaLnBrk="1" hangingPunct="1">
              <a:lnSpc>
                <a:spcPct val="90000"/>
              </a:lnSpc>
            </a:pPr>
            <a:r>
              <a:rPr lang="en-US" altLang="ja-JP" sz="2800">
                <a:latin typeface="Tahoma" panose="020B0604030504040204" pitchFamily="34" charset="0"/>
              </a:rPr>
              <a:t>Cite state constitutions by using the abbreviated name of the state and the abbreviation </a:t>
            </a:r>
            <a:r>
              <a:rPr lang="ja-JP" altLang="en-US" sz="2800">
                <a:latin typeface="Tahoma" panose="020B0604030504040204" pitchFamily="34" charset="0"/>
              </a:rPr>
              <a:t>“</a:t>
            </a:r>
            <a:r>
              <a:rPr lang="en-US" altLang="ja-JP" sz="2800">
                <a:latin typeface="Tahoma" panose="020B0604030504040204" pitchFamily="34" charset="0"/>
              </a:rPr>
              <a:t>CONST.</a:t>
            </a:r>
            <a:r>
              <a:rPr lang="ja-JP" altLang="en-US" sz="2800">
                <a:latin typeface="Tahoma" panose="020B0604030504040204" pitchFamily="34" charset="0"/>
              </a:rPr>
              <a:t>” </a:t>
            </a:r>
            <a:r>
              <a:rPr lang="en-US" altLang="ja-JP" sz="2800">
                <a:latin typeface="Tahoma" panose="020B0604030504040204" pitchFamily="34" charset="0"/>
              </a:rPr>
              <a:t>in large and small capitals.</a:t>
            </a:r>
          </a:p>
          <a:p>
            <a:pPr eaLnBrk="1" hangingPunct="1">
              <a:lnSpc>
                <a:spcPct val="90000"/>
              </a:lnSpc>
            </a:pPr>
            <a:r>
              <a:rPr lang="en-US" altLang="en-US" sz="2800">
                <a:latin typeface="Tahoma" panose="020B0604030504040204" pitchFamily="34" charset="0"/>
              </a:rPr>
              <a:t>Do not use a short citation form (other than </a:t>
            </a:r>
            <a:r>
              <a:rPr lang="en-US" altLang="en-US" sz="2800" i="1">
                <a:latin typeface="Tahoma" panose="020B0604030504040204" pitchFamily="34" charset="0"/>
              </a:rPr>
              <a:t>id.</a:t>
            </a:r>
            <a:r>
              <a:rPr lang="en-US" altLang="en-US" sz="2800">
                <a:latin typeface="Tahoma" panose="020B0604030504040204" pitchFamily="34" charset="0"/>
              </a:rPr>
              <a:t>) for constitutions.</a:t>
            </a:r>
          </a:p>
          <a:p>
            <a:pPr lvl="1" eaLnBrk="1" hangingPunct="1">
              <a:lnSpc>
                <a:spcPct val="90000"/>
              </a:lnSpc>
            </a:pPr>
            <a:r>
              <a:rPr lang="en-US" altLang="en-US" sz="2400" baseline="30000">
                <a:latin typeface="Tahoma" panose="020B0604030504040204" pitchFamily="34" charset="0"/>
              </a:rPr>
              <a:t>18</a:t>
            </a:r>
            <a:r>
              <a:rPr lang="en-US" altLang="en-US" sz="2400">
                <a:latin typeface="Tahoma" panose="020B0604030504040204" pitchFamily="34" charset="0"/>
              </a:rPr>
              <a:t> U.S. </a:t>
            </a:r>
            <a:r>
              <a:rPr lang="en-US" altLang="ja-JP" sz="2400">
                <a:latin typeface="Tahoma" panose="020B0604030504040204" pitchFamily="34" charset="0"/>
              </a:rPr>
              <a:t>CONST</a:t>
            </a:r>
            <a:r>
              <a:rPr lang="en-US" altLang="en-US" sz="2400">
                <a:latin typeface="Tahoma" panose="020B0604030504040204" pitchFamily="34" charset="0"/>
              </a:rPr>
              <a:t>. amend. XIV, § 1.</a:t>
            </a:r>
          </a:p>
          <a:p>
            <a:pPr lvl="1" eaLnBrk="1" hangingPunct="1">
              <a:lnSpc>
                <a:spcPct val="90000"/>
              </a:lnSpc>
            </a:pPr>
            <a:r>
              <a:rPr lang="en-US" altLang="en-US" sz="2400" baseline="30000">
                <a:latin typeface="Tahoma" panose="020B0604030504040204" pitchFamily="34" charset="0"/>
              </a:rPr>
              <a:t>32</a:t>
            </a:r>
            <a:r>
              <a:rPr lang="en-US" altLang="en-US" sz="2400">
                <a:latin typeface="Tahoma" panose="020B0604030504040204" pitchFamily="34" charset="0"/>
              </a:rPr>
              <a:t> N.M. </a:t>
            </a:r>
            <a:r>
              <a:rPr lang="en-US" altLang="ja-JP" sz="2400">
                <a:latin typeface="Tahoma" panose="020B0604030504040204" pitchFamily="34" charset="0"/>
              </a:rPr>
              <a:t>CONST</a:t>
            </a:r>
            <a:r>
              <a:rPr lang="en-US" altLang="en-US" sz="2400">
                <a:latin typeface="Tahoma" panose="020B0604030504040204" pitchFamily="34" charset="0"/>
              </a:rPr>
              <a:t>. art. IV, § 7.</a:t>
            </a:r>
          </a:p>
          <a:p>
            <a:pPr lvl="1" eaLnBrk="1" hangingPunct="1">
              <a:lnSpc>
                <a:spcPct val="90000"/>
              </a:lnSpc>
            </a:pPr>
            <a:endParaRPr lang="en-US" altLang="en-US" sz="2400">
              <a:latin typeface="Tahoma" panose="020B0604030504040204" pitchFamily="34" charset="0"/>
            </a:endParaRPr>
          </a:p>
        </p:txBody>
      </p:sp>
      <p:sp>
        <p:nvSpPr>
          <p:cNvPr id="115715" name="Slide Number Placeholder 5">
            <a:extLst>
              <a:ext uri="{FF2B5EF4-FFF2-40B4-BE49-F238E27FC236}">
                <a16:creationId xmlns:a16="http://schemas.microsoft.com/office/drawing/2014/main" id="{1E08DCCF-3C6A-D7C4-CF2C-D7EEF33992EA}"/>
              </a:ext>
            </a:extLst>
          </p:cNvPr>
          <p:cNvSpPr>
            <a:spLocks noGrp="1"/>
          </p:cNvSpPr>
          <p:nvPr>
            <p:ph type="sldNum" sz="quarter" idx="12"/>
          </p:nvPr>
        </p:nvSpPr>
        <p:spPr bwMode="auto">
          <a:xfrm>
            <a:off x="8382000" y="6408738"/>
            <a:ext cx="6318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B3995D7A-762C-4D75-85AC-6DE85F041994}" type="slidenum">
              <a:rPr lang="en-US" altLang="en-US" sz="1400" smtClean="0">
                <a:latin typeface="Arial" panose="020B0604020202020204" pitchFamily="34" charset="0"/>
              </a:rPr>
              <a:pPr>
                <a:spcBef>
                  <a:spcPct val="0"/>
                </a:spcBef>
                <a:buClrTx/>
                <a:buSzTx/>
                <a:buFontTx/>
                <a:buNone/>
              </a:pPr>
              <a:t>97</a:t>
            </a:fld>
            <a:endParaRPr lang="en-US" altLang="en-US" sz="1400">
              <a:latin typeface="Arial" panose="020B0604020202020204" pitchFamily="34" charset="0"/>
            </a:endParaRPr>
          </a:p>
        </p:txBody>
      </p:sp>
      <p:sp>
        <p:nvSpPr>
          <p:cNvPr id="104451" name="Rectangle 1026">
            <a:extLst>
              <a:ext uri="{FF2B5EF4-FFF2-40B4-BE49-F238E27FC236}">
                <a16:creationId xmlns:a16="http://schemas.microsoft.com/office/drawing/2014/main" id="{A1A5774F-7B24-D4A4-0BE3-D11E04744ABA}"/>
              </a:ext>
            </a:extLst>
          </p:cNvPr>
          <p:cNvSpPr>
            <a:spLocks noGrp="1" noChangeArrowheads="1"/>
          </p:cNvSpPr>
          <p:nvPr>
            <p:ph type="title"/>
          </p:nvPr>
        </p:nvSpPr>
        <p:spPr>
          <a:xfrm>
            <a:off x="685800" y="381000"/>
            <a:ext cx="7924800" cy="1143000"/>
          </a:xfrm>
        </p:spPr>
        <p:txBody>
          <a:bodyPr/>
          <a:lstStyle/>
          <a:p>
            <a:pPr eaLnBrk="1" fontAlgn="auto" hangingPunct="1">
              <a:spcAft>
                <a:spcPts val="0"/>
              </a:spcAft>
              <a:defRPr/>
            </a:pPr>
            <a:r>
              <a:rPr lang="en-US" dirty="0">
                <a:latin typeface="Tahoma" pitchFamily="34" charset="0"/>
              </a:rPr>
              <a:t>Constitutions</a:t>
            </a:r>
          </a:p>
        </p:txBody>
      </p:sp>
    </p:spTree>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a:extLst>
              <a:ext uri="{FF2B5EF4-FFF2-40B4-BE49-F238E27FC236}">
                <a16:creationId xmlns:a16="http://schemas.microsoft.com/office/drawing/2014/main" id="{2B6ABEC1-978C-2D37-278B-434E3DD39A3F}"/>
              </a:ext>
            </a:extLst>
          </p:cNvPr>
          <p:cNvSpPr>
            <a:spLocks noGrp="1"/>
          </p:cNvSpPr>
          <p:nvPr>
            <p:ph idx="1"/>
          </p:nvPr>
        </p:nvSpPr>
        <p:spPr/>
        <p:txBody>
          <a:bodyPr/>
          <a:lstStyle/>
          <a:p>
            <a:pPr eaLnBrk="1" hangingPunct="1">
              <a:lnSpc>
                <a:spcPct val="90000"/>
              </a:lnSpc>
            </a:pPr>
            <a:r>
              <a:rPr lang="en-US" altLang="en-US" sz="2800" i="1">
                <a:solidFill>
                  <a:schemeClr val="accent1"/>
                </a:solidFill>
                <a:latin typeface="Tahoma" panose="020B0604030504040204" pitchFamily="34" charset="0"/>
              </a:rPr>
              <a:t>R3.3 &amp; R6.2(c)</a:t>
            </a:r>
          </a:p>
          <a:p>
            <a:pPr eaLnBrk="1" hangingPunct="1">
              <a:lnSpc>
                <a:spcPct val="90000"/>
              </a:lnSpc>
            </a:pPr>
            <a:r>
              <a:rPr lang="en-US" altLang="en-US" sz="2800">
                <a:latin typeface="Tahoma" panose="020B0604030504040204" pitchFamily="34" charset="0"/>
              </a:rPr>
              <a:t>When a legal authority is organized by section (§) or paragraph (¶), cite using the appropriate symbol.</a:t>
            </a:r>
          </a:p>
          <a:p>
            <a:pPr eaLnBrk="1" hangingPunct="1">
              <a:lnSpc>
                <a:spcPct val="90000"/>
              </a:lnSpc>
            </a:pPr>
            <a:r>
              <a:rPr lang="en-US" altLang="en-US" sz="2800">
                <a:latin typeface="Tahoma" panose="020B0604030504040204" pitchFamily="34" charset="0"/>
              </a:rPr>
              <a:t>When using these symbols, there should be a space between the </a:t>
            </a:r>
            <a:r>
              <a:rPr lang="ja-JP" altLang="en-US" sz="2800">
                <a:latin typeface="Tahoma" panose="020B0604030504040204" pitchFamily="34" charset="0"/>
              </a:rPr>
              <a:t>“</a:t>
            </a:r>
            <a:r>
              <a:rPr lang="en-US" altLang="ja-JP" sz="2800">
                <a:latin typeface="Tahoma" panose="020B0604030504040204" pitchFamily="34" charset="0"/>
              </a:rPr>
              <a:t>§</a:t>
            </a:r>
            <a:r>
              <a:rPr lang="ja-JP" altLang="en-US" sz="2800">
                <a:latin typeface="Tahoma" panose="020B0604030504040204" pitchFamily="34" charset="0"/>
              </a:rPr>
              <a:t>”</a:t>
            </a:r>
            <a:r>
              <a:rPr lang="en-US" altLang="ja-JP" sz="2800">
                <a:latin typeface="Tahoma" panose="020B0604030504040204" pitchFamily="34" charset="0"/>
              </a:rPr>
              <a:t> or </a:t>
            </a:r>
            <a:r>
              <a:rPr lang="ja-JP" altLang="en-US" sz="2800">
                <a:latin typeface="Tahoma" panose="020B0604030504040204" pitchFamily="34" charset="0"/>
              </a:rPr>
              <a:t>“</a:t>
            </a:r>
            <a:r>
              <a:rPr lang="en-US" altLang="ja-JP" sz="2800">
                <a:latin typeface="Tahoma" panose="020B0604030504040204" pitchFamily="34" charset="0"/>
              </a:rPr>
              <a:t>¶</a:t>
            </a:r>
            <a:r>
              <a:rPr lang="ja-JP" altLang="en-US" sz="2800">
                <a:latin typeface="Tahoma" panose="020B0604030504040204" pitchFamily="34" charset="0"/>
              </a:rPr>
              <a:t>”</a:t>
            </a:r>
            <a:r>
              <a:rPr lang="en-US" altLang="ja-JP" sz="2800">
                <a:latin typeface="Tahoma" panose="020B0604030504040204" pitchFamily="34" charset="0"/>
              </a:rPr>
              <a:t> and the numeral that follows.</a:t>
            </a:r>
          </a:p>
          <a:p>
            <a:pPr eaLnBrk="1" hangingPunct="1">
              <a:lnSpc>
                <a:spcPct val="90000"/>
              </a:lnSpc>
            </a:pPr>
            <a:r>
              <a:rPr lang="en-US" altLang="en-US" sz="2800">
                <a:latin typeface="Tahoma" panose="020B0604030504040204" pitchFamily="34" charset="0"/>
              </a:rPr>
              <a:t>Do not use </a:t>
            </a:r>
            <a:r>
              <a:rPr lang="ja-JP" altLang="en-US" sz="2800">
                <a:latin typeface="Tahoma" panose="020B0604030504040204" pitchFamily="34" charset="0"/>
              </a:rPr>
              <a:t>“</a:t>
            </a:r>
            <a:r>
              <a:rPr lang="en-US" altLang="ja-JP" sz="2800">
                <a:latin typeface="Tahoma" panose="020B0604030504040204" pitchFamily="34" charset="0"/>
              </a:rPr>
              <a:t>at</a:t>
            </a:r>
            <a:r>
              <a:rPr lang="ja-JP" altLang="en-US" sz="2800">
                <a:latin typeface="Tahoma" panose="020B0604030504040204" pitchFamily="34" charset="0"/>
              </a:rPr>
              <a:t>”</a:t>
            </a:r>
            <a:r>
              <a:rPr lang="en-US" altLang="ja-JP" sz="2800">
                <a:latin typeface="Tahoma" panose="020B0604030504040204" pitchFamily="34" charset="0"/>
              </a:rPr>
              <a:t> before a section or paragraph symbol.</a:t>
            </a:r>
          </a:p>
          <a:p>
            <a:pPr lvl="1" eaLnBrk="1" hangingPunct="1">
              <a:lnSpc>
                <a:spcPct val="90000"/>
              </a:lnSpc>
            </a:pPr>
            <a:r>
              <a:rPr lang="en-US" altLang="en-US" sz="2400" baseline="30000">
                <a:latin typeface="Tahoma" panose="020B0604030504040204" pitchFamily="34" charset="0"/>
              </a:rPr>
              <a:t>5</a:t>
            </a:r>
            <a:r>
              <a:rPr lang="en-US" altLang="en-US" sz="2400">
                <a:latin typeface="Tahoma" panose="020B0604030504040204" pitchFamily="34" charset="0"/>
              </a:rPr>
              <a:t> 15 U.S.C. § 18.</a:t>
            </a:r>
          </a:p>
          <a:p>
            <a:pPr lvl="1" eaLnBrk="1" hangingPunct="1">
              <a:lnSpc>
                <a:spcPct val="90000"/>
              </a:lnSpc>
            </a:pPr>
            <a:r>
              <a:rPr lang="en-US" altLang="en-US" sz="2400" baseline="30000">
                <a:latin typeface="Tahoma" panose="020B0604030504040204" pitchFamily="34" charset="0"/>
              </a:rPr>
              <a:t>9</a:t>
            </a:r>
            <a:r>
              <a:rPr lang="en-US" altLang="en-US" sz="2400">
                <a:latin typeface="Tahoma" panose="020B0604030504040204" pitchFamily="34" charset="0"/>
              </a:rPr>
              <a:t> </a:t>
            </a:r>
            <a:r>
              <a:rPr lang="en-US" altLang="en-US" sz="2400" i="1">
                <a:latin typeface="Tahoma" panose="020B0604030504040204" pitchFamily="34" charset="0"/>
              </a:rPr>
              <a:t>Id.</a:t>
            </a:r>
            <a:r>
              <a:rPr lang="en-US" altLang="en-US" sz="2400">
                <a:latin typeface="Tahoma" panose="020B0604030504040204" pitchFamily="34" charset="0"/>
              </a:rPr>
              <a:t> § 19. </a:t>
            </a:r>
          </a:p>
        </p:txBody>
      </p:sp>
      <p:sp>
        <p:nvSpPr>
          <p:cNvPr id="116739" name="Slide Number Placeholder 5">
            <a:extLst>
              <a:ext uri="{FF2B5EF4-FFF2-40B4-BE49-F238E27FC236}">
                <a16:creationId xmlns:a16="http://schemas.microsoft.com/office/drawing/2014/main" id="{15680AFE-C2FE-325E-859F-670B5BCF7330}"/>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85873091-C25B-4458-A405-AD2A3C11B765}" type="slidenum">
              <a:rPr lang="en-US" altLang="en-US" sz="1400" smtClean="0">
                <a:latin typeface="Arial" panose="020B0604020202020204" pitchFamily="34" charset="0"/>
              </a:rPr>
              <a:pPr>
                <a:spcBef>
                  <a:spcPct val="0"/>
                </a:spcBef>
                <a:buClrTx/>
                <a:buSzTx/>
                <a:buFontTx/>
                <a:buNone/>
              </a:pPr>
              <a:t>98</a:t>
            </a:fld>
            <a:endParaRPr lang="en-US" altLang="en-US" sz="1400">
              <a:latin typeface="Arial" panose="020B0604020202020204" pitchFamily="34" charset="0"/>
            </a:endParaRPr>
          </a:p>
        </p:txBody>
      </p:sp>
      <p:sp>
        <p:nvSpPr>
          <p:cNvPr id="105475" name="Rectangle 2">
            <a:extLst>
              <a:ext uri="{FF2B5EF4-FFF2-40B4-BE49-F238E27FC236}">
                <a16:creationId xmlns:a16="http://schemas.microsoft.com/office/drawing/2014/main" id="{28DF979A-6924-4D81-1383-021FBAB8B1B6}"/>
              </a:ext>
            </a:extLst>
          </p:cNvPr>
          <p:cNvSpPr>
            <a:spLocks noGrp="1" noChangeArrowheads="1"/>
          </p:cNvSpPr>
          <p:nvPr>
            <p:ph type="title"/>
          </p:nvPr>
        </p:nvSpPr>
        <p:spPr>
          <a:xfrm>
            <a:off x="685800" y="381000"/>
            <a:ext cx="7924800" cy="1143000"/>
          </a:xfrm>
        </p:spPr>
        <p:txBody>
          <a:bodyPr>
            <a:normAutofit fontScale="90000"/>
          </a:bodyPr>
          <a:lstStyle/>
          <a:p>
            <a:pPr eaLnBrk="1" fontAlgn="auto" hangingPunct="1">
              <a:spcAft>
                <a:spcPts val="0"/>
              </a:spcAft>
              <a:defRPr/>
            </a:pPr>
            <a:r>
              <a:rPr lang="en-US" dirty="0">
                <a:latin typeface="Tahoma" pitchFamily="34" charset="0"/>
              </a:rPr>
              <a:t>Section and paragraph symbols</a:t>
            </a:r>
          </a:p>
        </p:txBody>
      </p:sp>
    </p:spTree>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Content Placeholder 2">
            <a:extLst>
              <a:ext uri="{FF2B5EF4-FFF2-40B4-BE49-F238E27FC236}">
                <a16:creationId xmlns:a16="http://schemas.microsoft.com/office/drawing/2014/main" id="{C7E1FCD2-B758-FF5C-1DE1-459B16DAA851}"/>
              </a:ext>
            </a:extLst>
          </p:cNvPr>
          <p:cNvSpPr>
            <a:spLocks noGrp="1"/>
          </p:cNvSpPr>
          <p:nvPr>
            <p:ph idx="1"/>
          </p:nvPr>
        </p:nvSpPr>
        <p:spPr>
          <a:xfrm>
            <a:off x="762000" y="1676400"/>
            <a:ext cx="7772400" cy="4800600"/>
          </a:xfrm>
        </p:spPr>
        <p:txBody>
          <a:bodyPr/>
          <a:lstStyle/>
          <a:p>
            <a:pPr eaLnBrk="1" hangingPunct="1"/>
            <a:r>
              <a:rPr lang="en-US" altLang="en-US" i="1">
                <a:solidFill>
                  <a:schemeClr val="accent1"/>
                </a:solidFill>
                <a:latin typeface="Tahoma" panose="020B0604030504040204" pitchFamily="34" charset="0"/>
                <a:ea typeface="MS PGothic" panose="020B0600070205080204" pitchFamily="34" charset="-128"/>
                <a:cs typeface="Tahoma" panose="020B0604030504040204" pitchFamily="34" charset="0"/>
              </a:rPr>
              <a:t>R12.9.3</a:t>
            </a:r>
          </a:p>
          <a:p>
            <a:pPr eaLnBrk="1" hangingPunct="1"/>
            <a:r>
              <a:rPr lang="en-US" altLang="en-US">
                <a:latin typeface="Tahoma" panose="020B0604030504040204" pitchFamily="34" charset="0"/>
                <a:ea typeface="MS PGothic" panose="020B0600070205080204" pitchFamily="34" charset="-128"/>
                <a:cs typeface="Tahoma" panose="020B0604030504040204" pitchFamily="34" charset="0"/>
              </a:rPr>
              <a:t>Cite current rules of evidence or procedure in large and small capitals without any date.</a:t>
            </a:r>
          </a:p>
          <a:p>
            <a:pPr eaLnBrk="1" hangingPunct="1"/>
            <a:r>
              <a:rPr lang="en-US" altLang="en-US">
                <a:latin typeface="Tahoma" panose="020B0604030504040204" pitchFamily="34" charset="0"/>
                <a:ea typeface="MS PGothic" panose="020B0600070205080204" pitchFamily="34" charset="-128"/>
                <a:cs typeface="Tahoma" panose="020B0604030504040204" pitchFamily="34" charset="0"/>
              </a:rPr>
              <a:t>Use abbreviations such as the following:</a:t>
            </a:r>
          </a:p>
          <a:p>
            <a:pPr lvl="1" eaLnBrk="1" hangingPunct="1"/>
            <a:r>
              <a:rPr lang="en-US" altLang="en-US" baseline="30000">
                <a:solidFill>
                  <a:srgbClr val="7030A0"/>
                </a:solidFill>
                <a:latin typeface="Tahoma" panose="020B0604030504040204" pitchFamily="34" charset="0"/>
                <a:ea typeface="MS PGothic" panose="020B0600070205080204" pitchFamily="34" charset="-128"/>
                <a:cs typeface="Tahoma" panose="020B0604030504040204" pitchFamily="34" charset="0"/>
              </a:rPr>
              <a:t>8</a:t>
            </a:r>
            <a:r>
              <a:rPr lang="en-US" altLang="en-US">
                <a:solidFill>
                  <a:srgbClr val="7030A0"/>
                </a:solidFill>
                <a:latin typeface="Tahoma" panose="020B0604030504040204" pitchFamily="34" charset="0"/>
                <a:ea typeface="MS PGothic" panose="020B0600070205080204" pitchFamily="34" charset="-128"/>
                <a:cs typeface="Tahoma" panose="020B0604030504040204" pitchFamily="34" charset="0"/>
              </a:rPr>
              <a:t> F</a:t>
            </a:r>
            <a:r>
              <a:rPr lang="en-US" altLang="en-US" sz="1600">
                <a:solidFill>
                  <a:srgbClr val="7030A0"/>
                </a:solidFill>
                <a:latin typeface="Tahoma" panose="020B0604030504040204" pitchFamily="34" charset="0"/>
                <a:ea typeface="MS PGothic" panose="020B0600070205080204" pitchFamily="34" charset="-128"/>
                <a:cs typeface="Tahoma" panose="020B0604030504040204" pitchFamily="34" charset="0"/>
              </a:rPr>
              <a:t>ED</a:t>
            </a:r>
            <a:r>
              <a:rPr lang="en-US" altLang="en-US">
                <a:solidFill>
                  <a:srgbClr val="7030A0"/>
                </a:solidFill>
                <a:latin typeface="Tahoma" panose="020B0604030504040204" pitchFamily="34" charset="0"/>
                <a:ea typeface="MS PGothic" panose="020B0600070205080204" pitchFamily="34" charset="-128"/>
                <a:cs typeface="Tahoma" panose="020B0604030504040204" pitchFamily="34" charset="0"/>
              </a:rPr>
              <a:t>. R. C</a:t>
            </a:r>
            <a:r>
              <a:rPr lang="en-US" altLang="en-US" sz="1600">
                <a:solidFill>
                  <a:srgbClr val="7030A0"/>
                </a:solidFill>
                <a:latin typeface="Tahoma" panose="020B0604030504040204" pitchFamily="34" charset="0"/>
                <a:ea typeface="MS PGothic" panose="020B0600070205080204" pitchFamily="34" charset="-128"/>
                <a:cs typeface="Tahoma" panose="020B0604030504040204" pitchFamily="34" charset="0"/>
              </a:rPr>
              <a:t>IV</a:t>
            </a:r>
            <a:r>
              <a:rPr lang="en-US" altLang="en-US">
                <a:solidFill>
                  <a:srgbClr val="7030A0"/>
                </a:solidFill>
                <a:latin typeface="Tahoma" panose="020B0604030504040204" pitchFamily="34" charset="0"/>
                <a:ea typeface="MS PGothic" panose="020B0600070205080204" pitchFamily="34" charset="-128"/>
                <a:cs typeface="Tahoma" panose="020B0604030504040204" pitchFamily="34" charset="0"/>
              </a:rPr>
              <a:t>. P. 12(b)(6).</a:t>
            </a:r>
          </a:p>
          <a:p>
            <a:pPr lvl="1" eaLnBrk="1" hangingPunct="1"/>
            <a:r>
              <a:rPr lang="en-US" altLang="en-US" baseline="30000">
                <a:solidFill>
                  <a:srgbClr val="7030A0"/>
                </a:solidFill>
                <a:latin typeface="Tahoma" panose="020B0604030504040204" pitchFamily="34" charset="0"/>
              </a:rPr>
              <a:t>9</a:t>
            </a:r>
            <a:r>
              <a:rPr lang="en-US" altLang="en-US">
                <a:solidFill>
                  <a:srgbClr val="7030A0"/>
                </a:solidFill>
                <a:latin typeface="Tahoma" panose="020B0604030504040204" pitchFamily="34" charset="0"/>
              </a:rPr>
              <a:t> </a:t>
            </a:r>
            <a:r>
              <a:rPr lang="en-US" altLang="en-US">
                <a:solidFill>
                  <a:srgbClr val="7030A0"/>
                </a:solidFill>
                <a:latin typeface="Tahoma" panose="020B0604030504040204" pitchFamily="34" charset="0"/>
                <a:ea typeface="MS PGothic" panose="020B0600070205080204" pitchFamily="34" charset="-128"/>
              </a:rPr>
              <a:t>F</a:t>
            </a:r>
            <a:r>
              <a:rPr lang="en-US" altLang="en-US" sz="1400">
                <a:solidFill>
                  <a:srgbClr val="7030A0"/>
                </a:solidFill>
                <a:latin typeface="Tahoma" panose="020B0604030504040204" pitchFamily="34" charset="0"/>
                <a:ea typeface="MS PGothic" panose="020B0600070205080204" pitchFamily="34" charset="-128"/>
              </a:rPr>
              <a:t>ED</a:t>
            </a:r>
            <a:r>
              <a:rPr lang="en-US" altLang="en-US">
                <a:solidFill>
                  <a:srgbClr val="7030A0"/>
                </a:solidFill>
                <a:latin typeface="Tahoma" panose="020B0604030504040204" pitchFamily="34" charset="0"/>
                <a:ea typeface="MS PGothic" panose="020B0600070205080204" pitchFamily="34" charset="-128"/>
              </a:rPr>
              <a:t>. R. C</a:t>
            </a:r>
            <a:r>
              <a:rPr lang="en-US" altLang="en-US" sz="1400">
                <a:solidFill>
                  <a:srgbClr val="7030A0"/>
                </a:solidFill>
                <a:latin typeface="Tahoma" panose="020B0604030504040204" pitchFamily="34" charset="0"/>
                <a:ea typeface="MS PGothic" panose="020B0600070205080204" pitchFamily="34" charset="-128"/>
              </a:rPr>
              <a:t>IV</a:t>
            </a:r>
            <a:r>
              <a:rPr lang="en-US" altLang="en-US">
                <a:solidFill>
                  <a:srgbClr val="7030A0"/>
                </a:solidFill>
                <a:latin typeface="Tahoma" panose="020B0604030504040204" pitchFamily="34" charset="0"/>
                <a:ea typeface="MS PGothic" panose="020B0600070205080204" pitchFamily="34" charset="-128"/>
              </a:rPr>
              <a:t>. P. 11. </a:t>
            </a:r>
          </a:p>
          <a:p>
            <a:pPr lvl="1" eaLnBrk="1" hangingPunct="1"/>
            <a:r>
              <a:rPr lang="en-US" altLang="en-US" baseline="30000">
                <a:solidFill>
                  <a:srgbClr val="7030A0"/>
                </a:solidFill>
                <a:latin typeface="Tahoma" panose="020B0604030504040204" pitchFamily="34" charset="0"/>
              </a:rPr>
              <a:t>10</a:t>
            </a:r>
            <a:r>
              <a:rPr lang="en-US" altLang="en-US">
                <a:solidFill>
                  <a:srgbClr val="7030A0"/>
                </a:solidFill>
                <a:latin typeface="Tahoma" panose="020B0604030504040204" pitchFamily="34" charset="0"/>
              </a:rPr>
              <a:t> </a:t>
            </a:r>
            <a:r>
              <a:rPr lang="en-US" altLang="en-US">
                <a:solidFill>
                  <a:srgbClr val="7030A0"/>
                </a:solidFill>
                <a:latin typeface="Tahoma" panose="020B0604030504040204" pitchFamily="34" charset="0"/>
                <a:ea typeface="MS PGothic" panose="020B0600070205080204" pitchFamily="34" charset="-128"/>
              </a:rPr>
              <a:t>F</a:t>
            </a:r>
            <a:r>
              <a:rPr lang="en-US" altLang="en-US" sz="1600">
                <a:solidFill>
                  <a:srgbClr val="7030A0"/>
                </a:solidFill>
                <a:latin typeface="Tahoma" panose="020B0604030504040204" pitchFamily="34" charset="0"/>
                <a:ea typeface="MS PGothic" panose="020B0600070205080204" pitchFamily="34" charset="-128"/>
              </a:rPr>
              <a:t>ED</a:t>
            </a:r>
            <a:r>
              <a:rPr lang="en-US" altLang="en-US">
                <a:solidFill>
                  <a:srgbClr val="7030A0"/>
                </a:solidFill>
                <a:latin typeface="Tahoma" panose="020B0604030504040204" pitchFamily="34" charset="0"/>
                <a:ea typeface="MS PGothic" panose="020B0600070205080204" pitchFamily="34" charset="-128"/>
              </a:rPr>
              <a:t>. R. E</a:t>
            </a:r>
            <a:r>
              <a:rPr lang="en-US" altLang="en-US" sz="1600">
                <a:solidFill>
                  <a:srgbClr val="7030A0"/>
                </a:solidFill>
                <a:latin typeface="Tahoma" panose="020B0604030504040204" pitchFamily="34" charset="0"/>
                <a:ea typeface="MS PGothic" panose="020B0600070205080204" pitchFamily="34" charset="-128"/>
              </a:rPr>
              <a:t>VID</a:t>
            </a:r>
            <a:r>
              <a:rPr lang="en-US" altLang="en-US">
                <a:solidFill>
                  <a:srgbClr val="7030A0"/>
                </a:solidFill>
                <a:latin typeface="Tahoma" panose="020B0604030504040204" pitchFamily="34" charset="0"/>
                <a:ea typeface="MS PGothic" panose="020B0600070205080204" pitchFamily="34" charset="-128"/>
              </a:rPr>
              <a:t>. 410. </a:t>
            </a:r>
          </a:p>
          <a:p>
            <a:pPr lvl="1" eaLnBrk="1" hangingPunct="1"/>
            <a:r>
              <a:rPr lang="en-US" altLang="en-US" baseline="30000">
                <a:solidFill>
                  <a:srgbClr val="7030A0"/>
                </a:solidFill>
                <a:latin typeface="Tahoma" panose="020B0604030504040204" pitchFamily="34" charset="0"/>
              </a:rPr>
              <a:t>11</a:t>
            </a:r>
            <a:r>
              <a:rPr lang="en-US" altLang="en-US">
                <a:solidFill>
                  <a:srgbClr val="7030A0"/>
                </a:solidFill>
                <a:latin typeface="Tahoma" panose="020B0604030504040204" pitchFamily="34" charset="0"/>
              </a:rPr>
              <a:t> </a:t>
            </a:r>
            <a:r>
              <a:rPr lang="en-US" altLang="en-US">
                <a:solidFill>
                  <a:srgbClr val="7030A0"/>
                </a:solidFill>
                <a:latin typeface="Tahoma" panose="020B0604030504040204" pitchFamily="34" charset="0"/>
                <a:ea typeface="MS PGothic" panose="020B0600070205080204" pitchFamily="34" charset="-128"/>
              </a:rPr>
              <a:t>F</a:t>
            </a:r>
            <a:r>
              <a:rPr lang="en-US" altLang="en-US" sz="1600">
                <a:solidFill>
                  <a:srgbClr val="7030A0"/>
                </a:solidFill>
                <a:latin typeface="Tahoma" panose="020B0604030504040204" pitchFamily="34" charset="0"/>
                <a:ea typeface="MS PGothic" panose="020B0600070205080204" pitchFamily="34" charset="-128"/>
              </a:rPr>
              <a:t>ED</a:t>
            </a:r>
            <a:r>
              <a:rPr lang="en-US" altLang="en-US">
                <a:solidFill>
                  <a:srgbClr val="7030A0"/>
                </a:solidFill>
                <a:latin typeface="Tahoma" panose="020B0604030504040204" pitchFamily="34" charset="0"/>
                <a:ea typeface="MS PGothic" panose="020B0600070205080204" pitchFamily="34" charset="-128"/>
              </a:rPr>
              <a:t>. R. E</a:t>
            </a:r>
            <a:r>
              <a:rPr lang="en-US" altLang="en-US" sz="1600">
                <a:solidFill>
                  <a:srgbClr val="7030A0"/>
                </a:solidFill>
                <a:latin typeface="Tahoma" panose="020B0604030504040204" pitchFamily="34" charset="0"/>
                <a:ea typeface="MS PGothic" panose="020B0600070205080204" pitchFamily="34" charset="-128"/>
              </a:rPr>
              <a:t>VID</a:t>
            </a:r>
            <a:r>
              <a:rPr lang="en-US" altLang="en-US">
                <a:solidFill>
                  <a:srgbClr val="7030A0"/>
                </a:solidFill>
                <a:latin typeface="Tahoma" panose="020B0604030504040204" pitchFamily="34" charset="0"/>
                <a:ea typeface="MS PGothic" panose="020B0600070205080204" pitchFamily="34" charset="-128"/>
              </a:rPr>
              <a:t>. 42(a). </a:t>
            </a:r>
          </a:p>
          <a:p>
            <a:pPr lvl="1" eaLnBrk="1" hangingPunct="1">
              <a:buFontTx/>
              <a:buNone/>
            </a:pPr>
            <a:endParaRPr lang="en-US" altLang="en-US">
              <a:latin typeface="Tahoma" panose="020B0604030504040204" pitchFamily="34" charset="0"/>
              <a:ea typeface="MS PGothic" panose="020B0600070205080204" pitchFamily="34" charset="-128"/>
            </a:endParaRPr>
          </a:p>
        </p:txBody>
      </p:sp>
      <p:sp>
        <p:nvSpPr>
          <p:cNvPr id="117763" name="Slide Number Placeholder 3">
            <a:extLst>
              <a:ext uri="{FF2B5EF4-FFF2-40B4-BE49-F238E27FC236}">
                <a16:creationId xmlns:a16="http://schemas.microsoft.com/office/drawing/2014/main" id="{D2D047F5-4DC9-DE2B-2A31-1D93DDDADEC9}"/>
              </a:ext>
            </a:extLst>
          </p:cNvPr>
          <p:cNvSpPr>
            <a:spLocks noGrp="1"/>
          </p:cNvSpPr>
          <p:nvPr>
            <p:ph type="sldNum" sz="quarter" idx="12"/>
          </p:nvPr>
        </p:nvSpPr>
        <p:spPr bwMode="auto">
          <a:xfrm>
            <a:off x="8534400" y="6408738"/>
            <a:ext cx="479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DA6CF762-8C14-4E01-A20E-BFF4E66C199D}" type="slidenum">
              <a:rPr lang="en-US" altLang="en-US" sz="1400" smtClean="0">
                <a:latin typeface="Arial" panose="020B0604020202020204" pitchFamily="34" charset="0"/>
              </a:rPr>
              <a:pPr>
                <a:spcBef>
                  <a:spcPct val="0"/>
                </a:spcBef>
                <a:buClrTx/>
                <a:buSzTx/>
                <a:buFontTx/>
                <a:buNone/>
              </a:pPr>
              <a:t>99</a:t>
            </a:fld>
            <a:endParaRPr lang="en-US" altLang="en-US" sz="1400">
              <a:latin typeface="Arial" panose="020B0604020202020204" pitchFamily="34" charset="0"/>
            </a:endParaRPr>
          </a:p>
        </p:txBody>
      </p:sp>
      <p:sp>
        <p:nvSpPr>
          <p:cNvPr id="106498" name="Title 1">
            <a:extLst>
              <a:ext uri="{FF2B5EF4-FFF2-40B4-BE49-F238E27FC236}">
                <a16:creationId xmlns:a16="http://schemas.microsoft.com/office/drawing/2014/main" id="{78131834-F1CE-2930-2285-089401053893}"/>
              </a:ext>
            </a:extLst>
          </p:cNvPr>
          <p:cNvSpPr>
            <a:spLocks noGrp="1"/>
          </p:cNvSpPr>
          <p:nvPr>
            <p:ph type="title"/>
          </p:nvPr>
        </p:nvSpPr>
        <p:spPr/>
        <p:txBody>
          <a:bodyPr>
            <a:normAutofit fontScale="90000"/>
          </a:bodyPr>
          <a:lstStyle/>
          <a:p>
            <a:pPr eaLnBrk="1" fontAlgn="auto" hangingPunct="1">
              <a:spcAft>
                <a:spcPts val="0"/>
              </a:spcAft>
              <a:defRPr/>
            </a:pPr>
            <a:r>
              <a:rPr lang="en-US" dirty="0">
                <a:latin typeface="Tahoma" pitchFamily="34" charset="0"/>
                <a:cs typeface="Tahoma" pitchFamily="34" charset="0"/>
              </a:rPr>
              <a:t>Rules of Evidence and Procedure</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3371</TotalTime>
  <Words>9348</Words>
  <Application>Microsoft Macintosh PowerPoint</Application>
  <PresentationFormat>On-screen Show (4:3)</PresentationFormat>
  <Paragraphs>703</Paragraphs>
  <Slides>105</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5" baseType="lpstr">
      <vt:lpstr>Arial</vt:lpstr>
      <vt:lpstr>Lucida Sans Unicode</vt:lpstr>
      <vt:lpstr>Symbol</vt:lpstr>
      <vt:lpstr>Tahoma</vt:lpstr>
      <vt:lpstr>Times New Roman</vt:lpstr>
      <vt:lpstr>Verdana</vt:lpstr>
      <vt:lpstr>Wingdings 2</vt:lpstr>
      <vt:lpstr>Wingdings 3</vt:lpstr>
      <vt:lpstr>Concourse</vt:lpstr>
      <vt:lpstr>Clip</vt:lpstr>
      <vt:lpstr>A GUIDE TO THE BLUEBOOK*</vt:lpstr>
      <vt:lpstr>How to use this guide</vt:lpstr>
      <vt:lpstr>Journals –  the “White Pages”</vt:lpstr>
      <vt:lpstr>The“White Pages” cont’d: italicizing case names</vt:lpstr>
      <vt:lpstr>“Blue Pages” v. “White Pages”</vt:lpstr>
      <vt:lpstr>Numerals</vt:lpstr>
      <vt:lpstr>Elements of a citation to legal authorities</vt:lpstr>
      <vt:lpstr>Citation sentences</vt:lpstr>
      <vt:lpstr>Citation clauses</vt:lpstr>
      <vt:lpstr>Multiple pages, footnotes, and endnotes</vt:lpstr>
      <vt:lpstr>Case Citations</vt:lpstr>
      <vt:lpstr>Components of a case citation</vt:lpstr>
      <vt:lpstr>Rules for each component of a case citation</vt:lpstr>
      <vt:lpstr>Cite only the first listed party on each side</vt:lpstr>
      <vt:lpstr>Cite individuals by last name only</vt:lpstr>
      <vt:lpstr>Business names</vt:lpstr>
      <vt:lpstr>States as parties</vt:lpstr>
      <vt:lpstr>Cities as parties</vt:lpstr>
      <vt:lpstr>Prepositional phrases of location</vt:lpstr>
      <vt:lpstr>The United States as a party</vt:lpstr>
      <vt:lpstr>In rem actions</vt:lpstr>
      <vt:lpstr>When real property is a party</vt:lpstr>
      <vt:lpstr>Use of “the” in party names</vt:lpstr>
      <vt:lpstr>Case name abbreviations</vt:lpstr>
      <vt:lpstr>Abbreviating case names in citations</vt:lpstr>
      <vt:lpstr>Abbreviation of procedural phrases</vt:lpstr>
      <vt:lpstr>Abbreviation of procedural phases (cont’d)</vt:lpstr>
      <vt:lpstr>The next component of a case citation:  the reporter</vt:lpstr>
      <vt:lpstr>U.S. Supreme Court Cases</vt:lpstr>
      <vt:lpstr>Federal cases</vt:lpstr>
      <vt:lpstr>State cases</vt:lpstr>
      <vt:lpstr>Public domain format</vt:lpstr>
      <vt:lpstr>Citing page numbers</vt:lpstr>
      <vt:lpstr>Citing page numbers</vt:lpstr>
      <vt:lpstr>Citing page numbers (cont’d)</vt:lpstr>
      <vt:lpstr>Court, jurisdiction, and date</vt:lpstr>
      <vt:lpstr>Court and jurisdiction</vt:lpstr>
      <vt:lpstr>Examples of when the court is omitted from the parenthetical</vt:lpstr>
      <vt:lpstr>Common court abbreviations</vt:lpstr>
      <vt:lpstr>Common court abbreviations (cont’d)</vt:lpstr>
      <vt:lpstr>Spacing between capitals</vt:lpstr>
      <vt:lpstr>Date of decision</vt:lpstr>
      <vt:lpstr>Pending and unreported cases</vt:lpstr>
      <vt:lpstr>Pending and unreported cases (cont’d)</vt:lpstr>
      <vt:lpstr>Short form citations for cases in footnotes</vt:lpstr>
      <vt:lpstr>Short form cites for unreported cases</vt:lpstr>
      <vt:lpstr>Short forms (cont’d): Id. </vt:lpstr>
      <vt:lpstr>Short forms (cont’d): Id. </vt:lpstr>
      <vt:lpstr>Short forms (cont’d): Supra</vt:lpstr>
      <vt:lpstr>Supra (cont’d)</vt:lpstr>
      <vt:lpstr>Short forms (cont’d): “Hereinafter”</vt:lpstr>
      <vt:lpstr>“Hereinafter” (cont’d)</vt:lpstr>
      <vt:lpstr>Quotations</vt:lpstr>
      <vt:lpstr>Quotations (cont’d)</vt:lpstr>
      <vt:lpstr>Quotations under fifty words </vt:lpstr>
      <vt:lpstr>Quotations under fifty words (cont’d)</vt:lpstr>
      <vt:lpstr>Quotations of fifty words and over</vt:lpstr>
      <vt:lpstr>Quotations of fifty words and over (cont’d)</vt:lpstr>
      <vt:lpstr>Alterations/Omissions</vt:lpstr>
      <vt:lpstr>String Cites</vt:lpstr>
      <vt:lpstr>Example of string cites</vt:lpstr>
      <vt:lpstr>Tangential References to Cases - Parentheticals</vt:lpstr>
      <vt:lpstr>Careful use of parentheticals</vt:lpstr>
      <vt:lpstr>What parentheticals can be  used for</vt:lpstr>
      <vt:lpstr>Example of a parenthetical</vt:lpstr>
      <vt:lpstr>Formatting for a parenthetical</vt:lpstr>
      <vt:lpstr>Example of a parenthetical containing a quotation</vt:lpstr>
      <vt:lpstr>Additional parenthetical information about a case</vt:lpstr>
      <vt:lpstr>Additional parenthetical information about a case (cont’d)</vt:lpstr>
      <vt:lpstr>Additional parenthetical information about a case (cont’d)</vt:lpstr>
      <vt:lpstr>Additional parenthetical information about a case (cont’d)</vt:lpstr>
      <vt:lpstr>Parallel Citations</vt:lpstr>
      <vt:lpstr>Signals</vt:lpstr>
      <vt:lpstr>Signals (cont’d)</vt:lpstr>
      <vt:lpstr>Order of signals</vt:lpstr>
      <vt:lpstr>Formatting for signals</vt:lpstr>
      <vt:lpstr>Examples of “no signal”</vt:lpstr>
      <vt:lpstr>Other types of signals</vt:lpstr>
      <vt:lpstr>Other types of signals (cont’d)</vt:lpstr>
      <vt:lpstr>Other types of signals (cont’d)</vt:lpstr>
      <vt:lpstr>Other types of signals (cont’d)</vt:lpstr>
      <vt:lpstr>More examples of signals </vt:lpstr>
      <vt:lpstr>More examples of signals (cont’d)</vt:lpstr>
      <vt:lpstr>More examples of signals (cont’d)</vt:lpstr>
      <vt:lpstr>More examples of signals (cont’d)</vt:lpstr>
      <vt:lpstr>Subsequent History</vt:lpstr>
      <vt:lpstr>Subsequent history (cont’d)</vt:lpstr>
      <vt:lpstr>Examples of subsequent history</vt:lpstr>
      <vt:lpstr>Example of subsequent history using explanatory phrases</vt:lpstr>
      <vt:lpstr>Examples of subsequent history for decisions that have been overruled </vt:lpstr>
      <vt:lpstr>Case Names in Textual     Sentences</vt:lpstr>
      <vt:lpstr>Citing Statutes</vt:lpstr>
      <vt:lpstr>Federal statutes</vt:lpstr>
      <vt:lpstr>Specific provision of U.S. Code</vt:lpstr>
      <vt:lpstr>Codification of U.S.C.</vt:lpstr>
      <vt:lpstr>State statutes</vt:lpstr>
      <vt:lpstr>Constitutions</vt:lpstr>
      <vt:lpstr>Section and paragraph symbols</vt:lpstr>
      <vt:lpstr>Rules of Evidence and Procedure</vt:lpstr>
      <vt:lpstr>Model Codes, restatements, standards, etc.</vt:lpstr>
      <vt:lpstr>Regulations </vt:lpstr>
      <vt:lpstr>Regulations (cont’d)</vt:lpstr>
      <vt:lpstr>Periodical Materials  (Law Review, Magazine, and Newspaper Articles)</vt:lpstr>
      <vt:lpstr>Periodical Materials  (Law Review, Magazine, and Newspaper Articles) (cont’d)</vt:lpstr>
      <vt:lpstr>Don’t forget about the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BLUEBOOK MADE EASY</dc:title>
  <dc:creator>Teresa Davlantes</dc:creator>
  <cp:lastModifiedBy>Hassinger, Cameron</cp:lastModifiedBy>
  <cp:revision>375</cp:revision>
  <cp:lastPrinted>2012-07-11T13:43:10Z</cp:lastPrinted>
  <dcterms:created xsi:type="dcterms:W3CDTF">2001-09-11T01:27:46Z</dcterms:created>
  <dcterms:modified xsi:type="dcterms:W3CDTF">2023-01-12T19:56:08Z</dcterms:modified>
</cp:coreProperties>
</file>