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14" r:id="rId1"/>
  </p:sldMasterIdLst>
  <p:notesMasterIdLst>
    <p:notesMasterId r:id="rId124"/>
  </p:notesMasterIdLst>
  <p:handoutMasterIdLst>
    <p:handoutMasterId r:id="rId125"/>
  </p:handoutMasterIdLst>
  <p:sldIdLst>
    <p:sldId id="634" r:id="rId2"/>
    <p:sldId id="641" r:id="rId3"/>
    <p:sldId id="642" r:id="rId4"/>
    <p:sldId id="643" r:id="rId5"/>
    <p:sldId id="644" r:id="rId6"/>
    <p:sldId id="645" r:id="rId7"/>
    <p:sldId id="646" r:id="rId8"/>
    <p:sldId id="647" r:id="rId9"/>
    <p:sldId id="648" r:id="rId10"/>
    <p:sldId id="649" r:id="rId11"/>
    <p:sldId id="650" r:id="rId12"/>
    <p:sldId id="651" r:id="rId13"/>
    <p:sldId id="652" r:id="rId14"/>
    <p:sldId id="351" r:id="rId15"/>
    <p:sldId id="654" r:id="rId16"/>
    <p:sldId id="655" r:id="rId17"/>
    <p:sldId id="656" r:id="rId18"/>
    <p:sldId id="657" r:id="rId19"/>
    <p:sldId id="658" r:id="rId20"/>
    <p:sldId id="659" r:id="rId21"/>
    <p:sldId id="660" r:id="rId22"/>
    <p:sldId id="661" r:id="rId23"/>
    <p:sldId id="662" r:id="rId24"/>
    <p:sldId id="663" r:id="rId25"/>
    <p:sldId id="664" r:id="rId26"/>
    <p:sldId id="665" r:id="rId27"/>
    <p:sldId id="666" r:id="rId28"/>
    <p:sldId id="667" r:id="rId29"/>
    <p:sldId id="668" r:id="rId30"/>
    <p:sldId id="669" r:id="rId31"/>
    <p:sldId id="503" r:id="rId32"/>
    <p:sldId id="504" r:id="rId33"/>
    <p:sldId id="507" r:id="rId34"/>
    <p:sldId id="508" r:id="rId35"/>
    <p:sldId id="714" r:id="rId36"/>
    <p:sldId id="715" r:id="rId37"/>
    <p:sldId id="511" r:id="rId38"/>
    <p:sldId id="515" r:id="rId39"/>
    <p:sldId id="512" r:id="rId40"/>
    <p:sldId id="513" r:id="rId41"/>
    <p:sldId id="514" r:id="rId42"/>
    <p:sldId id="516" r:id="rId43"/>
    <p:sldId id="517" r:id="rId44"/>
    <p:sldId id="518" r:id="rId45"/>
    <p:sldId id="519" r:id="rId46"/>
    <p:sldId id="520" r:id="rId47"/>
    <p:sldId id="529" r:id="rId48"/>
    <p:sldId id="522" r:id="rId49"/>
    <p:sldId id="523" r:id="rId50"/>
    <p:sldId id="524" r:id="rId51"/>
    <p:sldId id="525" r:id="rId52"/>
    <p:sldId id="526" r:id="rId53"/>
    <p:sldId id="716" r:id="rId54"/>
    <p:sldId id="717" r:id="rId55"/>
    <p:sldId id="718" r:id="rId56"/>
    <p:sldId id="719" r:id="rId57"/>
    <p:sldId id="491" r:id="rId58"/>
    <p:sldId id="530" r:id="rId59"/>
    <p:sldId id="720" r:id="rId60"/>
    <p:sldId id="721" r:id="rId61"/>
    <p:sldId id="484" r:id="rId62"/>
    <p:sldId id="485" r:id="rId63"/>
    <p:sldId id="486" r:id="rId64"/>
    <p:sldId id="487" r:id="rId65"/>
    <p:sldId id="488" r:id="rId66"/>
    <p:sldId id="489" r:id="rId67"/>
    <p:sldId id="490" r:id="rId68"/>
    <p:sldId id="492" r:id="rId69"/>
    <p:sldId id="493" r:id="rId70"/>
    <p:sldId id="494" r:id="rId71"/>
    <p:sldId id="495" r:id="rId72"/>
    <p:sldId id="496" r:id="rId73"/>
    <p:sldId id="527" r:id="rId74"/>
    <p:sldId id="497" r:id="rId75"/>
    <p:sldId id="498" r:id="rId76"/>
    <p:sldId id="499" r:id="rId77"/>
    <p:sldId id="501" r:id="rId78"/>
    <p:sldId id="502" r:id="rId79"/>
    <p:sldId id="315" r:id="rId80"/>
    <p:sldId id="293" r:id="rId81"/>
    <p:sldId id="316" r:id="rId82"/>
    <p:sldId id="342" r:id="rId83"/>
    <p:sldId id="294" r:id="rId84"/>
    <p:sldId id="455" r:id="rId85"/>
    <p:sldId id="318" r:id="rId86"/>
    <p:sldId id="350" r:id="rId87"/>
    <p:sldId id="399" r:id="rId88"/>
    <p:sldId id="400" r:id="rId89"/>
    <p:sldId id="401" r:id="rId90"/>
    <p:sldId id="402" r:id="rId91"/>
    <p:sldId id="724" r:id="rId92"/>
    <p:sldId id="404" r:id="rId93"/>
    <p:sldId id="408" r:id="rId94"/>
    <p:sldId id="411" r:id="rId95"/>
    <p:sldId id="412" r:id="rId96"/>
    <p:sldId id="413" r:id="rId97"/>
    <p:sldId id="420" r:id="rId98"/>
    <p:sldId id="421" r:id="rId99"/>
    <p:sldId id="422" r:id="rId100"/>
    <p:sldId id="425" r:id="rId101"/>
    <p:sldId id="427" r:id="rId102"/>
    <p:sldId id="428" r:id="rId103"/>
    <p:sldId id="429" r:id="rId104"/>
    <p:sldId id="430" r:id="rId105"/>
    <p:sldId id="431" r:id="rId106"/>
    <p:sldId id="432" r:id="rId107"/>
    <p:sldId id="433" r:id="rId108"/>
    <p:sldId id="434" r:id="rId109"/>
    <p:sldId id="435" r:id="rId110"/>
    <p:sldId id="454" r:id="rId111"/>
    <p:sldId id="438" r:id="rId112"/>
    <p:sldId id="439" r:id="rId113"/>
    <p:sldId id="441" r:id="rId114"/>
    <p:sldId id="442" r:id="rId115"/>
    <p:sldId id="343" r:id="rId116"/>
    <p:sldId id="725" r:id="rId117"/>
    <p:sldId id="458" r:id="rId118"/>
    <p:sldId id="456" r:id="rId119"/>
    <p:sldId id="345" r:id="rId120"/>
    <p:sldId id="457" r:id="rId121"/>
    <p:sldId id="346" r:id="rId122"/>
    <p:sldId id="349" r:id="rId123"/>
  </p:sldIdLst>
  <p:sldSz cx="9144000" cy="6858000" type="screen4x3"/>
  <p:notesSz cx="6858000" cy="9296400"/>
  <p:defaultTextStyle>
    <a:defPPr>
      <a:defRPr lang="en-US"/>
    </a:defPPr>
    <a:lvl1pPr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24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000"/>
    <a:srgbClr val="FC6412"/>
    <a:srgbClr val="FF66CC"/>
    <a:srgbClr val="FFCC00"/>
    <a:srgbClr val="99CCFF"/>
    <a:srgbClr val="9966FF"/>
    <a:srgbClr val="00FF99"/>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98" autoAdjust="0"/>
    <p:restoredTop sz="94648"/>
  </p:normalViewPr>
  <p:slideViewPr>
    <p:cSldViewPr>
      <p:cViewPr varScale="1">
        <p:scale>
          <a:sx n="107" d="100"/>
          <a:sy n="107" d="100"/>
        </p:scale>
        <p:origin x="1736" y="1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66" d="100"/>
          <a:sy n="66" d="100"/>
        </p:scale>
        <p:origin x="-936" y="-60"/>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theme" Target="theme/theme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notesMaster" Target="notesMasters/notesMaster1.xml"/><Relationship Id="rId129" Type="http://schemas.openxmlformats.org/officeDocument/2006/relationships/tableStyles" Target="tableStyle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viewProps" Target="viewProps.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04DA2E0A-E7C7-238E-9654-82B21158B483}"/>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lvl1pPr defTabSz="927100" eaLnBrk="0" hangingPunct="0">
              <a:defRPr sz="1200"/>
            </a:lvl1pPr>
          </a:lstStyle>
          <a:p>
            <a:pPr>
              <a:defRPr/>
            </a:pPr>
            <a:endParaRPr lang="en-US" altLang="en-US"/>
          </a:p>
        </p:txBody>
      </p:sp>
      <p:sp>
        <p:nvSpPr>
          <p:cNvPr id="52227" name="Rectangle 3">
            <a:extLst>
              <a:ext uri="{FF2B5EF4-FFF2-40B4-BE49-F238E27FC236}">
                <a16:creationId xmlns:a16="http://schemas.microsoft.com/office/drawing/2014/main" id="{EBBE7CA9-E70B-CCAB-AE62-8FFB186B2DA1}"/>
              </a:ext>
            </a:extLst>
          </p:cNvPr>
          <p:cNvSpPr>
            <a:spLocks noGrp="1" noChangeArrowheads="1"/>
          </p:cNvSpPr>
          <p:nvPr>
            <p:ph type="dt" sz="quarter" idx="1"/>
          </p:nvPr>
        </p:nvSpPr>
        <p:spPr bwMode="auto">
          <a:xfrm>
            <a:off x="3886200" y="0"/>
            <a:ext cx="2971800" cy="465138"/>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lvl1pPr algn="r" defTabSz="927100" eaLnBrk="0" hangingPunct="0">
              <a:defRPr sz="1200"/>
            </a:lvl1pPr>
          </a:lstStyle>
          <a:p>
            <a:pPr>
              <a:defRPr/>
            </a:pPr>
            <a:endParaRPr lang="en-US" altLang="en-US"/>
          </a:p>
        </p:txBody>
      </p:sp>
      <p:sp>
        <p:nvSpPr>
          <p:cNvPr id="52228" name="Rectangle 4">
            <a:extLst>
              <a:ext uri="{FF2B5EF4-FFF2-40B4-BE49-F238E27FC236}">
                <a16:creationId xmlns:a16="http://schemas.microsoft.com/office/drawing/2014/main" id="{F1670310-8045-FF87-1052-91749FC556C4}"/>
              </a:ext>
            </a:extLst>
          </p:cNvPr>
          <p:cNvSpPr>
            <a:spLocks noGrp="1" noChangeArrowheads="1"/>
          </p:cNvSpPr>
          <p:nvPr>
            <p:ph type="ftr" sz="quarter" idx="2"/>
          </p:nvPr>
        </p:nvSpPr>
        <p:spPr bwMode="auto">
          <a:xfrm>
            <a:off x="0" y="8831263"/>
            <a:ext cx="2971800" cy="465137"/>
          </a:xfrm>
          <a:prstGeom prst="rect">
            <a:avLst/>
          </a:prstGeom>
          <a:noFill/>
          <a:ln w="9525">
            <a:noFill/>
            <a:miter lim="800000"/>
            <a:headEnd/>
            <a:tailEnd/>
          </a:ln>
          <a:effectLst/>
        </p:spPr>
        <p:txBody>
          <a:bodyPr vert="horz" wrap="square" lIns="92784" tIns="46392" rIns="92784" bIns="46392" numCol="1" anchor="b" anchorCtr="0" compatLnSpc="1">
            <a:prstTxWarp prst="textNoShape">
              <a:avLst/>
            </a:prstTxWarp>
          </a:bodyPr>
          <a:lstStyle>
            <a:lvl1pPr defTabSz="927100" eaLnBrk="0" hangingPunct="0">
              <a:defRPr sz="1200"/>
            </a:lvl1pPr>
          </a:lstStyle>
          <a:p>
            <a:pPr>
              <a:defRPr/>
            </a:pPr>
            <a:endParaRPr lang="en-US" altLang="en-US"/>
          </a:p>
        </p:txBody>
      </p:sp>
      <p:sp>
        <p:nvSpPr>
          <p:cNvPr id="52229" name="Rectangle 5">
            <a:extLst>
              <a:ext uri="{FF2B5EF4-FFF2-40B4-BE49-F238E27FC236}">
                <a16:creationId xmlns:a16="http://schemas.microsoft.com/office/drawing/2014/main" id="{09DC5A31-0872-9DDA-541F-3F262E58DDFC}"/>
              </a:ext>
            </a:extLst>
          </p:cNvPr>
          <p:cNvSpPr>
            <a:spLocks noGrp="1" noChangeArrowheads="1"/>
          </p:cNvSpPr>
          <p:nvPr>
            <p:ph type="sldNum" sz="quarter" idx="3"/>
          </p:nvPr>
        </p:nvSpPr>
        <p:spPr bwMode="auto">
          <a:xfrm>
            <a:off x="3886200" y="8831263"/>
            <a:ext cx="2971800" cy="465137"/>
          </a:xfrm>
          <a:prstGeom prst="rect">
            <a:avLst/>
          </a:prstGeom>
          <a:noFill/>
          <a:ln w="9525">
            <a:noFill/>
            <a:miter lim="800000"/>
            <a:headEnd/>
            <a:tailEnd/>
          </a:ln>
          <a:effectLst/>
        </p:spPr>
        <p:txBody>
          <a:bodyPr vert="horz" wrap="square" lIns="92784" tIns="46392" rIns="92784" bIns="46392" numCol="1" anchor="b" anchorCtr="0" compatLnSpc="1">
            <a:prstTxWarp prst="textNoShape">
              <a:avLst/>
            </a:prstTxWarp>
          </a:bodyPr>
          <a:lstStyle>
            <a:lvl1pPr algn="r" defTabSz="927100">
              <a:defRPr sz="1200"/>
            </a:lvl1pPr>
          </a:lstStyle>
          <a:p>
            <a:pPr>
              <a:defRPr/>
            </a:pPr>
            <a:fld id="{FD2DB4E1-3B28-4E51-A211-F7075B567E3A}"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6EFD72DE-624E-44B6-8F44-169CA2A19B31}"/>
              </a:ext>
            </a:extLst>
          </p:cNvPr>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lvl1pPr defTabSz="927100" eaLnBrk="0" hangingPunct="0">
              <a:defRPr sz="1200"/>
            </a:lvl1pPr>
          </a:lstStyle>
          <a:p>
            <a:pPr>
              <a:defRPr/>
            </a:pPr>
            <a:endParaRPr lang="en-US" altLang="en-US"/>
          </a:p>
        </p:txBody>
      </p:sp>
      <p:sp>
        <p:nvSpPr>
          <p:cNvPr id="4099" name="Rectangle 3">
            <a:extLst>
              <a:ext uri="{FF2B5EF4-FFF2-40B4-BE49-F238E27FC236}">
                <a16:creationId xmlns:a16="http://schemas.microsoft.com/office/drawing/2014/main" id="{B5733510-8ACB-AA69-452C-AC2925E58521}"/>
              </a:ext>
            </a:extLst>
          </p:cNvPr>
          <p:cNvSpPr>
            <a:spLocks noGrp="1" noChangeArrowheads="1"/>
          </p:cNvSpPr>
          <p:nvPr>
            <p:ph type="dt" idx="1"/>
          </p:nvPr>
        </p:nvSpPr>
        <p:spPr bwMode="auto">
          <a:xfrm>
            <a:off x="3886200" y="0"/>
            <a:ext cx="2971800" cy="465138"/>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lvl1pPr algn="r" defTabSz="927100" eaLnBrk="0" hangingPunct="0">
              <a:defRPr sz="1200"/>
            </a:lvl1pPr>
          </a:lstStyle>
          <a:p>
            <a:pPr>
              <a:defRPr/>
            </a:pPr>
            <a:endParaRPr lang="en-US" altLang="en-US"/>
          </a:p>
        </p:txBody>
      </p:sp>
      <p:sp>
        <p:nvSpPr>
          <p:cNvPr id="8196" name="Rectangle 4">
            <a:extLst>
              <a:ext uri="{FF2B5EF4-FFF2-40B4-BE49-F238E27FC236}">
                <a16:creationId xmlns:a16="http://schemas.microsoft.com/office/drawing/2014/main" id="{EDE10DB3-E49A-7A2F-EF80-5CE38A191635}"/>
              </a:ext>
            </a:extLst>
          </p:cNvPr>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a:extLst>
              <a:ext uri="{FF2B5EF4-FFF2-40B4-BE49-F238E27FC236}">
                <a16:creationId xmlns:a16="http://schemas.microsoft.com/office/drawing/2014/main" id="{6B1FF41B-7646-7066-D607-61151DBD3C34}"/>
              </a:ext>
            </a:extLst>
          </p:cNvPr>
          <p:cNvSpPr>
            <a:spLocks noGrp="1" noChangeArrowheads="1"/>
          </p:cNvSpPr>
          <p:nvPr>
            <p:ph type="body" sz="quarter" idx="3"/>
          </p:nvPr>
        </p:nvSpPr>
        <p:spPr bwMode="auto">
          <a:xfrm>
            <a:off x="914400" y="4416425"/>
            <a:ext cx="5029200" cy="4183063"/>
          </a:xfrm>
          <a:prstGeom prst="rect">
            <a:avLst/>
          </a:prstGeom>
          <a:noFill/>
          <a:ln w="9525">
            <a:noFill/>
            <a:miter lim="800000"/>
            <a:headEnd/>
            <a:tailEnd/>
          </a:ln>
          <a:effectLst/>
        </p:spPr>
        <p:txBody>
          <a:bodyPr vert="horz" wrap="square" lIns="92784" tIns="46392" rIns="92784" bIns="4639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102" name="Rectangle 6">
            <a:extLst>
              <a:ext uri="{FF2B5EF4-FFF2-40B4-BE49-F238E27FC236}">
                <a16:creationId xmlns:a16="http://schemas.microsoft.com/office/drawing/2014/main" id="{F1E4AA96-E2D1-E884-ECAE-2C1E3D3FB134}"/>
              </a:ext>
            </a:extLst>
          </p:cNvPr>
          <p:cNvSpPr>
            <a:spLocks noGrp="1" noChangeArrowheads="1"/>
          </p:cNvSpPr>
          <p:nvPr>
            <p:ph type="ftr" sz="quarter" idx="4"/>
          </p:nvPr>
        </p:nvSpPr>
        <p:spPr bwMode="auto">
          <a:xfrm>
            <a:off x="0" y="8831263"/>
            <a:ext cx="2971800" cy="465137"/>
          </a:xfrm>
          <a:prstGeom prst="rect">
            <a:avLst/>
          </a:prstGeom>
          <a:noFill/>
          <a:ln w="9525">
            <a:noFill/>
            <a:miter lim="800000"/>
            <a:headEnd/>
            <a:tailEnd/>
          </a:ln>
          <a:effectLst/>
        </p:spPr>
        <p:txBody>
          <a:bodyPr vert="horz" wrap="square" lIns="92784" tIns="46392" rIns="92784" bIns="46392" numCol="1" anchor="b" anchorCtr="0" compatLnSpc="1">
            <a:prstTxWarp prst="textNoShape">
              <a:avLst/>
            </a:prstTxWarp>
          </a:bodyPr>
          <a:lstStyle>
            <a:lvl1pPr defTabSz="927100" eaLnBrk="0" hangingPunct="0">
              <a:defRPr sz="1200"/>
            </a:lvl1pPr>
          </a:lstStyle>
          <a:p>
            <a:pPr>
              <a:defRPr/>
            </a:pPr>
            <a:endParaRPr lang="en-US" altLang="en-US"/>
          </a:p>
        </p:txBody>
      </p:sp>
      <p:sp>
        <p:nvSpPr>
          <p:cNvPr id="4103" name="Rectangle 7">
            <a:extLst>
              <a:ext uri="{FF2B5EF4-FFF2-40B4-BE49-F238E27FC236}">
                <a16:creationId xmlns:a16="http://schemas.microsoft.com/office/drawing/2014/main" id="{49125005-7F76-63E0-939A-E433CBDF36C7}"/>
              </a:ext>
            </a:extLst>
          </p:cNvPr>
          <p:cNvSpPr>
            <a:spLocks noGrp="1" noChangeArrowheads="1"/>
          </p:cNvSpPr>
          <p:nvPr>
            <p:ph type="sldNum" sz="quarter" idx="5"/>
          </p:nvPr>
        </p:nvSpPr>
        <p:spPr bwMode="auto">
          <a:xfrm>
            <a:off x="3886200" y="8831263"/>
            <a:ext cx="2971800" cy="465137"/>
          </a:xfrm>
          <a:prstGeom prst="rect">
            <a:avLst/>
          </a:prstGeom>
          <a:noFill/>
          <a:ln w="9525">
            <a:noFill/>
            <a:miter lim="800000"/>
            <a:headEnd/>
            <a:tailEnd/>
          </a:ln>
          <a:effectLst/>
        </p:spPr>
        <p:txBody>
          <a:bodyPr vert="horz" wrap="square" lIns="92784" tIns="46392" rIns="92784" bIns="46392" numCol="1" anchor="b" anchorCtr="0" compatLnSpc="1">
            <a:prstTxWarp prst="textNoShape">
              <a:avLst/>
            </a:prstTxWarp>
          </a:bodyPr>
          <a:lstStyle>
            <a:lvl1pPr algn="r" defTabSz="927100">
              <a:defRPr sz="1200"/>
            </a:lvl1pPr>
          </a:lstStyle>
          <a:p>
            <a:pPr>
              <a:defRPr/>
            </a:pPr>
            <a:fld id="{5C6F0506-0A70-49D5-809C-80C79DD8A7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a:extLst>
              <a:ext uri="{FF2B5EF4-FFF2-40B4-BE49-F238E27FC236}">
                <a16:creationId xmlns:a16="http://schemas.microsoft.com/office/drawing/2014/main" id="{7689621D-B178-6FC3-363A-7E7C2BFC3E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710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D6E8AC46-4E07-45CB-8F10-8991E7C2653B}" type="slidenum">
              <a:rPr lang="en-US" altLang="en-US" smtClean="0"/>
              <a:pPr>
                <a:spcBef>
                  <a:spcPct val="0"/>
                </a:spcBef>
              </a:pPr>
              <a:t>56</a:t>
            </a:fld>
            <a:endParaRPr lang="en-US" altLang="en-US"/>
          </a:p>
        </p:txBody>
      </p:sp>
      <p:sp>
        <p:nvSpPr>
          <p:cNvPr id="67587" name="Rectangle 2">
            <a:extLst>
              <a:ext uri="{FF2B5EF4-FFF2-40B4-BE49-F238E27FC236}">
                <a16:creationId xmlns:a16="http://schemas.microsoft.com/office/drawing/2014/main" id="{57D17117-9B0B-FDC9-61EA-EA8678A1946D}"/>
              </a:ext>
            </a:extLst>
          </p:cNvPr>
          <p:cNvSpPr>
            <a:spLocks noGrp="1" noRot="1" noChangeAspect="1" noChangeArrowheads="1" noTextEdit="1"/>
          </p:cNvSpPr>
          <p:nvPr>
            <p:ph type="sldImg"/>
          </p:nvPr>
        </p:nvSpPr>
        <p:spPr>
          <a:ln/>
        </p:spPr>
      </p:sp>
      <p:sp>
        <p:nvSpPr>
          <p:cNvPr id="67588" name="Rectangle 3">
            <a:extLst>
              <a:ext uri="{FF2B5EF4-FFF2-40B4-BE49-F238E27FC236}">
                <a16:creationId xmlns:a16="http://schemas.microsoft.com/office/drawing/2014/main" id="{5063ABFF-6085-1468-267D-94B933C3C9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These reporters publish the decisions of all state supreme court and all state appellate court decisions.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a:extLst>
              <a:ext uri="{FF2B5EF4-FFF2-40B4-BE49-F238E27FC236}">
                <a16:creationId xmlns:a16="http://schemas.microsoft.com/office/drawing/2014/main" id="{F72A4858-C4B5-505D-A1EC-0845C25EC2A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710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16A5A476-536C-437F-8A5A-3A9C69164135}" type="slidenum">
              <a:rPr lang="en-US" altLang="en-US" smtClean="0"/>
              <a:pPr>
                <a:spcBef>
                  <a:spcPct val="0"/>
                </a:spcBef>
              </a:pPr>
              <a:t>64</a:t>
            </a:fld>
            <a:endParaRPr lang="en-US" altLang="en-US"/>
          </a:p>
        </p:txBody>
      </p:sp>
      <p:sp>
        <p:nvSpPr>
          <p:cNvPr id="76803" name="Rectangle 2">
            <a:extLst>
              <a:ext uri="{FF2B5EF4-FFF2-40B4-BE49-F238E27FC236}">
                <a16:creationId xmlns:a16="http://schemas.microsoft.com/office/drawing/2014/main" id="{4C2B680E-B0A4-D659-EA21-57A8BB363B67}"/>
              </a:ext>
            </a:extLst>
          </p:cNvPr>
          <p:cNvSpPr>
            <a:spLocks noGrp="1" noRot="1" noChangeAspect="1" noChangeArrowheads="1" noTextEdit="1"/>
          </p:cNvSpPr>
          <p:nvPr>
            <p:ph type="sldImg"/>
          </p:nvPr>
        </p:nvSpPr>
        <p:spPr>
          <a:ln/>
        </p:spPr>
      </p:sp>
      <p:sp>
        <p:nvSpPr>
          <p:cNvPr id="76804" name="Rectangle 3">
            <a:extLst>
              <a:ext uri="{FF2B5EF4-FFF2-40B4-BE49-F238E27FC236}">
                <a16:creationId xmlns:a16="http://schemas.microsoft.com/office/drawing/2014/main" id="{44B3BEA9-B4A0-2FE9-568E-59228D1611E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7">
            <a:extLst>
              <a:ext uri="{FF2B5EF4-FFF2-40B4-BE49-F238E27FC236}">
                <a16:creationId xmlns:a16="http://schemas.microsoft.com/office/drawing/2014/main" id="{16BE4D52-052A-EBD1-BE58-6F4FD9158F2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710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2710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2710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2710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3621DC52-D703-4716-97F5-A44332348B0A}" type="slidenum">
              <a:rPr lang="en-US" altLang="en-US" smtClean="0"/>
              <a:pPr>
                <a:spcBef>
                  <a:spcPct val="0"/>
                </a:spcBef>
              </a:pPr>
              <a:t>97</a:t>
            </a:fld>
            <a:endParaRPr lang="en-US" altLang="en-US"/>
          </a:p>
        </p:txBody>
      </p:sp>
      <p:sp>
        <p:nvSpPr>
          <p:cNvPr id="111619" name="Rectangle 2">
            <a:extLst>
              <a:ext uri="{FF2B5EF4-FFF2-40B4-BE49-F238E27FC236}">
                <a16:creationId xmlns:a16="http://schemas.microsoft.com/office/drawing/2014/main" id="{8426AEFD-A3B9-2F0C-F627-D5BAE5A2FBF9}"/>
              </a:ext>
            </a:extLst>
          </p:cNvPr>
          <p:cNvSpPr>
            <a:spLocks noGrp="1" noRot="1" noChangeAspect="1" noChangeArrowheads="1" noTextEdit="1"/>
          </p:cNvSpPr>
          <p:nvPr>
            <p:ph type="sldImg"/>
          </p:nvPr>
        </p:nvSpPr>
        <p:spPr>
          <a:ln/>
        </p:spPr>
      </p:sp>
      <p:sp>
        <p:nvSpPr>
          <p:cNvPr id="111620" name="Rectangle 3">
            <a:extLst>
              <a:ext uri="{FF2B5EF4-FFF2-40B4-BE49-F238E27FC236}">
                <a16:creationId xmlns:a16="http://schemas.microsoft.com/office/drawing/2014/main" id="{956EA378-EB31-BF9B-D687-BBCE6A591C3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2" name="Date Placeholder 29">
            <a:extLst>
              <a:ext uri="{FF2B5EF4-FFF2-40B4-BE49-F238E27FC236}">
                <a16:creationId xmlns:a16="http://schemas.microsoft.com/office/drawing/2014/main" id="{F635ACCB-4CD7-DD8F-7BFB-9D72A96AB3F0}"/>
              </a:ext>
            </a:extLst>
          </p:cNvPr>
          <p:cNvSpPr>
            <a:spLocks noGrp="1"/>
          </p:cNvSpPr>
          <p:nvPr>
            <p:ph type="dt" sz="half" idx="10"/>
          </p:nvPr>
        </p:nvSpPr>
        <p:spPr/>
        <p:txBody>
          <a:bodyPr/>
          <a:lstStyle>
            <a:lvl1pPr>
              <a:defRPr>
                <a:solidFill>
                  <a:srgbClr val="D1EAEE"/>
                </a:solidFill>
              </a:defRPr>
            </a:lvl1pPr>
          </a:lstStyle>
          <a:p>
            <a:pPr>
              <a:defRPr/>
            </a:pPr>
            <a:endParaRPr lang="en-US" altLang="en-US"/>
          </a:p>
        </p:txBody>
      </p:sp>
      <p:sp>
        <p:nvSpPr>
          <p:cNvPr id="3" name="Footer Placeholder 18">
            <a:extLst>
              <a:ext uri="{FF2B5EF4-FFF2-40B4-BE49-F238E27FC236}">
                <a16:creationId xmlns:a16="http://schemas.microsoft.com/office/drawing/2014/main" id="{B6899094-61C1-32EA-98ED-F07F459CC861}"/>
              </a:ext>
            </a:extLst>
          </p:cNvPr>
          <p:cNvSpPr>
            <a:spLocks noGrp="1"/>
          </p:cNvSpPr>
          <p:nvPr>
            <p:ph type="ftr" sz="quarter" idx="11"/>
          </p:nvPr>
        </p:nvSpPr>
        <p:spPr/>
        <p:txBody>
          <a:bodyPr/>
          <a:lstStyle>
            <a:lvl1pPr>
              <a:defRPr>
                <a:solidFill>
                  <a:srgbClr val="D1EAEE"/>
                </a:solidFill>
              </a:defRPr>
            </a:lvl1pPr>
          </a:lstStyle>
          <a:p>
            <a:pPr>
              <a:defRPr/>
            </a:pPr>
            <a:endParaRPr lang="en-US" altLang="en-US"/>
          </a:p>
        </p:txBody>
      </p:sp>
      <p:sp>
        <p:nvSpPr>
          <p:cNvPr id="4" name="Slide Number Placeholder 26">
            <a:extLst>
              <a:ext uri="{FF2B5EF4-FFF2-40B4-BE49-F238E27FC236}">
                <a16:creationId xmlns:a16="http://schemas.microsoft.com/office/drawing/2014/main" id="{06012065-2914-5DAF-B11B-BD9701B1B2A9}"/>
              </a:ext>
            </a:extLst>
          </p:cNvPr>
          <p:cNvSpPr>
            <a:spLocks noGrp="1"/>
          </p:cNvSpPr>
          <p:nvPr>
            <p:ph type="sldNum" sz="quarter" idx="12"/>
          </p:nvPr>
        </p:nvSpPr>
        <p:spPr/>
        <p:txBody>
          <a:bodyPr/>
          <a:lstStyle>
            <a:lvl1pPr>
              <a:defRPr>
                <a:solidFill>
                  <a:srgbClr val="D1EAEE"/>
                </a:solidFill>
              </a:defRPr>
            </a:lvl1pPr>
          </a:lstStyle>
          <a:p>
            <a:pPr>
              <a:defRPr/>
            </a:pPr>
            <a:fld id="{38636B00-1E84-4545-B1A3-F2BB1278AEF2}" type="slidenum">
              <a:rPr lang="en-US" altLang="en-US"/>
              <a:pPr>
                <a:defRPr/>
              </a:pPr>
              <a:t>‹#›</a:t>
            </a:fld>
            <a:endParaRPr lang="en-US" altLang="en-US"/>
          </a:p>
        </p:txBody>
      </p:sp>
    </p:spTree>
    <p:extLst>
      <p:ext uri="{BB962C8B-B14F-4D97-AF65-F5344CB8AC3E}">
        <p14:creationId xmlns:p14="http://schemas.microsoft.com/office/powerpoint/2010/main" val="1186362554"/>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FC03A1F-A5A3-B3AC-3C00-383BBC34C41D}"/>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1">
            <a:extLst>
              <a:ext uri="{FF2B5EF4-FFF2-40B4-BE49-F238E27FC236}">
                <a16:creationId xmlns:a16="http://schemas.microsoft.com/office/drawing/2014/main" id="{4611AF79-9459-F897-6B1D-802B1620817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17">
            <a:extLst>
              <a:ext uri="{FF2B5EF4-FFF2-40B4-BE49-F238E27FC236}">
                <a16:creationId xmlns:a16="http://schemas.microsoft.com/office/drawing/2014/main" id="{D9A076FF-E994-0169-024A-CFFB9328299B}"/>
              </a:ext>
            </a:extLst>
          </p:cNvPr>
          <p:cNvSpPr>
            <a:spLocks noGrp="1"/>
          </p:cNvSpPr>
          <p:nvPr>
            <p:ph type="sldNum" sz="quarter" idx="12"/>
          </p:nvPr>
        </p:nvSpPr>
        <p:spPr/>
        <p:txBody>
          <a:bodyPr/>
          <a:lstStyle>
            <a:lvl1pPr>
              <a:defRPr/>
            </a:lvl1pPr>
          </a:lstStyle>
          <a:p>
            <a:pPr>
              <a:defRPr/>
            </a:pPr>
            <a:fld id="{FBEB2867-7248-47B1-B96A-19162D3E5919}" type="slidenum">
              <a:rPr lang="en-US" altLang="en-US"/>
              <a:pPr>
                <a:defRPr/>
              </a:pPr>
              <a:t>‹#›</a:t>
            </a:fld>
            <a:endParaRPr lang="en-US" altLang="en-US"/>
          </a:p>
        </p:txBody>
      </p:sp>
    </p:spTree>
    <p:extLst>
      <p:ext uri="{BB962C8B-B14F-4D97-AF65-F5344CB8AC3E}">
        <p14:creationId xmlns:p14="http://schemas.microsoft.com/office/powerpoint/2010/main" val="23654078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04988DCD-255B-B7EC-A824-1DA276FF79A6}"/>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1">
            <a:extLst>
              <a:ext uri="{FF2B5EF4-FFF2-40B4-BE49-F238E27FC236}">
                <a16:creationId xmlns:a16="http://schemas.microsoft.com/office/drawing/2014/main" id="{49290284-64C1-10DD-09A1-0D74E3E60041}"/>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17">
            <a:extLst>
              <a:ext uri="{FF2B5EF4-FFF2-40B4-BE49-F238E27FC236}">
                <a16:creationId xmlns:a16="http://schemas.microsoft.com/office/drawing/2014/main" id="{2A097C3C-4068-699F-C8A0-BA8B7B7D6786}"/>
              </a:ext>
            </a:extLst>
          </p:cNvPr>
          <p:cNvSpPr>
            <a:spLocks noGrp="1"/>
          </p:cNvSpPr>
          <p:nvPr>
            <p:ph type="sldNum" sz="quarter" idx="12"/>
          </p:nvPr>
        </p:nvSpPr>
        <p:spPr/>
        <p:txBody>
          <a:bodyPr/>
          <a:lstStyle>
            <a:lvl1pPr>
              <a:defRPr/>
            </a:lvl1pPr>
          </a:lstStyle>
          <a:p>
            <a:pPr>
              <a:defRPr/>
            </a:pPr>
            <a:fld id="{76F77628-0EA4-468C-B9E8-643D2664D1E3}" type="slidenum">
              <a:rPr lang="en-US" altLang="en-US"/>
              <a:pPr>
                <a:defRPr/>
              </a:pPr>
              <a:t>‹#›</a:t>
            </a:fld>
            <a:endParaRPr lang="en-US" altLang="en-US"/>
          </a:p>
        </p:txBody>
      </p:sp>
    </p:spTree>
    <p:extLst>
      <p:ext uri="{BB962C8B-B14F-4D97-AF65-F5344CB8AC3E}">
        <p14:creationId xmlns:p14="http://schemas.microsoft.com/office/powerpoint/2010/main" val="11018061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057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2057400"/>
            <a:ext cx="3810000" cy="4114800"/>
          </a:xfrm>
        </p:spPr>
        <p:txBody>
          <a:bodyPr>
            <a:normAutofit/>
          </a:bodyPr>
          <a:lstStyle/>
          <a:p>
            <a:pPr lvl="0"/>
            <a:endParaRPr lang="en-US" noProof="0" dirty="0"/>
          </a:p>
        </p:txBody>
      </p:sp>
      <p:sp>
        <p:nvSpPr>
          <p:cNvPr id="5" name="Rectangle 9">
            <a:extLst>
              <a:ext uri="{FF2B5EF4-FFF2-40B4-BE49-F238E27FC236}">
                <a16:creationId xmlns:a16="http://schemas.microsoft.com/office/drawing/2014/main" id="{B89FD8FA-F481-79B8-1B36-FC20AE96D535}"/>
              </a:ext>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B2139751-EFA2-57C6-3FC2-9ECB644AF579}"/>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C2A479BE-5D9A-6601-EDE4-DC53F887579B}"/>
              </a:ext>
            </a:extLst>
          </p:cNvPr>
          <p:cNvSpPr>
            <a:spLocks noGrp="1" noChangeArrowheads="1"/>
          </p:cNvSpPr>
          <p:nvPr>
            <p:ph type="sldNum" sz="quarter" idx="12"/>
          </p:nvPr>
        </p:nvSpPr>
        <p:spPr/>
        <p:txBody>
          <a:bodyPr/>
          <a:lstStyle>
            <a:lvl1pPr>
              <a:defRPr/>
            </a:lvl1pPr>
          </a:lstStyle>
          <a:p>
            <a:pPr>
              <a:defRPr/>
            </a:pPr>
            <a:fld id="{284FF544-D82B-4C06-8A8F-D6FB7AF054C4}" type="slidenum">
              <a:rPr lang="en-US" altLang="en-US"/>
              <a:pPr>
                <a:defRPr/>
              </a:pPr>
              <a:t>‹#›</a:t>
            </a:fld>
            <a:endParaRPr lang="en-US" altLang="en-US"/>
          </a:p>
        </p:txBody>
      </p:sp>
    </p:spTree>
    <p:extLst>
      <p:ext uri="{BB962C8B-B14F-4D97-AF65-F5344CB8AC3E}">
        <p14:creationId xmlns:p14="http://schemas.microsoft.com/office/powerpoint/2010/main" val="3891364500"/>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2057400"/>
            <a:ext cx="3810000" cy="4114800"/>
          </a:xfrm>
        </p:spPr>
        <p:txBody>
          <a:bodyPr>
            <a:normAutofit/>
          </a:bodyPr>
          <a:lstStyle/>
          <a:p>
            <a:pPr lvl="0"/>
            <a:endParaRPr lang="en-US" noProof="0" dirty="0"/>
          </a:p>
        </p:txBody>
      </p:sp>
      <p:sp>
        <p:nvSpPr>
          <p:cNvPr id="4" name="Text Placeholder 3"/>
          <p:cNvSpPr>
            <a:spLocks noGrp="1"/>
          </p:cNvSpPr>
          <p:nvPr>
            <p:ph type="body" sz="half" idx="2"/>
          </p:nvPr>
        </p:nvSpPr>
        <p:spPr>
          <a:xfrm>
            <a:off x="4648200" y="2057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AEEA5766-51A3-BC90-38F7-A46C60A50EA1}"/>
              </a:ext>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D5F5D1E4-B325-196F-FE47-64896BBD28DF}"/>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0CC78994-C66E-F907-8B26-407AE56866E4}"/>
              </a:ext>
            </a:extLst>
          </p:cNvPr>
          <p:cNvSpPr>
            <a:spLocks noGrp="1" noChangeArrowheads="1"/>
          </p:cNvSpPr>
          <p:nvPr>
            <p:ph type="sldNum" sz="quarter" idx="12"/>
          </p:nvPr>
        </p:nvSpPr>
        <p:spPr/>
        <p:txBody>
          <a:bodyPr/>
          <a:lstStyle>
            <a:lvl1pPr>
              <a:defRPr/>
            </a:lvl1pPr>
          </a:lstStyle>
          <a:p>
            <a:pPr>
              <a:defRPr/>
            </a:pPr>
            <a:fld id="{0A6CE80C-4B0A-4F38-B1E9-DDE3B60DE4F8}" type="slidenum">
              <a:rPr lang="en-US" altLang="en-US"/>
              <a:pPr>
                <a:defRPr/>
              </a:pPr>
              <a:t>‹#›</a:t>
            </a:fld>
            <a:endParaRPr lang="en-US" altLang="en-US"/>
          </a:p>
        </p:txBody>
      </p:sp>
    </p:spTree>
    <p:extLst>
      <p:ext uri="{BB962C8B-B14F-4D97-AF65-F5344CB8AC3E}">
        <p14:creationId xmlns:p14="http://schemas.microsoft.com/office/powerpoint/2010/main" val="2314586252"/>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685800" y="2057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057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9">
            <a:extLst>
              <a:ext uri="{FF2B5EF4-FFF2-40B4-BE49-F238E27FC236}">
                <a16:creationId xmlns:a16="http://schemas.microsoft.com/office/drawing/2014/main" id="{52EB2539-ADE9-E46B-A473-15E3365D1F97}"/>
              </a:ext>
            </a:extLst>
          </p:cNvPr>
          <p:cNvSpPr>
            <a:spLocks noGrp="1" noChangeArrowheads="1"/>
          </p:cNvSpPr>
          <p:nvPr>
            <p:ph type="dt" sz="half" idx="10"/>
          </p:nvPr>
        </p:nvSpPr>
        <p:spPr/>
        <p:txBody>
          <a:bodyPr/>
          <a:lstStyle>
            <a:lvl1pPr>
              <a:defRPr/>
            </a:lvl1pPr>
          </a:lstStyle>
          <a:p>
            <a:pPr>
              <a:defRPr/>
            </a:pPr>
            <a:endParaRPr lang="en-US" altLang="en-US"/>
          </a:p>
        </p:txBody>
      </p:sp>
      <p:sp>
        <p:nvSpPr>
          <p:cNvPr id="6" name="Rectangle 10">
            <a:extLst>
              <a:ext uri="{FF2B5EF4-FFF2-40B4-BE49-F238E27FC236}">
                <a16:creationId xmlns:a16="http://schemas.microsoft.com/office/drawing/2014/main" id="{C08D072F-D776-01E3-20FF-976577593823}"/>
              </a:ext>
            </a:extLst>
          </p:cNvPr>
          <p:cNvSpPr>
            <a:spLocks noGrp="1" noChangeArrowheads="1"/>
          </p:cNvSpPr>
          <p:nvPr>
            <p:ph type="ftr" sz="quarter" idx="11"/>
          </p:nvPr>
        </p:nvSpPr>
        <p:spPr/>
        <p:txBody>
          <a:bodyPr/>
          <a:lstStyle>
            <a:lvl1pPr>
              <a:defRPr/>
            </a:lvl1pPr>
          </a:lstStyle>
          <a:p>
            <a:pPr>
              <a:defRPr/>
            </a:pPr>
            <a:endParaRPr lang="en-US" altLang="en-US"/>
          </a:p>
        </p:txBody>
      </p:sp>
      <p:sp>
        <p:nvSpPr>
          <p:cNvPr id="7" name="Rectangle 11">
            <a:extLst>
              <a:ext uri="{FF2B5EF4-FFF2-40B4-BE49-F238E27FC236}">
                <a16:creationId xmlns:a16="http://schemas.microsoft.com/office/drawing/2014/main" id="{040A9C59-7EAF-C4A9-6EEC-68C7733401D0}"/>
              </a:ext>
            </a:extLst>
          </p:cNvPr>
          <p:cNvSpPr>
            <a:spLocks noGrp="1" noChangeArrowheads="1"/>
          </p:cNvSpPr>
          <p:nvPr>
            <p:ph type="sldNum" sz="quarter" idx="12"/>
          </p:nvPr>
        </p:nvSpPr>
        <p:spPr/>
        <p:txBody>
          <a:bodyPr/>
          <a:lstStyle>
            <a:lvl1pPr>
              <a:defRPr/>
            </a:lvl1pPr>
          </a:lstStyle>
          <a:p>
            <a:pPr>
              <a:defRPr/>
            </a:pPr>
            <a:fld id="{4201B366-4806-4700-B694-D4DD7280582B}" type="slidenum">
              <a:rPr lang="en-US" altLang="en-US"/>
              <a:pPr>
                <a:defRPr/>
              </a:pPr>
              <a:t>‹#›</a:t>
            </a:fld>
            <a:endParaRPr lang="en-US" altLang="en-US"/>
          </a:p>
        </p:txBody>
      </p:sp>
    </p:spTree>
    <p:extLst>
      <p:ext uri="{BB962C8B-B14F-4D97-AF65-F5344CB8AC3E}">
        <p14:creationId xmlns:p14="http://schemas.microsoft.com/office/powerpoint/2010/main" val="649686438"/>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a:extLst>
              <a:ext uri="{FF2B5EF4-FFF2-40B4-BE49-F238E27FC236}">
                <a16:creationId xmlns:a16="http://schemas.microsoft.com/office/drawing/2014/main" id="{68DAEA21-27B2-67BB-011D-DCF015CE1D5A}"/>
              </a:ext>
            </a:extLst>
          </p:cNvPr>
          <p:cNvSpPr>
            <a:spLocks noGrp="1"/>
          </p:cNvSpPr>
          <p:nvPr>
            <p:ph type="dt" sz="half" idx="10"/>
          </p:nvPr>
        </p:nvSpPr>
        <p:spPr/>
        <p:txBody>
          <a:bodyPr/>
          <a:lstStyle>
            <a:lvl1pPr>
              <a:defRPr/>
            </a:lvl1pPr>
          </a:lstStyle>
          <a:p>
            <a:pPr>
              <a:defRPr/>
            </a:pPr>
            <a:endParaRPr lang="en-US" altLang="en-US"/>
          </a:p>
        </p:txBody>
      </p:sp>
      <p:sp>
        <p:nvSpPr>
          <p:cNvPr id="5" name="Footer Placeholder 21">
            <a:extLst>
              <a:ext uri="{FF2B5EF4-FFF2-40B4-BE49-F238E27FC236}">
                <a16:creationId xmlns:a16="http://schemas.microsoft.com/office/drawing/2014/main" id="{4F3F9232-5FA9-7FE0-6555-4219C86C887D}"/>
              </a:ext>
            </a:extLst>
          </p:cNvPr>
          <p:cNvSpPr>
            <a:spLocks noGrp="1"/>
          </p:cNvSpPr>
          <p:nvPr>
            <p:ph type="ftr" sz="quarter" idx="11"/>
          </p:nvPr>
        </p:nvSpPr>
        <p:spPr/>
        <p:txBody>
          <a:bodyPr/>
          <a:lstStyle>
            <a:lvl1pPr>
              <a:defRPr/>
            </a:lvl1pPr>
          </a:lstStyle>
          <a:p>
            <a:pPr>
              <a:defRPr/>
            </a:pPr>
            <a:endParaRPr lang="en-US" altLang="en-US"/>
          </a:p>
        </p:txBody>
      </p:sp>
      <p:sp>
        <p:nvSpPr>
          <p:cNvPr id="6" name="Slide Number Placeholder 17">
            <a:extLst>
              <a:ext uri="{FF2B5EF4-FFF2-40B4-BE49-F238E27FC236}">
                <a16:creationId xmlns:a16="http://schemas.microsoft.com/office/drawing/2014/main" id="{28D756DD-E71D-5F77-1A50-965AB2A7A43B}"/>
              </a:ext>
            </a:extLst>
          </p:cNvPr>
          <p:cNvSpPr>
            <a:spLocks noGrp="1"/>
          </p:cNvSpPr>
          <p:nvPr>
            <p:ph type="sldNum" sz="quarter" idx="12"/>
          </p:nvPr>
        </p:nvSpPr>
        <p:spPr/>
        <p:txBody>
          <a:bodyPr/>
          <a:lstStyle>
            <a:lvl1pPr>
              <a:defRPr/>
            </a:lvl1pPr>
          </a:lstStyle>
          <a:p>
            <a:pPr>
              <a:defRPr/>
            </a:pPr>
            <a:fld id="{70F28F9E-3553-4EA7-B923-665A1C859CB5}" type="slidenum">
              <a:rPr lang="en-US" altLang="en-US"/>
              <a:pPr>
                <a:defRPr/>
              </a:pPr>
              <a:t>‹#›</a:t>
            </a:fld>
            <a:endParaRPr lang="en-US" altLang="en-US"/>
          </a:p>
        </p:txBody>
      </p:sp>
    </p:spTree>
    <p:extLst>
      <p:ext uri="{BB962C8B-B14F-4D97-AF65-F5344CB8AC3E}">
        <p14:creationId xmlns:p14="http://schemas.microsoft.com/office/powerpoint/2010/main" val="1121289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4" name="Date Placeholder 3">
            <a:extLst>
              <a:ext uri="{FF2B5EF4-FFF2-40B4-BE49-F238E27FC236}">
                <a16:creationId xmlns:a16="http://schemas.microsoft.com/office/drawing/2014/main" id="{B1114E22-D940-F110-7334-3E4C8D00DD1B}"/>
              </a:ext>
            </a:extLst>
          </p:cNvPr>
          <p:cNvSpPr>
            <a:spLocks noGrp="1"/>
          </p:cNvSpPr>
          <p:nvPr>
            <p:ph type="dt" sz="half" idx="10"/>
          </p:nvPr>
        </p:nvSpPr>
        <p:spPr/>
        <p:txBody>
          <a:bodyPr/>
          <a:lstStyle>
            <a:lvl1pPr>
              <a:defRPr>
                <a:solidFill>
                  <a:srgbClr val="D1EAEE"/>
                </a:solidFill>
              </a:defRPr>
            </a:lvl1pPr>
          </a:lstStyle>
          <a:p>
            <a:pPr>
              <a:defRPr/>
            </a:pPr>
            <a:endParaRPr lang="en-US" altLang="en-US"/>
          </a:p>
        </p:txBody>
      </p:sp>
      <p:sp>
        <p:nvSpPr>
          <p:cNvPr id="5" name="Footer Placeholder 4">
            <a:extLst>
              <a:ext uri="{FF2B5EF4-FFF2-40B4-BE49-F238E27FC236}">
                <a16:creationId xmlns:a16="http://schemas.microsoft.com/office/drawing/2014/main" id="{31E53FF8-D613-49AA-A2BB-D209EA0D8298}"/>
              </a:ext>
            </a:extLst>
          </p:cNvPr>
          <p:cNvSpPr>
            <a:spLocks noGrp="1"/>
          </p:cNvSpPr>
          <p:nvPr>
            <p:ph type="ftr" sz="quarter" idx="11"/>
          </p:nvPr>
        </p:nvSpPr>
        <p:spPr/>
        <p:txBody>
          <a:bodyPr/>
          <a:lstStyle>
            <a:lvl1pPr>
              <a:defRPr>
                <a:solidFill>
                  <a:srgbClr val="D1EAEE"/>
                </a:solidFill>
              </a:defRPr>
            </a:lvl1pPr>
          </a:lstStyle>
          <a:p>
            <a:pPr>
              <a:defRPr/>
            </a:pPr>
            <a:endParaRPr lang="en-US" altLang="en-US"/>
          </a:p>
        </p:txBody>
      </p:sp>
      <p:sp>
        <p:nvSpPr>
          <p:cNvPr id="6" name="Slide Number Placeholder 5">
            <a:extLst>
              <a:ext uri="{FF2B5EF4-FFF2-40B4-BE49-F238E27FC236}">
                <a16:creationId xmlns:a16="http://schemas.microsoft.com/office/drawing/2014/main" id="{D2559C7C-4874-BD5A-30DB-E34588E53C8D}"/>
              </a:ext>
            </a:extLst>
          </p:cNvPr>
          <p:cNvSpPr>
            <a:spLocks noGrp="1"/>
          </p:cNvSpPr>
          <p:nvPr>
            <p:ph type="sldNum" sz="quarter" idx="12"/>
          </p:nvPr>
        </p:nvSpPr>
        <p:spPr/>
        <p:txBody>
          <a:bodyPr/>
          <a:lstStyle>
            <a:lvl1pPr>
              <a:defRPr>
                <a:solidFill>
                  <a:srgbClr val="D1EAEE"/>
                </a:solidFill>
              </a:defRPr>
            </a:lvl1pPr>
          </a:lstStyle>
          <a:p>
            <a:pPr>
              <a:defRPr/>
            </a:pPr>
            <a:fld id="{DCB6022B-27BC-4EF5-BDFE-4FA7F299D452}" type="slidenum">
              <a:rPr lang="en-US" altLang="en-US"/>
              <a:pPr>
                <a:defRPr/>
              </a:pPr>
              <a:t>‹#›</a:t>
            </a:fld>
            <a:endParaRPr lang="en-US" altLang="en-US"/>
          </a:p>
        </p:txBody>
      </p:sp>
    </p:spTree>
    <p:extLst>
      <p:ext uri="{BB962C8B-B14F-4D97-AF65-F5344CB8AC3E}">
        <p14:creationId xmlns:p14="http://schemas.microsoft.com/office/powerpoint/2010/main" val="170336303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42D8A7AD-0D0C-A20F-FADF-39DE46599483}"/>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21">
            <a:extLst>
              <a:ext uri="{FF2B5EF4-FFF2-40B4-BE49-F238E27FC236}">
                <a16:creationId xmlns:a16="http://schemas.microsoft.com/office/drawing/2014/main" id="{1AEEEAAC-FCF8-709B-241A-CF7FAF6AEEF7}"/>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17">
            <a:extLst>
              <a:ext uri="{FF2B5EF4-FFF2-40B4-BE49-F238E27FC236}">
                <a16:creationId xmlns:a16="http://schemas.microsoft.com/office/drawing/2014/main" id="{B1F2958F-DD5B-BAF1-1D3E-F33C2682A253}"/>
              </a:ext>
            </a:extLst>
          </p:cNvPr>
          <p:cNvSpPr>
            <a:spLocks noGrp="1"/>
          </p:cNvSpPr>
          <p:nvPr>
            <p:ph type="sldNum" sz="quarter" idx="12"/>
          </p:nvPr>
        </p:nvSpPr>
        <p:spPr/>
        <p:txBody>
          <a:bodyPr/>
          <a:lstStyle>
            <a:lvl1pPr>
              <a:defRPr/>
            </a:lvl1pPr>
          </a:lstStyle>
          <a:p>
            <a:pPr>
              <a:defRPr/>
            </a:pPr>
            <a:fld id="{D7B77394-0D18-4093-A376-E7B978A1C2D2}" type="slidenum">
              <a:rPr lang="en-US" altLang="en-US"/>
              <a:pPr>
                <a:defRPr/>
              </a:pPr>
              <a:t>‹#›</a:t>
            </a:fld>
            <a:endParaRPr lang="en-US" altLang="en-US"/>
          </a:p>
        </p:txBody>
      </p:sp>
    </p:spTree>
    <p:extLst>
      <p:ext uri="{BB962C8B-B14F-4D97-AF65-F5344CB8AC3E}">
        <p14:creationId xmlns:p14="http://schemas.microsoft.com/office/powerpoint/2010/main" val="219341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9">
            <a:extLst>
              <a:ext uri="{FF2B5EF4-FFF2-40B4-BE49-F238E27FC236}">
                <a16:creationId xmlns:a16="http://schemas.microsoft.com/office/drawing/2014/main" id="{9460C092-D60A-EA4C-4033-D22C8600EB77}"/>
              </a:ext>
            </a:extLst>
          </p:cNvPr>
          <p:cNvSpPr>
            <a:spLocks noGrp="1"/>
          </p:cNvSpPr>
          <p:nvPr>
            <p:ph type="dt" sz="half" idx="10"/>
          </p:nvPr>
        </p:nvSpPr>
        <p:spPr/>
        <p:txBody>
          <a:bodyPr/>
          <a:lstStyle>
            <a:lvl1pPr>
              <a:defRPr/>
            </a:lvl1pPr>
          </a:lstStyle>
          <a:p>
            <a:pPr>
              <a:defRPr/>
            </a:pPr>
            <a:endParaRPr lang="en-US" altLang="en-US"/>
          </a:p>
        </p:txBody>
      </p:sp>
      <p:sp>
        <p:nvSpPr>
          <p:cNvPr id="8" name="Footer Placeholder 21">
            <a:extLst>
              <a:ext uri="{FF2B5EF4-FFF2-40B4-BE49-F238E27FC236}">
                <a16:creationId xmlns:a16="http://schemas.microsoft.com/office/drawing/2014/main" id="{C432AD6B-1BDC-26AC-4FE3-A8C509FACE7E}"/>
              </a:ext>
            </a:extLst>
          </p:cNvPr>
          <p:cNvSpPr>
            <a:spLocks noGrp="1"/>
          </p:cNvSpPr>
          <p:nvPr>
            <p:ph type="ftr" sz="quarter" idx="11"/>
          </p:nvPr>
        </p:nvSpPr>
        <p:spPr/>
        <p:txBody>
          <a:bodyPr/>
          <a:lstStyle>
            <a:lvl1pPr>
              <a:defRPr/>
            </a:lvl1pPr>
          </a:lstStyle>
          <a:p>
            <a:pPr>
              <a:defRPr/>
            </a:pPr>
            <a:endParaRPr lang="en-US" altLang="en-US"/>
          </a:p>
        </p:txBody>
      </p:sp>
      <p:sp>
        <p:nvSpPr>
          <p:cNvPr id="9" name="Slide Number Placeholder 17">
            <a:extLst>
              <a:ext uri="{FF2B5EF4-FFF2-40B4-BE49-F238E27FC236}">
                <a16:creationId xmlns:a16="http://schemas.microsoft.com/office/drawing/2014/main" id="{4D2788BC-1456-CB79-BE20-B01FA3A1B455}"/>
              </a:ext>
            </a:extLst>
          </p:cNvPr>
          <p:cNvSpPr>
            <a:spLocks noGrp="1"/>
          </p:cNvSpPr>
          <p:nvPr>
            <p:ph type="sldNum" sz="quarter" idx="12"/>
          </p:nvPr>
        </p:nvSpPr>
        <p:spPr/>
        <p:txBody>
          <a:bodyPr/>
          <a:lstStyle>
            <a:lvl1pPr>
              <a:defRPr/>
            </a:lvl1pPr>
          </a:lstStyle>
          <a:p>
            <a:pPr>
              <a:defRPr/>
            </a:pPr>
            <a:fld id="{966BA090-182B-4DB8-89FF-038850073F0B}" type="slidenum">
              <a:rPr lang="en-US" altLang="en-US"/>
              <a:pPr>
                <a:defRPr/>
              </a:pPr>
              <a:t>‹#›</a:t>
            </a:fld>
            <a:endParaRPr lang="en-US" altLang="en-US"/>
          </a:p>
        </p:txBody>
      </p:sp>
    </p:spTree>
    <p:extLst>
      <p:ext uri="{BB962C8B-B14F-4D97-AF65-F5344CB8AC3E}">
        <p14:creationId xmlns:p14="http://schemas.microsoft.com/office/powerpoint/2010/main" val="956058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a:t>Click to edit Master title style</a:t>
            </a:r>
          </a:p>
        </p:txBody>
      </p:sp>
      <p:sp>
        <p:nvSpPr>
          <p:cNvPr id="3" name="Date Placeholder 9">
            <a:extLst>
              <a:ext uri="{FF2B5EF4-FFF2-40B4-BE49-F238E27FC236}">
                <a16:creationId xmlns:a16="http://schemas.microsoft.com/office/drawing/2014/main" id="{B7953795-155D-E86B-3AB0-738FF04D1076}"/>
              </a:ext>
            </a:extLst>
          </p:cNvPr>
          <p:cNvSpPr>
            <a:spLocks noGrp="1"/>
          </p:cNvSpPr>
          <p:nvPr>
            <p:ph type="dt" sz="half" idx="10"/>
          </p:nvPr>
        </p:nvSpPr>
        <p:spPr/>
        <p:txBody>
          <a:bodyPr/>
          <a:lstStyle>
            <a:lvl1pPr>
              <a:defRPr/>
            </a:lvl1pPr>
          </a:lstStyle>
          <a:p>
            <a:pPr>
              <a:defRPr/>
            </a:pPr>
            <a:endParaRPr lang="en-US" altLang="en-US"/>
          </a:p>
        </p:txBody>
      </p:sp>
      <p:sp>
        <p:nvSpPr>
          <p:cNvPr id="4" name="Footer Placeholder 21">
            <a:extLst>
              <a:ext uri="{FF2B5EF4-FFF2-40B4-BE49-F238E27FC236}">
                <a16:creationId xmlns:a16="http://schemas.microsoft.com/office/drawing/2014/main" id="{3F8600BB-B5A0-8B1D-5686-0FEE675436E8}"/>
              </a:ext>
            </a:extLst>
          </p:cNvPr>
          <p:cNvSpPr>
            <a:spLocks noGrp="1"/>
          </p:cNvSpPr>
          <p:nvPr>
            <p:ph type="ftr" sz="quarter" idx="11"/>
          </p:nvPr>
        </p:nvSpPr>
        <p:spPr/>
        <p:txBody>
          <a:bodyPr/>
          <a:lstStyle>
            <a:lvl1pPr>
              <a:defRPr/>
            </a:lvl1pPr>
          </a:lstStyle>
          <a:p>
            <a:pPr>
              <a:defRPr/>
            </a:pPr>
            <a:endParaRPr lang="en-US" altLang="en-US"/>
          </a:p>
        </p:txBody>
      </p:sp>
      <p:sp>
        <p:nvSpPr>
          <p:cNvPr id="5" name="Slide Number Placeholder 17">
            <a:extLst>
              <a:ext uri="{FF2B5EF4-FFF2-40B4-BE49-F238E27FC236}">
                <a16:creationId xmlns:a16="http://schemas.microsoft.com/office/drawing/2014/main" id="{6C24F045-A912-1082-4DDD-5E5E0A281BA2}"/>
              </a:ext>
            </a:extLst>
          </p:cNvPr>
          <p:cNvSpPr>
            <a:spLocks noGrp="1"/>
          </p:cNvSpPr>
          <p:nvPr>
            <p:ph type="sldNum" sz="quarter" idx="12"/>
          </p:nvPr>
        </p:nvSpPr>
        <p:spPr/>
        <p:txBody>
          <a:bodyPr/>
          <a:lstStyle>
            <a:lvl1pPr>
              <a:defRPr/>
            </a:lvl1pPr>
          </a:lstStyle>
          <a:p>
            <a:pPr>
              <a:defRPr/>
            </a:pPr>
            <a:fld id="{34279FF0-3828-4718-9913-7B7D02B6BFD0}" type="slidenum">
              <a:rPr lang="en-US" altLang="en-US"/>
              <a:pPr>
                <a:defRPr/>
              </a:pPr>
              <a:t>‹#›</a:t>
            </a:fld>
            <a:endParaRPr lang="en-US" altLang="en-US"/>
          </a:p>
        </p:txBody>
      </p:sp>
    </p:spTree>
    <p:extLst>
      <p:ext uri="{BB962C8B-B14F-4D97-AF65-F5344CB8AC3E}">
        <p14:creationId xmlns:p14="http://schemas.microsoft.com/office/powerpoint/2010/main" val="32389995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a:extLst>
              <a:ext uri="{FF2B5EF4-FFF2-40B4-BE49-F238E27FC236}">
                <a16:creationId xmlns:a16="http://schemas.microsoft.com/office/drawing/2014/main" id="{4CFC0CC7-89B5-2B52-360C-FE4E0A270B27}"/>
              </a:ext>
            </a:extLst>
          </p:cNvPr>
          <p:cNvSpPr>
            <a:spLocks noGrp="1"/>
          </p:cNvSpPr>
          <p:nvPr>
            <p:ph type="dt" sz="half" idx="10"/>
          </p:nvPr>
        </p:nvSpPr>
        <p:spPr/>
        <p:txBody>
          <a:bodyPr/>
          <a:lstStyle>
            <a:lvl1pPr>
              <a:defRPr/>
            </a:lvl1pPr>
          </a:lstStyle>
          <a:p>
            <a:pPr>
              <a:defRPr/>
            </a:pPr>
            <a:endParaRPr lang="en-US" altLang="en-US"/>
          </a:p>
        </p:txBody>
      </p:sp>
      <p:sp>
        <p:nvSpPr>
          <p:cNvPr id="3" name="Footer Placeholder 21">
            <a:extLst>
              <a:ext uri="{FF2B5EF4-FFF2-40B4-BE49-F238E27FC236}">
                <a16:creationId xmlns:a16="http://schemas.microsoft.com/office/drawing/2014/main" id="{D24E645F-4DA3-EB65-BC6B-398AD5ECD5A2}"/>
              </a:ext>
            </a:extLst>
          </p:cNvPr>
          <p:cNvSpPr>
            <a:spLocks noGrp="1"/>
          </p:cNvSpPr>
          <p:nvPr>
            <p:ph type="ftr" sz="quarter" idx="11"/>
          </p:nvPr>
        </p:nvSpPr>
        <p:spPr/>
        <p:txBody>
          <a:bodyPr/>
          <a:lstStyle>
            <a:lvl1pPr>
              <a:defRPr/>
            </a:lvl1pPr>
          </a:lstStyle>
          <a:p>
            <a:pPr>
              <a:defRPr/>
            </a:pPr>
            <a:endParaRPr lang="en-US" altLang="en-US"/>
          </a:p>
        </p:txBody>
      </p:sp>
      <p:sp>
        <p:nvSpPr>
          <p:cNvPr id="4" name="Slide Number Placeholder 17">
            <a:extLst>
              <a:ext uri="{FF2B5EF4-FFF2-40B4-BE49-F238E27FC236}">
                <a16:creationId xmlns:a16="http://schemas.microsoft.com/office/drawing/2014/main" id="{2608B13D-FF2C-EA4B-D2A0-62F062A544BB}"/>
              </a:ext>
            </a:extLst>
          </p:cNvPr>
          <p:cNvSpPr>
            <a:spLocks noGrp="1"/>
          </p:cNvSpPr>
          <p:nvPr>
            <p:ph type="sldNum" sz="quarter" idx="12"/>
          </p:nvPr>
        </p:nvSpPr>
        <p:spPr/>
        <p:txBody>
          <a:bodyPr/>
          <a:lstStyle>
            <a:lvl1pPr>
              <a:defRPr/>
            </a:lvl1pPr>
          </a:lstStyle>
          <a:p>
            <a:pPr>
              <a:defRPr/>
            </a:pPr>
            <a:fld id="{719486F9-2243-4F12-8763-2A982018D70D}" type="slidenum">
              <a:rPr lang="en-US" altLang="en-US"/>
              <a:pPr>
                <a:defRPr/>
              </a:pPr>
              <a:t>‹#›</a:t>
            </a:fld>
            <a:endParaRPr lang="en-US" altLang="en-US"/>
          </a:p>
        </p:txBody>
      </p:sp>
    </p:spTree>
    <p:extLst>
      <p:ext uri="{BB962C8B-B14F-4D97-AF65-F5344CB8AC3E}">
        <p14:creationId xmlns:p14="http://schemas.microsoft.com/office/powerpoint/2010/main" val="565908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9">
            <a:extLst>
              <a:ext uri="{FF2B5EF4-FFF2-40B4-BE49-F238E27FC236}">
                <a16:creationId xmlns:a16="http://schemas.microsoft.com/office/drawing/2014/main" id="{05493971-A890-0690-6CFF-2DD2B7456549}"/>
              </a:ext>
            </a:extLst>
          </p:cNvPr>
          <p:cNvSpPr>
            <a:spLocks noGrp="1"/>
          </p:cNvSpPr>
          <p:nvPr>
            <p:ph type="dt" sz="half" idx="10"/>
          </p:nvPr>
        </p:nvSpPr>
        <p:spPr/>
        <p:txBody>
          <a:bodyPr/>
          <a:lstStyle>
            <a:lvl1pPr>
              <a:defRPr/>
            </a:lvl1pPr>
          </a:lstStyle>
          <a:p>
            <a:pPr>
              <a:defRPr/>
            </a:pPr>
            <a:endParaRPr lang="en-US" altLang="en-US"/>
          </a:p>
        </p:txBody>
      </p:sp>
      <p:sp>
        <p:nvSpPr>
          <p:cNvPr id="6" name="Footer Placeholder 21">
            <a:extLst>
              <a:ext uri="{FF2B5EF4-FFF2-40B4-BE49-F238E27FC236}">
                <a16:creationId xmlns:a16="http://schemas.microsoft.com/office/drawing/2014/main" id="{68A23C14-6C47-DA80-73C4-321CBDD71399}"/>
              </a:ext>
            </a:extLst>
          </p:cNvPr>
          <p:cNvSpPr>
            <a:spLocks noGrp="1"/>
          </p:cNvSpPr>
          <p:nvPr>
            <p:ph type="ftr" sz="quarter" idx="11"/>
          </p:nvPr>
        </p:nvSpPr>
        <p:spPr/>
        <p:txBody>
          <a:bodyPr/>
          <a:lstStyle>
            <a:lvl1pPr>
              <a:defRPr/>
            </a:lvl1pPr>
          </a:lstStyle>
          <a:p>
            <a:pPr>
              <a:defRPr/>
            </a:pPr>
            <a:endParaRPr lang="en-US" altLang="en-US"/>
          </a:p>
        </p:txBody>
      </p:sp>
      <p:sp>
        <p:nvSpPr>
          <p:cNvPr id="7" name="Slide Number Placeholder 17">
            <a:extLst>
              <a:ext uri="{FF2B5EF4-FFF2-40B4-BE49-F238E27FC236}">
                <a16:creationId xmlns:a16="http://schemas.microsoft.com/office/drawing/2014/main" id="{0764CBDA-A7F2-E57C-618D-11D9091818C0}"/>
              </a:ext>
            </a:extLst>
          </p:cNvPr>
          <p:cNvSpPr>
            <a:spLocks noGrp="1"/>
          </p:cNvSpPr>
          <p:nvPr>
            <p:ph type="sldNum" sz="quarter" idx="12"/>
          </p:nvPr>
        </p:nvSpPr>
        <p:spPr/>
        <p:txBody>
          <a:bodyPr/>
          <a:lstStyle>
            <a:lvl1pPr>
              <a:defRPr/>
            </a:lvl1pPr>
          </a:lstStyle>
          <a:p>
            <a:pPr>
              <a:defRPr/>
            </a:pPr>
            <a:fld id="{EE7119F0-D1E0-4F19-AF38-0B011402E2C6}" type="slidenum">
              <a:rPr lang="en-US" altLang="en-US"/>
              <a:pPr>
                <a:defRPr/>
              </a:pPr>
              <a:t>‹#›</a:t>
            </a:fld>
            <a:endParaRPr lang="en-US" altLang="en-US"/>
          </a:p>
        </p:txBody>
      </p:sp>
    </p:spTree>
    <p:extLst>
      <p:ext uri="{BB962C8B-B14F-4D97-AF65-F5344CB8AC3E}">
        <p14:creationId xmlns:p14="http://schemas.microsoft.com/office/powerpoint/2010/main" val="20231399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13">
            <a:extLst>
              <a:ext uri="{FF2B5EF4-FFF2-40B4-BE49-F238E27FC236}">
                <a16:creationId xmlns:a16="http://schemas.microsoft.com/office/drawing/2014/main" id="{49E7AB7A-EF26-C084-C183-9FCCE87A070A}"/>
              </a:ext>
            </a:extLst>
          </p:cNvPr>
          <p:cNvSpPr>
            <a:spLocks/>
          </p:cNvSpPr>
          <p:nvPr/>
        </p:nvSpPr>
        <p:spPr bwMode="auto">
          <a:xfrm rot="420000" flipV="1">
            <a:off x="3165475" y="1108075"/>
            <a:ext cx="5257800" cy="4114800"/>
          </a:xfrm>
          <a:custGeom>
            <a:avLst/>
            <a:gdLst>
              <a:gd name="T0" fmla="*/ 0 w 5257800"/>
              <a:gd name="T1" fmla="*/ 0 h 4114800"/>
              <a:gd name="T2" fmla="*/ 5107774 w 5257800"/>
              <a:gd name="T3" fmla="*/ 0 h 4114800"/>
              <a:gd name="T4" fmla="*/ 5257800 w 5257800"/>
              <a:gd name="T5" fmla="*/ 150026 h 4114800"/>
              <a:gd name="T6" fmla="*/ 5257800 w 5257800"/>
              <a:gd name="T7" fmla="*/ 4114800 h 4114800"/>
              <a:gd name="T8" fmla="*/ 0 w 5257800"/>
              <a:gd name="T9" fmla="*/ 4114800 h 4114800"/>
              <a:gd name="T10" fmla="*/ 0 w 5257800"/>
              <a:gd name="T11" fmla="*/ 0 h 4114800"/>
              <a:gd name="T12" fmla="*/ 0 w 5257800"/>
              <a:gd name="T13" fmla="*/ 0 h 411480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257800" h="4114800">
                <a:moveTo>
                  <a:pt x="0" y="0"/>
                </a:moveTo>
                <a:lnTo>
                  <a:pt x="5107774" y="0"/>
                </a:lnTo>
                <a:lnTo>
                  <a:pt x="5257800" y="150026"/>
                </a:lnTo>
                <a:lnTo>
                  <a:pt x="5257800" y="4114800"/>
                </a:lnTo>
                <a:lnTo>
                  <a:pt x="0" y="4114800"/>
                </a:lnTo>
                <a:lnTo>
                  <a:pt x="0" y="0"/>
                </a:lnTo>
                <a:close/>
              </a:path>
            </a:pathLst>
          </a:custGeom>
          <a:solidFill>
            <a:srgbClr val="FFFFFF"/>
          </a:solidFill>
          <a:ln w="3175" cap="rnd" cmpd="sng">
            <a:solidFill>
              <a:srgbClr val="C0C0C0"/>
            </a:solidFill>
            <a:prstDash val="solid"/>
            <a:round/>
            <a:headEnd/>
            <a:tailEnd/>
          </a:ln>
          <a:effectLst>
            <a:outerShdw blurRad="63500" dist="38500" dir="7500041" sx="98500" sy="100079" kx="99984" algn="tl" rotWithShape="0">
              <a:srgbClr val="000000">
                <a:alpha val="25000"/>
              </a:srgbClr>
            </a:outerShdw>
          </a:effectLst>
        </p:spPr>
        <p:txBody>
          <a:bodyPr anchor="ctr"/>
          <a:lstStyle/>
          <a:p>
            <a:pPr eaLnBrk="1" hangingPunct="1">
              <a:defRPr/>
            </a:pPr>
            <a:endParaRPr lang="en-US" dirty="0"/>
          </a:p>
        </p:txBody>
      </p:sp>
      <p:sp>
        <p:nvSpPr>
          <p:cNvPr id="6" name="Right Triangle 5">
            <a:extLst>
              <a:ext uri="{FF2B5EF4-FFF2-40B4-BE49-F238E27FC236}">
                <a16:creationId xmlns:a16="http://schemas.microsoft.com/office/drawing/2014/main" id="{2C5C3539-6564-C8C5-BB51-444407539C43}"/>
              </a:ext>
            </a:extLst>
          </p:cNvPr>
          <p:cNvSpPr>
            <a:spLocks noChangeArrowheads="1"/>
          </p:cNvSpPr>
          <p:nvPr/>
        </p:nvSpPr>
        <p:spPr bwMode="auto">
          <a:xfrm rot="420000" flipV="1">
            <a:off x="8004175" y="5359400"/>
            <a:ext cx="155575" cy="155575"/>
          </a:xfrm>
          <a:prstGeom prst="rtTriangle">
            <a:avLst/>
          </a:prstGeom>
          <a:solidFill>
            <a:srgbClr val="FFFFFF"/>
          </a:solidFill>
          <a:ln w="12700">
            <a:solidFill>
              <a:srgbClr val="FFFFFF"/>
            </a:solidFill>
            <a:bevel/>
            <a:headEnd/>
            <a:tailEnd/>
          </a:ln>
          <a:effectLst>
            <a:outerShdw blurRad="19685" dist="6350" dir="12899787" algn="tl" rotWithShape="0">
              <a:srgbClr val="808080">
                <a:alpha val="46999"/>
              </a:srgbClr>
            </a:outerShdw>
          </a:effectLst>
        </p:spPr>
        <p:txBody>
          <a:bodyPr anchor="ct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algn="ctr" eaLnBrk="1" hangingPunct="1">
              <a:defRPr/>
            </a:pPr>
            <a:endParaRPr lang="en-US" altLang="en-US">
              <a:solidFill>
                <a:srgbClr val="FFFFFF"/>
              </a:solidFill>
              <a:latin typeface="Constantia" pitchFamily="18" charset="0"/>
            </a:endParaRPr>
          </a:p>
        </p:txBody>
      </p:sp>
      <p:sp>
        <p:nvSpPr>
          <p:cNvPr id="7" name="Freeform 15">
            <a:extLst>
              <a:ext uri="{FF2B5EF4-FFF2-40B4-BE49-F238E27FC236}">
                <a16:creationId xmlns:a16="http://schemas.microsoft.com/office/drawing/2014/main" id="{F394A2DB-3E9A-128D-A537-7A4F73AC973E}"/>
              </a:ext>
            </a:extLst>
          </p:cNvPr>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a typeface="+mn-ea"/>
            </a:endParaRPr>
          </a:p>
        </p:txBody>
      </p:sp>
      <p:sp>
        <p:nvSpPr>
          <p:cNvPr id="8" name="Freeform 16">
            <a:extLst>
              <a:ext uri="{FF2B5EF4-FFF2-40B4-BE49-F238E27FC236}">
                <a16:creationId xmlns:a16="http://schemas.microsoft.com/office/drawing/2014/main" id="{D019F374-835B-DE85-1D4A-0843145C7109}"/>
              </a:ext>
            </a:extLst>
          </p:cNvPr>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a typeface="+mn-ea"/>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a:t>Click icon to add picture</a:t>
            </a:r>
          </a:p>
        </p:txBody>
      </p:sp>
      <p:sp>
        <p:nvSpPr>
          <p:cNvPr id="9" name="Date Placeholder 4">
            <a:extLst>
              <a:ext uri="{FF2B5EF4-FFF2-40B4-BE49-F238E27FC236}">
                <a16:creationId xmlns:a16="http://schemas.microsoft.com/office/drawing/2014/main" id="{7ED1BAC1-D5D4-2E3D-8887-E8B25E985DD6}"/>
              </a:ext>
            </a:extLst>
          </p:cNvPr>
          <p:cNvSpPr>
            <a:spLocks noGrp="1"/>
          </p:cNvSpPr>
          <p:nvPr>
            <p:ph type="dt" sz="half" idx="10"/>
          </p:nvPr>
        </p:nvSpPr>
        <p:spPr/>
        <p:txBody>
          <a:bodyPr/>
          <a:lstStyle>
            <a:lvl1pPr>
              <a:defRPr/>
            </a:lvl1pPr>
          </a:lstStyle>
          <a:p>
            <a:pPr>
              <a:defRPr/>
            </a:pPr>
            <a:endParaRPr lang="en-US" altLang="en-US"/>
          </a:p>
        </p:txBody>
      </p:sp>
      <p:sp>
        <p:nvSpPr>
          <p:cNvPr id="10" name="Footer Placeholder 5">
            <a:extLst>
              <a:ext uri="{FF2B5EF4-FFF2-40B4-BE49-F238E27FC236}">
                <a16:creationId xmlns:a16="http://schemas.microsoft.com/office/drawing/2014/main" id="{914932B9-5713-31DD-C57D-0DFB1D5D2B64}"/>
              </a:ext>
            </a:extLst>
          </p:cNvPr>
          <p:cNvSpPr>
            <a:spLocks noGrp="1"/>
          </p:cNvSpPr>
          <p:nvPr>
            <p:ph type="ftr" sz="quarter" idx="11"/>
          </p:nvPr>
        </p:nvSpPr>
        <p:spPr/>
        <p:txBody>
          <a:bodyPr/>
          <a:lstStyle>
            <a:lvl1pPr>
              <a:defRPr/>
            </a:lvl1pPr>
          </a:lstStyle>
          <a:p>
            <a:pPr>
              <a:defRPr/>
            </a:pPr>
            <a:endParaRPr lang="en-US" altLang="en-US"/>
          </a:p>
        </p:txBody>
      </p:sp>
      <p:sp>
        <p:nvSpPr>
          <p:cNvPr id="11" name="Slide Number Placeholder 6">
            <a:extLst>
              <a:ext uri="{FF2B5EF4-FFF2-40B4-BE49-F238E27FC236}">
                <a16:creationId xmlns:a16="http://schemas.microsoft.com/office/drawing/2014/main" id="{62018066-627D-2E4E-9F4E-846798E06AE1}"/>
              </a:ext>
            </a:extLst>
          </p:cNvPr>
          <p:cNvSpPr>
            <a:spLocks noGrp="1"/>
          </p:cNvSpPr>
          <p:nvPr>
            <p:ph type="sldNum" sz="quarter" idx="12"/>
          </p:nvPr>
        </p:nvSpPr>
        <p:spPr>
          <a:xfrm>
            <a:off x="8077200" y="6356350"/>
            <a:ext cx="609600" cy="365125"/>
          </a:xfrm>
        </p:spPr>
        <p:txBody>
          <a:bodyPr/>
          <a:lstStyle>
            <a:lvl1pPr>
              <a:defRPr/>
            </a:lvl1pPr>
          </a:lstStyle>
          <a:p>
            <a:pPr>
              <a:defRPr/>
            </a:pPr>
            <a:fld id="{6F4F13E1-D42F-436A-B100-0F0588165DE1}" type="slidenum">
              <a:rPr lang="en-US" altLang="en-US"/>
              <a:pPr>
                <a:defRPr/>
              </a:pPr>
              <a:t>‹#›</a:t>
            </a:fld>
            <a:endParaRPr lang="en-US" altLang="en-US"/>
          </a:p>
        </p:txBody>
      </p:sp>
    </p:spTree>
    <p:extLst>
      <p:ext uri="{BB962C8B-B14F-4D97-AF65-F5344CB8AC3E}">
        <p14:creationId xmlns:p14="http://schemas.microsoft.com/office/powerpoint/2010/main" val="26838522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2FB5B990-060E-A5CF-FBD1-CD378260FA6A}"/>
              </a:ext>
            </a:extLst>
          </p:cNvPr>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a typeface="+mn-ea"/>
            </a:endParaRPr>
          </a:p>
        </p:txBody>
      </p:sp>
      <p:sp>
        <p:nvSpPr>
          <p:cNvPr id="8" name="Freeform 7">
            <a:extLst>
              <a:ext uri="{FF2B5EF4-FFF2-40B4-BE49-F238E27FC236}">
                <a16:creationId xmlns:a16="http://schemas.microsoft.com/office/drawing/2014/main" id="{1E6D3E79-BE9B-6822-21EE-007A47DC8B28}"/>
              </a:ext>
            </a:extLst>
          </p:cNvPr>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dirty="0">
              <a:latin typeface="+mn-lt"/>
              <a:ea typeface="+mn-ea"/>
            </a:endParaRPr>
          </a:p>
        </p:txBody>
      </p:sp>
      <p:sp>
        <p:nvSpPr>
          <p:cNvPr id="1028" name="Title Placeholder 8">
            <a:extLst>
              <a:ext uri="{FF2B5EF4-FFF2-40B4-BE49-F238E27FC236}">
                <a16:creationId xmlns:a16="http://schemas.microsoft.com/office/drawing/2014/main" id="{B7F0BAD9-1BEB-EF0F-75C8-D98810FF7972}"/>
              </a:ext>
            </a:extLst>
          </p:cNvPr>
          <p:cNvSpPr>
            <a:spLocks noGrp="1"/>
          </p:cNvSpPr>
          <p:nvPr>
            <p:ph type="title"/>
          </p:nvPr>
        </p:nvSpPr>
        <p:spPr bwMode="auto">
          <a:xfrm>
            <a:off x="457200" y="70485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45720" rIns="0" bIns="0" numCol="1" anchor="b" anchorCtr="0" compatLnSpc="1">
            <a:prstTxWarp prst="textNoShape">
              <a:avLst/>
            </a:prstTxWarp>
          </a:bodyPr>
          <a:lstStyle/>
          <a:p>
            <a:pPr lvl="0"/>
            <a:r>
              <a:rPr lang="en-US" altLang="en-US"/>
              <a:t>Click to edit Master title style</a:t>
            </a:r>
          </a:p>
        </p:txBody>
      </p:sp>
      <p:sp>
        <p:nvSpPr>
          <p:cNvPr id="1029" name="Text Placeholder 29">
            <a:extLst>
              <a:ext uri="{FF2B5EF4-FFF2-40B4-BE49-F238E27FC236}">
                <a16:creationId xmlns:a16="http://schemas.microsoft.com/office/drawing/2014/main" id="{56BB05DA-AE9E-4B6D-0211-981387C704BC}"/>
              </a:ext>
            </a:extLst>
          </p:cNvPr>
          <p:cNvSpPr>
            <a:spLocks noGrp="1"/>
          </p:cNvSpPr>
          <p:nvPr>
            <p:ph type="body" idx="1"/>
          </p:nvPr>
        </p:nvSpPr>
        <p:spPr bwMode="auto">
          <a:xfrm>
            <a:off x="457200" y="1935163"/>
            <a:ext cx="8229600" cy="4389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 name="Date Placeholder 9">
            <a:extLst>
              <a:ext uri="{FF2B5EF4-FFF2-40B4-BE49-F238E27FC236}">
                <a16:creationId xmlns:a16="http://schemas.microsoft.com/office/drawing/2014/main" id="{4B5A0DC0-461B-062E-9992-175CA6B20B10}"/>
              </a:ext>
            </a:extLst>
          </p:cNvPr>
          <p:cNvSpPr>
            <a:spLocks noGrp="1"/>
          </p:cNvSpPr>
          <p:nvPr>
            <p:ph type="dt" sz="half" idx="2"/>
          </p:nvPr>
        </p:nvSpPr>
        <p:spPr>
          <a:xfrm>
            <a:off x="457200" y="6356350"/>
            <a:ext cx="21336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pPr>
              <a:defRPr/>
            </a:pPr>
            <a:endParaRPr lang="en-US" altLang="en-US"/>
          </a:p>
        </p:txBody>
      </p:sp>
      <p:sp>
        <p:nvSpPr>
          <p:cNvPr id="22" name="Footer Placeholder 21">
            <a:extLst>
              <a:ext uri="{FF2B5EF4-FFF2-40B4-BE49-F238E27FC236}">
                <a16:creationId xmlns:a16="http://schemas.microsoft.com/office/drawing/2014/main" id="{3404D938-68D3-77F1-085F-35237D62B286}"/>
              </a:ext>
            </a:extLst>
          </p:cNvPr>
          <p:cNvSpPr>
            <a:spLocks noGrp="1"/>
          </p:cNvSpPr>
          <p:nvPr>
            <p:ph type="ftr" sz="quarter" idx="3"/>
          </p:nvPr>
        </p:nvSpPr>
        <p:spPr>
          <a:xfrm>
            <a:off x="2667000" y="6356350"/>
            <a:ext cx="3352800" cy="365125"/>
          </a:xfrm>
          <a:prstGeom prst="rect">
            <a:avLst/>
          </a:prstGeom>
        </p:spPr>
        <p:txBody>
          <a:bodyPr vert="horz" wrap="square" lIns="0" tIns="0" rIns="0" bIns="0" numCol="1" anchor="b" anchorCtr="0" compatLnSpc="1">
            <a:prstTxWarp prst="textNoShape">
              <a:avLst/>
            </a:prstTxWarp>
          </a:bodyPr>
          <a:lstStyle>
            <a:lvl1pPr eaLnBrk="1" hangingPunct="1">
              <a:defRPr sz="1200">
                <a:solidFill>
                  <a:srgbClr val="045C75"/>
                </a:solidFill>
              </a:defRPr>
            </a:lvl1pPr>
          </a:lstStyle>
          <a:p>
            <a:pPr>
              <a:defRPr/>
            </a:pPr>
            <a:endParaRPr lang="en-US" altLang="en-US"/>
          </a:p>
        </p:txBody>
      </p:sp>
      <p:sp>
        <p:nvSpPr>
          <p:cNvPr id="18" name="Slide Number Placeholder 17">
            <a:extLst>
              <a:ext uri="{FF2B5EF4-FFF2-40B4-BE49-F238E27FC236}">
                <a16:creationId xmlns:a16="http://schemas.microsoft.com/office/drawing/2014/main" id="{EF470A2D-642A-76AD-C5D9-60B8E94F9A7B}"/>
              </a:ext>
            </a:extLst>
          </p:cNvPr>
          <p:cNvSpPr>
            <a:spLocks noGrp="1"/>
          </p:cNvSpPr>
          <p:nvPr>
            <p:ph type="sldNum" sz="quarter" idx="4"/>
          </p:nvPr>
        </p:nvSpPr>
        <p:spPr>
          <a:xfrm>
            <a:off x="7924800" y="6356350"/>
            <a:ext cx="762000" cy="365125"/>
          </a:xfrm>
          <a:prstGeom prst="rect">
            <a:avLst/>
          </a:prstGeom>
        </p:spPr>
        <p:txBody>
          <a:bodyPr vert="horz" wrap="square" lIns="0" tIns="0" rIns="0" bIns="0" numCol="1" anchor="b" anchorCtr="0" compatLnSpc="1">
            <a:prstTxWarp prst="textNoShape">
              <a:avLst/>
            </a:prstTxWarp>
          </a:bodyPr>
          <a:lstStyle>
            <a:lvl1pPr algn="r" eaLnBrk="1" hangingPunct="1">
              <a:defRPr sz="1200">
                <a:solidFill>
                  <a:srgbClr val="045C75"/>
                </a:solidFill>
              </a:defRPr>
            </a:lvl1pPr>
          </a:lstStyle>
          <a:p>
            <a:pPr>
              <a:defRPr/>
            </a:pPr>
            <a:fld id="{C814DA18-3281-4C89-AA75-E51DAA55E35E}" type="slidenum">
              <a:rPr lang="en-US" altLang="en-US"/>
              <a:pPr>
                <a:defRPr/>
              </a:pPr>
              <a:t>‹#›</a:t>
            </a:fld>
            <a:endParaRPr lang="en-US" altLang="en-US"/>
          </a:p>
        </p:txBody>
      </p:sp>
      <p:grpSp>
        <p:nvGrpSpPr>
          <p:cNvPr id="1033" name="Group 1">
            <a:extLst>
              <a:ext uri="{FF2B5EF4-FFF2-40B4-BE49-F238E27FC236}">
                <a16:creationId xmlns:a16="http://schemas.microsoft.com/office/drawing/2014/main" id="{2641779F-F6F5-5855-F633-E569B6DC21B5}"/>
              </a:ext>
            </a:extLst>
          </p:cNvPr>
          <p:cNvGrpSpPr>
            <a:grpSpLocks/>
          </p:cNvGrpSpPr>
          <p:nvPr/>
        </p:nvGrpSpPr>
        <p:grpSpPr bwMode="auto">
          <a:xfrm>
            <a:off x="-19050" y="203200"/>
            <a:ext cx="9180513" cy="647700"/>
            <a:chOff x="-19045" y="216550"/>
            <a:chExt cx="9180548" cy="649224"/>
          </a:xfrm>
        </p:grpSpPr>
        <p:sp>
          <p:nvSpPr>
            <p:cNvPr id="12" name="Freeform 11">
              <a:extLst>
                <a:ext uri="{FF2B5EF4-FFF2-40B4-BE49-F238E27FC236}">
                  <a16:creationId xmlns:a16="http://schemas.microsoft.com/office/drawing/2014/main" id="{BB0B126E-CC1E-13A5-B215-54F1F1C5B096}"/>
                </a:ext>
              </a:extLst>
            </p:cNvPr>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endParaRPr lang="en-US" altLang="en-US"/>
            </a:p>
          </p:txBody>
        </p:sp>
        <p:sp>
          <p:nvSpPr>
            <p:cNvPr id="13" name="Freeform 12">
              <a:extLst>
                <a:ext uri="{FF2B5EF4-FFF2-40B4-BE49-F238E27FC236}">
                  <a16:creationId xmlns:a16="http://schemas.microsoft.com/office/drawing/2014/main" id="{4F4485E1-F057-0B18-0716-59C4C29BD5B1}"/>
                </a:ext>
              </a:extLst>
            </p:cNvPr>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lvl1pPr eaLnBrk="0" hangingPunct="0">
                <a:defRPr sz="2400">
                  <a:solidFill>
                    <a:schemeClr val="tx1"/>
                  </a:solidFill>
                  <a:latin typeface="Times New Roman" pitchFamily="18" charset="0"/>
                  <a:ea typeface="MS PGothic" pitchFamily="34" charset="-128"/>
                </a:defRPr>
              </a:lvl1pPr>
              <a:lvl2pPr marL="742950" indent="-285750" eaLnBrk="0" hangingPunct="0">
                <a:defRPr sz="2400">
                  <a:solidFill>
                    <a:schemeClr val="tx1"/>
                  </a:solidFill>
                  <a:latin typeface="Times New Roman" pitchFamily="18" charset="0"/>
                  <a:ea typeface="MS PGothic" pitchFamily="34" charset="-128"/>
                </a:defRPr>
              </a:lvl2pPr>
              <a:lvl3pPr marL="1143000" indent="-228600" eaLnBrk="0" hangingPunct="0">
                <a:defRPr sz="2400">
                  <a:solidFill>
                    <a:schemeClr val="tx1"/>
                  </a:solidFill>
                  <a:latin typeface="Times New Roman" pitchFamily="18" charset="0"/>
                  <a:ea typeface="MS PGothic" pitchFamily="34" charset="-128"/>
                </a:defRPr>
              </a:lvl3pPr>
              <a:lvl4pPr marL="1600200" indent="-228600" eaLnBrk="0" hangingPunct="0">
                <a:defRPr sz="2400">
                  <a:solidFill>
                    <a:schemeClr val="tx1"/>
                  </a:solidFill>
                  <a:latin typeface="Times New Roman" pitchFamily="18" charset="0"/>
                  <a:ea typeface="MS PGothic" pitchFamily="34" charset="-128"/>
                </a:defRPr>
              </a:lvl4pPr>
              <a:lvl5pPr marL="2057400" indent="-228600" eaLnBrk="0" hangingPunct="0">
                <a:defRPr sz="24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24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24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24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2400">
                  <a:solidFill>
                    <a:schemeClr val="tx1"/>
                  </a:solidFill>
                  <a:latin typeface="Times New Roman" pitchFamily="18" charset="0"/>
                  <a:ea typeface="MS PGothic" pitchFamily="34" charset="-128"/>
                </a:defRPr>
              </a:lvl9pPr>
            </a:lstStyle>
            <a:p>
              <a:pPr eaLnBrk="1" hangingPunct="1">
                <a:defRPr/>
              </a:pPr>
              <a:endParaRPr lang="en-US" altLang="en-US"/>
            </a:p>
          </p:txBody>
        </p:sp>
      </p:grpSp>
    </p:spTree>
  </p:cSld>
  <p:clrMap bg1="lt1" tx1="dk1" bg2="lt2" tx2="dk2" accent1="accent1" accent2="accent2" accent3="accent3" accent4="accent4" accent5="accent5" accent6="accent6" hlink="hlink" folHlink="folHlink"/>
  <p:sldLayoutIdLst>
    <p:sldLayoutId id="2147485223" r:id="rId1"/>
    <p:sldLayoutId id="2147485215" r:id="rId2"/>
    <p:sldLayoutId id="2147485224" r:id="rId3"/>
    <p:sldLayoutId id="2147485216" r:id="rId4"/>
    <p:sldLayoutId id="2147485217" r:id="rId5"/>
    <p:sldLayoutId id="2147485218" r:id="rId6"/>
    <p:sldLayoutId id="2147485219" r:id="rId7"/>
    <p:sldLayoutId id="2147485220" r:id="rId8"/>
    <p:sldLayoutId id="2147485225" r:id="rId9"/>
    <p:sldLayoutId id="2147485221" r:id="rId10"/>
    <p:sldLayoutId id="2147485222" r:id="rId11"/>
    <p:sldLayoutId id="2147485226" r:id="rId12"/>
    <p:sldLayoutId id="2147485227" r:id="rId13"/>
    <p:sldLayoutId id="2147485228" r:id="rId14"/>
  </p:sldLayoutIdLst>
  <p:hf hdr="0" ftr="0" dt="0"/>
  <p:txStyles>
    <p:titleStyle>
      <a:lvl1pPr algn="l" rtl="0" eaLnBrk="0" fontAlgn="base" hangingPunct="0">
        <a:spcBef>
          <a:spcPct val="0"/>
        </a:spcBef>
        <a:spcAft>
          <a:spcPct val="0"/>
        </a:spcAft>
        <a:defRPr sz="5000" kern="1200">
          <a:solidFill>
            <a:schemeClr val="tx2"/>
          </a:solidFill>
          <a:latin typeface="+mj-lt"/>
          <a:ea typeface="MS PGothic" pitchFamily="34" charset="-128"/>
          <a:cs typeface="+mj-cs"/>
        </a:defRPr>
      </a:lvl1pPr>
      <a:lvl2pPr algn="l" rtl="0" eaLnBrk="0" fontAlgn="base" hangingPunct="0">
        <a:spcBef>
          <a:spcPct val="0"/>
        </a:spcBef>
        <a:spcAft>
          <a:spcPct val="0"/>
        </a:spcAft>
        <a:defRPr sz="5000">
          <a:solidFill>
            <a:schemeClr val="tx2"/>
          </a:solidFill>
          <a:latin typeface="Calibri" pitchFamily="34" charset="0"/>
          <a:ea typeface="MS PGothic" pitchFamily="34" charset="-128"/>
        </a:defRPr>
      </a:lvl2pPr>
      <a:lvl3pPr algn="l" rtl="0" eaLnBrk="0" fontAlgn="base" hangingPunct="0">
        <a:spcBef>
          <a:spcPct val="0"/>
        </a:spcBef>
        <a:spcAft>
          <a:spcPct val="0"/>
        </a:spcAft>
        <a:defRPr sz="5000">
          <a:solidFill>
            <a:schemeClr val="tx2"/>
          </a:solidFill>
          <a:latin typeface="Calibri" pitchFamily="34" charset="0"/>
          <a:ea typeface="MS PGothic" pitchFamily="34" charset="-128"/>
        </a:defRPr>
      </a:lvl3pPr>
      <a:lvl4pPr algn="l" rtl="0" eaLnBrk="0" fontAlgn="base" hangingPunct="0">
        <a:spcBef>
          <a:spcPct val="0"/>
        </a:spcBef>
        <a:spcAft>
          <a:spcPct val="0"/>
        </a:spcAft>
        <a:defRPr sz="5000">
          <a:solidFill>
            <a:schemeClr val="tx2"/>
          </a:solidFill>
          <a:latin typeface="Calibri" pitchFamily="34" charset="0"/>
          <a:ea typeface="MS PGothic" pitchFamily="34" charset="-128"/>
        </a:defRPr>
      </a:lvl4pPr>
      <a:lvl5pPr algn="l" rtl="0" eaLnBrk="0" fontAlgn="base" hangingPunct="0">
        <a:spcBef>
          <a:spcPct val="0"/>
        </a:spcBef>
        <a:spcAft>
          <a:spcPct val="0"/>
        </a:spcAft>
        <a:defRPr sz="5000">
          <a:solidFill>
            <a:schemeClr val="tx2"/>
          </a:solidFill>
          <a:latin typeface="Calibri" pitchFamily="34" charset="0"/>
          <a:ea typeface="MS PGothic" pitchFamily="34" charset="-128"/>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anose="05020102010507070707" pitchFamily="18" charset="2"/>
        <a:buChar char=""/>
        <a:defRPr sz="2600" kern="1200">
          <a:solidFill>
            <a:schemeClr val="tx1"/>
          </a:solidFill>
          <a:latin typeface="+mn-lt"/>
          <a:ea typeface="MS PGothic" pitchFamily="34" charset="-128"/>
          <a:cs typeface="+mn-cs"/>
        </a:defRPr>
      </a:lvl1pPr>
      <a:lvl2pPr marL="639763" indent="-246063" algn="l" rtl="0" eaLnBrk="0" fontAlgn="base" hangingPunct="0">
        <a:spcBef>
          <a:spcPct val="20000"/>
        </a:spcBef>
        <a:spcAft>
          <a:spcPct val="0"/>
        </a:spcAft>
        <a:buClr>
          <a:schemeClr val="accent1"/>
        </a:buClr>
        <a:buSzPct val="85000"/>
        <a:buFont typeface="Wingdings 2" panose="05020102010507070707" pitchFamily="18" charset="2"/>
        <a:buChar char=""/>
        <a:defRPr sz="2400" kern="1200">
          <a:solidFill>
            <a:schemeClr val="tx1"/>
          </a:solidFill>
          <a:latin typeface="+mn-lt"/>
          <a:ea typeface="MS PGothic" pitchFamily="34" charset="-128"/>
          <a:cs typeface="+mn-cs"/>
        </a:defRPr>
      </a:lvl2pPr>
      <a:lvl3pPr marL="914400" indent="-246063" algn="l" rtl="0" eaLnBrk="0" fontAlgn="base" hangingPunct="0">
        <a:spcBef>
          <a:spcPct val="20000"/>
        </a:spcBef>
        <a:spcAft>
          <a:spcPct val="0"/>
        </a:spcAft>
        <a:buClr>
          <a:schemeClr val="accent2"/>
        </a:buClr>
        <a:buSzPct val="70000"/>
        <a:buFont typeface="Wingdings 2" panose="05020102010507070707" pitchFamily="18" charset="2"/>
        <a:buChar char=""/>
        <a:defRPr sz="2100" kern="1200">
          <a:solidFill>
            <a:schemeClr val="tx1"/>
          </a:solidFill>
          <a:latin typeface="+mn-lt"/>
          <a:ea typeface="MS PGothic" pitchFamily="34" charset="-128"/>
          <a:cs typeface="+mn-cs"/>
        </a:defRPr>
      </a:lvl3pPr>
      <a:lvl4pPr marL="1187450" indent="-209550" algn="l" rtl="0" eaLnBrk="0" fontAlgn="base" hangingPunct="0">
        <a:spcBef>
          <a:spcPct val="20000"/>
        </a:spcBef>
        <a:spcAft>
          <a:spcPct val="0"/>
        </a:spcAft>
        <a:buClr>
          <a:srgbClr val="0BD0D9"/>
        </a:buClr>
        <a:buSzPct val="65000"/>
        <a:buFont typeface="Wingdings 2" panose="05020102010507070707" pitchFamily="18" charset="2"/>
        <a:buChar char=""/>
        <a:defRPr sz="2000" kern="1200">
          <a:solidFill>
            <a:schemeClr val="tx1"/>
          </a:solidFill>
          <a:latin typeface="+mn-lt"/>
          <a:ea typeface="MS PGothic" pitchFamily="34" charset="-128"/>
          <a:cs typeface="+mn-cs"/>
        </a:defRPr>
      </a:lvl4pPr>
      <a:lvl5pPr marL="1462088" indent="-209550" algn="l" rtl="0" eaLnBrk="0" fontAlgn="base" hangingPunct="0">
        <a:spcBef>
          <a:spcPct val="20000"/>
        </a:spcBef>
        <a:spcAft>
          <a:spcPct val="0"/>
        </a:spcAft>
        <a:buClr>
          <a:srgbClr val="10CF9B"/>
        </a:buClr>
        <a:buSzPct val="65000"/>
        <a:buFont typeface="Wingdings 2" panose="05020102010507070707" pitchFamily="18" charset="2"/>
        <a:buChar char=""/>
        <a:defRPr sz="2000" kern="1200">
          <a:solidFill>
            <a:schemeClr val="tx1"/>
          </a:solidFill>
          <a:latin typeface="+mn-lt"/>
          <a:ea typeface="MS PGothic" pitchFamily="34" charset="-128"/>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web2.westlaw.com/find/default.wl?DB=713&amp;SerialNum=1983100592&amp;FindType=Y&amp;ReferencePositionType=S&amp;ReferencePosition=393&amp;AP=&amp;RS=WLW4.07&amp;VR=2.0&amp;FN=_top&amp;SV=Split&amp;MT=LawSchool"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14.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12.xml"/></Relationships>
</file>

<file path=ppt/slides/_rels/slide67.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image" Target="../media/image11.wmf"/><Relationship Id="rId1" Type="http://schemas.openxmlformats.org/officeDocument/2006/relationships/slideLayout" Target="../slideLayouts/slideLayout1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A5ECC66-A07C-7EF5-FA4C-92B27EBE9A5D}"/>
              </a:ext>
              <a:ext uri="{C183D7F6-B498-43B3-948B-1728B52AA6E4}">
                <adec:decorative xmlns:adec="http://schemas.microsoft.com/office/drawing/2017/decorative" val="1"/>
              </a:ext>
            </a:extLst>
          </p:cNvPr>
          <p:cNvSpPr>
            <a:spLocks noGrp="1" noChangeArrowheads="1"/>
          </p:cNvSpPr>
          <p:nvPr>
            <p:ph type="ctrTitle"/>
          </p:nvPr>
        </p:nvSpPr>
        <p:spPr>
          <a:xfrm>
            <a:off x="685800" y="1219200"/>
            <a:ext cx="7924800" cy="1816100"/>
          </a:xfrm>
          <a:ln>
            <a:miter lim="800000"/>
            <a:headEnd/>
            <a:tailEnd/>
          </a:ln>
        </p:spPr>
        <p:txBody>
          <a:bodyPr/>
          <a:lstStyle/>
          <a:p>
            <a:pPr eaLnBrk="1" fontAlgn="auto" hangingPunct="1">
              <a:spcAft>
                <a:spcPts val="0"/>
              </a:spcAft>
              <a:defRPr/>
            </a:pPr>
            <a:r>
              <a:rPr lang="en-US" dirty="0">
                <a:solidFill>
                  <a:schemeClr val="tx1"/>
                </a:solidFill>
                <a:latin typeface="Tahoma" pitchFamily="34" charset="0"/>
              </a:rPr>
              <a:t>A GUIDE TO THE BLUEBOOK</a:t>
            </a:r>
            <a:r>
              <a:rPr lang="en-US" baseline="30000" dirty="0">
                <a:solidFill>
                  <a:schemeClr val="tx1"/>
                </a:solidFill>
                <a:latin typeface="Tahoma" pitchFamily="34" charset="0"/>
              </a:rPr>
              <a:t>*</a:t>
            </a:r>
            <a:endParaRPr lang="en-US" dirty="0">
              <a:solidFill>
                <a:schemeClr val="tx1"/>
              </a:solidFill>
              <a:latin typeface="Tahoma" pitchFamily="34" charset="0"/>
            </a:endParaRPr>
          </a:p>
        </p:txBody>
      </p:sp>
      <p:sp>
        <p:nvSpPr>
          <p:cNvPr id="10243" name="Rectangle 3">
            <a:extLst>
              <a:ext uri="{FF2B5EF4-FFF2-40B4-BE49-F238E27FC236}">
                <a16:creationId xmlns:a16="http://schemas.microsoft.com/office/drawing/2014/main" id="{063070BC-630E-898F-F4C3-B04CB1AC1ACE}"/>
              </a:ext>
              <a:ext uri="{C183D7F6-B498-43B3-948B-1728B52AA6E4}">
                <adec:decorative xmlns:adec="http://schemas.microsoft.com/office/drawing/2017/decorative" val="1"/>
              </a:ext>
            </a:extLst>
          </p:cNvPr>
          <p:cNvSpPr>
            <a:spLocks noGrp="1"/>
          </p:cNvSpPr>
          <p:nvPr>
            <p:ph type="subTitle" idx="1"/>
          </p:nvPr>
        </p:nvSpPr>
        <p:spPr>
          <a:xfrm>
            <a:off x="1295400" y="3827463"/>
            <a:ext cx="6400800" cy="2133600"/>
          </a:xfrm>
        </p:spPr>
        <p:txBody>
          <a:bodyPr/>
          <a:lstStyle/>
          <a:p>
            <a:pPr marR="0" eaLnBrk="1" hangingPunct="1">
              <a:lnSpc>
                <a:spcPct val="90000"/>
              </a:lnSpc>
            </a:pPr>
            <a:endParaRPr lang="en-US" altLang="en-US" sz="2000">
              <a:latin typeface="Tahoma" panose="020B0604030504040204" pitchFamily="34" charset="0"/>
            </a:endParaRPr>
          </a:p>
          <a:p>
            <a:pPr marR="0" eaLnBrk="1" hangingPunct="1">
              <a:lnSpc>
                <a:spcPct val="90000"/>
              </a:lnSpc>
            </a:pPr>
            <a:endParaRPr lang="en-US" altLang="en-US" sz="2000">
              <a:latin typeface="Tahoma" panose="020B0604030504040204" pitchFamily="34" charset="0"/>
            </a:endParaRPr>
          </a:p>
          <a:p>
            <a:pPr marR="0" eaLnBrk="1" hangingPunct="1">
              <a:lnSpc>
                <a:spcPct val="90000"/>
              </a:lnSpc>
            </a:pPr>
            <a:endParaRPr lang="en-US" altLang="en-US" sz="2000">
              <a:latin typeface="Tahoma" panose="020B0604030504040204" pitchFamily="34" charset="0"/>
            </a:endParaRPr>
          </a:p>
          <a:p>
            <a:pPr marR="0" algn="l" eaLnBrk="1" hangingPunct="1">
              <a:lnSpc>
                <a:spcPct val="90000"/>
              </a:lnSpc>
            </a:pPr>
            <a:endParaRPr lang="en-US" altLang="en-US" sz="1600" baseline="30000">
              <a:latin typeface="Tahoma" panose="020B0604030504040204" pitchFamily="34" charset="0"/>
            </a:endParaRPr>
          </a:p>
          <a:p>
            <a:pPr marR="0" algn="l" eaLnBrk="1" hangingPunct="1">
              <a:lnSpc>
                <a:spcPct val="90000"/>
              </a:lnSpc>
            </a:pPr>
            <a:endParaRPr lang="en-US" altLang="en-US" sz="1600" baseline="30000">
              <a:latin typeface="Tahoma" panose="020B0604030504040204" pitchFamily="34" charset="0"/>
            </a:endParaRPr>
          </a:p>
          <a:p>
            <a:pPr marR="0" algn="l" eaLnBrk="1" hangingPunct="1">
              <a:lnSpc>
                <a:spcPct val="90000"/>
              </a:lnSpc>
            </a:pPr>
            <a:endParaRPr lang="en-US" altLang="en-US" sz="1600" baseline="30000">
              <a:latin typeface="Tahoma" panose="020B0604030504040204" pitchFamily="34" charset="0"/>
            </a:endParaRPr>
          </a:p>
          <a:p>
            <a:pPr marR="0" algn="l" eaLnBrk="1" hangingPunct="1">
              <a:lnSpc>
                <a:spcPct val="90000"/>
              </a:lnSpc>
            </a:pPr>
            <a:endParaRPr lang="en-US" altLang="en-US" sz="1600" baseline="30000">
              <a:latin typeface="Tahoma" panose="020B0604030504040204" pitchFamily="34" charset="0"/>
            </a:endParaRPr>
          </a:p>
          <a:p>
            <a:pPr marR="0" algn="l" eaLnBrk="1" hangingPunct="1">
              <a:lnSpc>
                <a:spcPct val="90000"/>
              </a:lnSpc>
            </a:pPr>
            <a:endParaRPr lang="en-US" altLang="en-US" sz="1600" baseline="30000">
              <a:latin typeface="Tahoma" panose="020B0604030504040204" pitchFamily="34" charset="0"/>
            </a:endParaRPr>
          </a:p>
          <a:p>
            <a:pPr marR="0" algn="l" eaLnBrk="1" hangingPunct="1">
              <a:lnSpc>
                <a:spcPct val="90000"/>
              </a:lnSpc>
            </a:pPr>
            <a:endParaRPr lang="en-US" altLang="en-US" sz="2000" baseline="30000">
              <a:latin typeface="Tahoma" panose="020B0604030504040204" pitchFamily="34" charset="0"/>
            </a:endParaRPr>
          </a:p>
          <a:p>
            <a:pPr marR="0" algn="l" eaLnBrk="1" hangingPunct="1">
              <a:lnSpc>
                <a:spcPct val="90000"/>
              </a:lnSpc>
            </a:pPr>
            <a:r>
              <a:rPr lang="en-US" altLang="en-US" sz="2000" baseline="30000">
                <a:latin typeface="Tahoma" panose="020B0604030504040204" pitchFamily="34" charset="0"/>
              </a:rPr>
              <a:t>*Based on the most current Bluebook edition.</a:t>
            </a:r>
          </a:p>
        </p:txBody>
      </p:sp>
      <p:sp>
        <p:nvSpPr>
          <p:cNvPr id="10244" name="Rectangle 2059">
            <a:extLst>
              <a:ext uri="{FF2B5EF4-FFF2-40B4-BE49-F238E27FC236}">
                <a16:creationId xmlns:a16="http://schemas.microsoft.com/office/drawing/2014/main" id="{11EBE4CD-8F9E-4FAB-7574-C77F2AE7A940}"/>
              </a:ext>
              <a:ext uri="{C183D7F6-B498-43B3-948B-1728B52AA6E4}">
                <adec:decorative xmlns:adec="http://schemas.microsoft.com/office/drawing/2017/decorative" val="1"/>
              </a:ext>
            </a:extLst>
          </p:cNvPr>
          <p:cNvSpPr>
            <a:spLocks noGrp="1" noChangeArrowheads="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F1BBC787-FF29-4EA4-A65C-5D0AC5496CC5}" type="slidenum">
              <a:rPr lang="en-US" altLang="en-US" sz="1400" smtClean="0">
                <a:latin typeface="Arial" panose="020B0604020202020204" pitchFamily="34" charset="0"/>
              </a:rPr>
              <a:pPr>
                <a:spcBef>
                  <a:spcPct val="0"/>
                </a:spcBef>
                <a:buClrTx/>
                <a:buSzTx/>
                <a:buFontTx/>
                <a:buNone/>
              </a:pPr>
              <a:t>1</a:t>
            </a:fld>
            <a:endParaRPr lang="en-US" altLang="en-US" sz="1400">
              <a:latin typeface="Arial" panose="020B0604020202020204" pitchFamily="34" charset="0"/>
            </a:endParaRPr>
          </a:p>
        </p:txBody>
      </p:sp>
      <p:sp>
        <p:nvSpPr>
          <p:cNvPr id="10245" name="TextBox 1">
            <a:extLst>
              <a:ext uri="{FF2B5EF4-FFF2-40B4-BE49-F238E27FC236}">
                <a16:creationId xmlns:a16="http://schemas.microsoft.com/office/drawing/2014/main" id="{EA74D6AC-8B06-E0EF-3282-511D25DC034E}"/>
              </a:ext>
              <a:ext uri="{C183D7F6-B498-43B3-948B-1728B52AA6E4}">
                <adec:decorative xmlns:adec="http://schemas.microsoft.com/office/drawing/2017/decorative" val="1"/>
              </a:ext>
            </a:extLst>
          </p:cNvPr>
          <p:cNvSpPr txBox="1">
            <a:spLocks noChangeArrowheads="1"/>
          </p:cNvSpPr>
          <p:nvPr/>
        </p:nvSpPr>
        <p:spPr bwMode="auto">
          <a:xfrm>
            <a:off x="1298575" y="1676400"/>
            <a:ext cx="5867400" cy="360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eaLnBrk="1" hangingPunct="1">
              <a:spcBef>
                <a:spcPct val="0"/>
              </a:spcBef>
              <a:buClrTx/>
              <a:buSzTx/>
              <a:buFontTx/>
              <a:buNone/>
            </a:pPr>
            <a:endParaRPr lang="en-US" altLang="en-US" sz="2800">
              <a:solidFill>
                <a:schemeClr val="bg1"/>
              </a:solidFill>
              <a:latin typeface="Tahoma" panose="020B0604030504040204" pitchFamily="34" charset="0"/>
              <a:cs typeface="Tahoma" panose="020B0604030504040204" pitchFamily="34" charset="0"/>
            </a:endParaRPr>
          </a:p>
          <a:p>
            <a:pPr eaLnBrk="1" hangingPunct="1">
              <a:spcBef>
                <a:spcPct val="0"/>
              </a:spcBef>
              <a:buClrTx/>
              <a:buSzTx/>
              <a:buFontTx/>
              <a:buNone/>
            </a:pPr>
            <a:endParaRPr lang="en-US" altLang="en-US" sz="2800">
              <a:solidFill>
                <a:schemeClr val="bg1"/>
              </a:solidFill>
              <a:latin typeface="Tahoma" panose="020B0604030504040204" pitchFamily="34" charset="0"/>
              <a:cs typeface="Tahoma" panose="020B0604030504040204" pitchFamily="34" charset="0"/>
            </a:endParaRPr>
          </a:p>
          <a:p>
            <a:pPr eaLnBrk="1" hangingPunct="1">
              <a:spcBef>
                <a:spcPct val="0"/>
              </a:spcBef>
              <a:buClrTx/>
              <a:buSzTx/>
              <a:buFontTx/>
              <a:buNone/>
            </a:pPr>
            <a:endParaRPr lang="en-US" altLang="en-US" sz="2800">
              <a:solidFill>
                <a:schemeClr val="bg1"/>
              </a:solidFill>
              <a:latin typeface="Tahoma" panose="020B0604030504040204" pitchFamily="34" charset="0"/>
              <a:cs typeface="Tahoma" panose="020B0604030504040204" pitchFamily="34" charset="0"/>
            </a:endParaRPr>
          </a:p>
          <a:p>
            <a:pPr eaLnBrk="1" hangingPunct="1">
              <a:spcBef>
                <a:spcPct val="0"/>
              </a:spcBef>
              <a:buClrTx/>
              <a:buSzTx/>
              <a:buFontTx/>
              <a:buNone/>
            </a:pPr>
            <a:endParaRPr lang="en-US" altLang="en-US" sz="2400">
              <a:solidFill>
                <a:schemeClr val="bg1"/>
              </a:solidFill>
              <a:latin typeface="Tahoma" panose="020B0604030504040204" pitchFamily="34" charset="0"/>
              <a:cs typeface="Tahoma" panose="020B0604030504040204" pitchFamily="34" charset="0"/>
            </a:endParaRPr>
          </a:p>
          <a:p>
            <a:pPr eaLnBrk="1" hangingPunct="1">
              <a:spcBef>
                <a:spcPct val="0"/>
              </a:spcBef>
              <a:buClrTx/>
              <a:buSzTx/>
              <a:buFontTx/>
              <a:buNone/>
            </a:pPr>
            <a:r>
              <a:rPr lang="en-US" altLang="en-US" sz="2800">
                <a:solidFill>
                  <a:schemeClr val="bg1"/>
                </a:solidFill>
                <a:latin typeface="Tahoma" panose="020B0604030504040204" pitchFamily="34" charset="0"/>
                <a:cs typeface="Tahoma" panose="020B0604030504040204" pitchFamily="34" charset="0"/>
              </a:rPr>
              <a:t>For </a:t>
            </a:r>
            <a:r>
              <a:rPr lang="en-US" altLang="en-US" sz="2800" b="1">
                <a:solidFill>
                  <a:schemeClr val="bg1"/>
                </a:solidFill>
                <a:latin typeface="Tahoma" panose="020B0604030504040204" pitchFamily="34" charset="0"/>
                <a:cs typeface="Tahoma" panose="020B0604030504040204" pitchFamily="34" charset="0"/>
              </a:rPr>
              <a:t>Practitioners</a:t>
            </a:r>
            <a:r>
              <a:rPr lang="en-US" altLang="en-US" sz="2800">
                <a:solidFill>
                  <a:schemeClr val="bg1"/>
                </a:solidFill>
                <a:latin typeface="Tahoma" panose="020B0604030504040204" pitchFamily="34" charset="0"/>
                <a:cs typeface="Tahoma" panose="020B0604030504040204" pitchFamily="34" charset="0"/>
              </a:rPr>
              <a:t> and </a:t>
            </a:r>
            <a:r>
              <a:rPr lang="en-US" altLang="en-US" sz="2800" b="1">
                <a:solidFill>
                  <a:schemeClr val="bg1"/>
                </a:solidFill>
                <a:latin typeface="Tahoma" panose="020B0604030504040204" pitchFamily="34" charset="0"/>
                <a:cs typeface="Tahoma" panose="020B0604030504040204" pitchFamily="34" charset="0"/>
              </a:rPr>
              <a:t>Law Clerks</a:t>
            </a:r>
          </a:p>
          <a:p>
            <a:pPr eaLnBrk="1" hangingPunct="1">
              <a:spcBef>
                <a:spcPct val="0"/>
              </a:spcBef>
              <a:buClrTx/>
              <a:buSzTx/>
              <a:buFontTx/>
              <a:buNone/>
            </a:pPr>
            <a:endParaRPr lang="en-US" altLang="en-US" sz="2300" b="1">
              <a:solidFill>
                <a:schemeClr val="bg1"/>
              </a:solidFill>
              <a:latin typeface="Tahoma" panose="020B0604030504040204" pitchFamily="34" charset="0"/>
              <a:cs typeface="Tahoma" panose="020B0604030504040204" pitchFamily="34" charset="0"/>
            </a:endParaRPr>
          </a:p>
          <a:p>
            <a:pPr eaLnBrk="1" hangingPunct="1">
              <a:spcBef>
                <a:spcPct val="0"/>
              </a:spcBef>
              <a:buClrTx/>
              <a:buSzTx/>
              <a:buFontTx/>
              <a:buNone/>
            </a:pPr>
            <a:endParaRPr lang="en-US" altLang="en-US" sz="2300" b="1">
              <a:solidFill>
                <a:schemeClr val="bg1"/>
              </a:solidFill>
              <a:latin typeface="Tahoma" panose="020B0604030504040204" pitchFamily="34" charset="0"/>
              <a:cs typeface="Tahoma" panose="020B0604030504040204" pitchFamily="34" charset="0"/>
            </a:endParaRPr>
          </a:p>
          <a:p>
            <a:pPr eaLnBrk="1" hangingPunct="1">
              <a:spcBef>
                <a:spcPct val="0"/>
              </a:spcBef>
              <a:buClrTx/>
              <a:buSzTx/>
              <a:buFontTx/>
              <a:buNone/>
            </a:pPr>
            <a:r>
              <a:rPr lang="en-US" altLang="en-US" sz="2300" b="1">
                <a:solidFill>
                  <a:schemeClr val="bg1"/>
                </a:solidFill>
                <a:latin typeface="Tahoma" panose="020B0604030504040204" pitchFamily="34" charset="0"/>
                <a:cs typeface="Tahoma" panose="020B0604030504040204" pitchFamily="34" charset="0"/>
              </a:rPr>
              <a:t>Penn State Law, University Park</a:t>
            </a:r>
          </a:p>
          <a:p>
            <a:pPr eaLnBrk="1" hangingPunct="1">
              <a:spcBef>
                <a:spcPct val="0"/>
              </a:spcBef>
              <a:buClrTx/>
              <a:buSzTx/>
              <a:buFontTx/>
              <a:buNone/>
            </a:pPr>
            <a:r>
              <a:rPr lang="en-US" altLang="en-US" sz="2300" b="1">
                <a:solidFill>
                  <a:schemeClr val="bg1"/>
                </a:solidFill>
                <a:latin typeface="Tahoma" panose="020B0604030504040204" pitchFamily="34" charset="0"/>
                <a:cs typeface="Tahoma" panose="020B0604030504040204" pitchFamily="34" charset="0"/>
              </a:rPr>
              <a:t>Legal Writing Department</a:t>
            </a:r>
          </a:p>
        </p:txBody>
      </p:sp>
    </p:spTree>
  </p:cSld>
  <p:clrMapOvr>
    <a:masterClrMapping/>
  </p:clrMapOvr>
  <p:transition spd="med">
    <p:pull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D19DAEC-A336-C024-96A8-EABA1B6F88A7}"/>
              </a:ext>
            </a:extLst>
          </p:cNvPr>
          <p:cNvSpPr>
            <a:spLocks noGrp="1"/>
          </p:cNvSpPr>
          <p:nvPr>
            <p:ph type="title"/>
          </p:nvPr>
        </p:nvSpPr>
        <p:spPr>
          <a:xfrm>
            <a:off x="609600" y="762000"/>
            <a:ext cx="8229600" cy="762000"/>
          </a:xfrm>
        </p:spPr>
        <p:txBody>
          <a:bodyPr/>
          <a:lstStyle/>
          <a:p>
            <a:pPr eaLnBrk="1" hangingPunct="1"/>
            <a:r>
              <a:rPr lang="en-US" altLang="en-US" sz="3600">
                <a:latin typeface="Tahoma" panose="020B0604030504040204" pitchFamily="34" charset="0"/>
              </a:rPr>
              <a:t>T</a:t>
            </a:r>
            <a:r>
              <a:rPr lang="en-US" altLang="ja-JP" sz="3600">
                <a:latin typeface="Tahoma" panose="020B0604030504040204" pitchFamily="34" charset="0"/>
              </a:rPr>
              <a:t>he </a:t>
            </a:r>
            <a:r>
              <a:rPr lang="en-US" altLang="ja-JP" sz="3600">
                <a:solidFill>
                  <a:srgbClr val="3366FF"/>
                </a:solidFill>
                <a:latin typeface="Tahoma" panose="020B0604030504040204" pitchFamily="34" charset="0"/>
              </a:rPr>
              <a:t>“Bluepages” </a:t>
            </a:r>
            <a:r>
              <a:rPr lang="en-US" altLang="ja-JP" sz="3600">
                <a:latin typeface="Tahoma" panose="020B0604030504040204" pitchFamily="34" charset="0"/>
              </a:rPr>
              <a:t>Introduction</a:t>
            </a:r>
            <a:endParaRPr lang="en-US" altLang="en-US" sz="3600">
              <a:solidFill>
                <a:srgbClr val="3366FF"/>
              </a:solidFill>
              <a:latin typeface="Tahoma" panose="020B0604030504040204" pitchFamily="34" charset="0"/>
            </a:endParaRPr>
          </a:p>
        </p:txBody>
      </p:sp>
      <p:sp>
        <p:nvSpPr>
          <p:cNvPr id="17411" name="Rectangle 3">
            <a:extLst>
              <a:ext uri="{FF2B5EF4-FFF2-40B4-BE49-F238E27FC236}">
                <a16:creationId xmlns:a16="http://schemas.microsoft.com/office/drawing/2014/main" id="{483B1FB0-ED18-AF75-A39B-0D817CD19070}"/>
              </a:ext>
            </a:extLst>
          </p:cNvPr>
          <p:cNvSpPr>
            <a:spLocks noGrp="1"/>
          </p:cNvSpPr>
          <p:nvPr>
            <p:ph idx="1"/>
          </p:nvPr>
        </p:nvSpPr>
        <p:spPr>
          <a:xfrm>
            <a:off x="381000" y="1905000"/>
            <a:ext cx="8229600" cy="4451350"/>
          </a:xfrm>
        </p:spPr>
        <p:txBody>
          <a:bodyPr/>
          <a:lstStyle/>
          <a:p>
            <a:pPr eaLnBrk="1" hangingPunct="1">
              <a:lnSpc>
                <a:spcPct val="90000"/>
              </a:lnSpc>
              <a:buFont typeface="Wingdings 2" panose="05020102010507070707" pitchFamily="82" charset="2"/>
              <a:buChar char=""/>
              <a:defRPr/>
            </a:pPr>
            <a:r>
              <a:rPr lang="en-US" altLang="en-US" sz="2800" dirty="0">
                <a:latin typeface="Tahoma" panose="020B0604030504040204" pitchFamily="34" charset="0"/>
              </a:rPr>
              <a:t>The Introduction to the </a:t>
            </a:r>
            <a:r>
              <a:rPr lang="en-US" altLang="en-US" sz="2800" dirty="0" err="1">
                <a:solidFill>
                  <a:srgbClr val="3366FF"/>
                </a:solidFill>
                <a:latin typeface="Tahoma" panose="020B0604030504040204" pitchFamily="34" charset="0"/>
              </a:rPr>
              <a:t>Bluepages</a:t>
            </a:r>
            <a:r>
              <a:rPr lang="en-US" altLang="en-US" sz="2800" dirty="0">
                <a:latin typeface="Tahoma" panose="020B0604030504040204" pitchFamily="34" charset="0"/>
              </a:rPr>
              <a:t> starts by talking about how some courts might have their own citation formats, and therefore, you should first and foremost follow your court rules.</a:t>
            </a:r>
          </a:p>
          <a:p>
            <a:pPr marL="0" indent="0" eaLnBrk="1" hangingPunct="1">
              <a:lnSpc>
                <a:spcPct val="90000"/>
              </a:lnSpc>
              <a:buFont typeface="Wingdings 2" panose="05020102010507070707" pitchFamily="82" charset="2"/>
              <a:buNone/>
              <a:defRPr/>
            </a:pPr>
            <a:endParaRPr lang="en-US" altLang="en-US" sz="2800" dirty="0">
              <a:latin typeface="Tahoma" panose="020B0604030504040204" pitchFamily="34" charset="0"/>
            </a:endParaRPr>
          </a:p>
          <a:p>
            <a:pPr eaLnBrk="1" hangingPunct="1">
              <a:lnSpc>
                <a:spcPct val="90000"/>
              </a:lnSpc>
              <a:buFont typeface="Wingdings 2" panose="05020102010507070707" pitchFamily="82" charset="2"/>
              <a:buChar char=""/>
              <a:defRPr/>
            </a:pPr>
            <a:r>
              <a:rPr lang="en-US" altLang="en-US" sz="2800" dirty="0">
                <a:latin typeface="Tahoma" panose="020B0604030504040204" pitchFamily="34" charset="0"/>
              </a:rPr>
              <a:t>The Introduction also summarizes typefaces used for citation in court documents and legal memoranda.</a:t>
            </a:r>
          </a:p>
        </p:txBody>
      </p:sp>
      <p:sp>
        <p:nvSpPr>
          <p:cNvPr id="19460" name="Slide Number Placeholder 5">
            <a:extLst>
              <a:ext uri="{FF2B5EF4-FFF2-40B4-BE49-F238E27FC236}">
                <a16:creationId xmlns:a16="http://schemas.microsoft.com/office/drawing/2014/main" id="{6458E89A-CC13-AEB6-ECDC-F92918413A8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CEE5A3BB-D30E-4348-A9D0-B6BD0828FC97}" type="slidenum">
              <a:rPr lang="en-US" altLang="en-US" sz="1400" smtClean="0">
                <a:latin typeface="Arial" panose="020B0604020202020204" pitchFamily="34" charset="0"/>
              </a:rPr>
              <a:pPr>
                <a:spcBef>
                  <a:spcPct val="0"/>
                </a:spcBef>
                <a:buClrTx/>
                <a:buSzTx/>
                <a:buFontTx/>
                <a:buNone/>
              </a:pPr>
              <a:t>10</a:t>
            </a:fld>
            <a:endParaRPr lang="en-US" altLang="en-US" sz="1400">
              <a:latin typeface="Arial" panose="020B0604020202020204" pitchFamily="34" charset="0"/>
            </a:endParaRPr>
          </a:p>
        </p:txBody>
      </p:sp>
    </p:spTree>
  </p:cSld>
  <p:clrMapOvr>
    <a:masterClrMapping/>
  </p:clrMapOvr>
  <p:transition spd="slow"/>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Rectangle 2">
            <a:extLst>
              <a:ext uri="{FF2B5EF4-FFF2-40B4-BE49-F238E27FC236}">
                <a16:creationId xmlns:a16="http://schemas.microsoft.com/office/drawing/2014/main" id="{B5FA91DB-0719-AAA2-AC33-98D4A1FA5EDF}"/>
              </a:ext>
            </a:extLst>
          </p:cNvPr>
          <p:cNvSpPr>
            <a:spLocks noGrp="1"/>
          </p:cNvSpPr>
          <p:nvPr>
            <p:ph type="title"/>
          </p:nvPr>
        </p:nvSpPr>
        <p:spPr>
          <a:xfrm>
            <a:off x="457200" y="609600"/>
            <a:ext cx="8229600" cy="1143000"/>
          </a:xfrm>
        </p:spPr>
        <p:txBody>
          <a:bodyPr/>
          <a:lstStyle/>
          <a:p>
            <a:pPr eaLnBrk="1" hangingPunct="1"/>
            <a:r>
              <a:rPr lang="en-US" altLang="en-US" sz="4400">
                <a:latin typeface="Tahoma" panose="020B0604030504040204" pitchFamily="34" charset="0"/>
              </a:rPr>
              <a:t>Formatting for signals</a:t>
            </a:r>
          </a:p>
        </p:txBody>
      </p:sp>
      <p:sp>
        <p:nvSpPr>
          <p:cNvPr id="114691" name="Rectangle 3">
            <a:extLst>
              <a:ext uri="{FF2B5EF4-FFF2-40B4-BE49-F238E27FC236}">
                <a16:creationId xmlns:a16="http://schemas.microsoft.com/office/drawing/2014/main" id="{D915188C-5AA9-1998-6F17-DDCACC28F89E}"/>
              </a:ext>
            </a:extLst>
          </p:cNvPr>
          <p:cNvSpPr>
            <a:spLocks noGrp="1"/>
          </p:cNvSpPr>
          <p:nvPr>
            <p:ph idx="1"/>
          </p:nvPr>
        </p:nvSpPr>
        <p:spPr>
          <a:xfrm>
            <a:off x="609600" y="1997075"/>
            <a:ext cx="7543800" cy="4572000"/>
          </a:xfrm>
        </p:spPr>
        <p:txBody>
          <a:bodyPr/>
          <a:lstStyle/>
          <a:p>
            <a:pPr eaLnBrk="1" hangingPunct="1">
              <a:lnSpc>
                <a:spcPct val="80000"/>
              </a:lnSpc>
            </a:pPr>
            <a:r>
              <a:rPr lang="en-US" altLang="en-US" sz="2400">
                <a:solidFill>
                  <a:srgbClr val="3366FF"/>
                </a:solidFill>
                <a:latin typeface="Tahoma" panose="020B0604030504040204" pitchFamily="34" charset="0"/>
              </a:rPr>
              <a:t>Underscore or italicize signals when they appear in citation sentences or clauses, </a:t>
            </a:r>
            <a:r>
              <a:rPr lang="en-US" altLang="en-US" sz="2400">
                <a:latin typeface="Tahoma" panose="020B0604030504040204" pitchFamily="34" charset="0"/>
              </a:rPr>
              <a:t>using the same format as that used for the case name.  When an introductory signal is used as part of a textual sentence, however, it is not underscored or italicized.</a:t>
            </a:r>
            <a:endParaRPr lang="en-US" altLang="en-US" sz="2400">
              <a:solidFill>
                <a:srgbClr val="FFFF00"/>
              </a:solidFill>
              <a:latin typeface="Tahoma" panose="020B0604030504040204" pitchFamily="34" charset="0"/>
            </a:endParaRPr>
          </a:p>
          <a:p>
            <a:pPr eaLnBrk="1" hangingPunct="1">
              <a:lnSpc>
                <a:spcPct val="80000"/>
              </a:lnSpc>
            </a:pPr>
            <a:r>
              <a:rPr lang="en-US" altLang="en-US" sz="2400">
                <a:solidFill>
                  <a:srgbClr val="3366FF"/>
                </a:solidFill>
                <a:latin typeface="Tahoma" panose="020B0604030504040204" pitchFamily="34" charset="0"/>
              </a:rPr>
              <a:t>Signals begin with a capital letter </a:t>
            </a:r>
            <a:r>
              <a:rPr lang="en-US" altLang="en-US" sz="2400">
                <a:solidFill>
                  <a:srgbClr val="9966FF"/>
                </a:solidFill>
                <a:latin typeface="Tahoma" panose="020B0604030504040204" pitchFamily="34" charset="0"/>
              </a:rPr>
              <a:t>only </a:t>
            </a:r>
            <a:r>
              <a:rPr lang="en-US" altLang="en-US" sz="2400">
                <a:solidFill>
                  <a:srgbClr val="3366FF"/>
                </a:solidFill>
                <a:latin typeface="Tahoma" panose="020B0604030504040204" pitchFamily="34" charset="0"/>
              </a:rPr>
              <a:t>when they begin a sentence.</a:t>
            </a:r>
          </a:p>
          <a:p>
            <a:pPr eaLnBrk="1" hangingPunct="1">
              <a:lnSpc>
                <a:spcPct val="80000"/>
              </a:lnSpc>
            </a:pPr>
            <a:r>
              <a:rPr lang="en-US" altLang="en-US" sz="2400">
                <a:latin typeface="Tahoma" panose="020B0604030504040204" pitchFamily="34" charset="0"/>
              </a:rPr>
              <a:t>There is a space between the signal and the case name.  If the case name is underlined, there is a break in the underlining between the signal and the case name.</a:t>
            </a:r>
          </a:p>
          <a:p>
            <a:pPr eaLnBrk="1" hangingPunct="1">
              <a:lnSpc>
                <a:spcPct val="80000"/>
              </a:lnSpc>
            </a:pPr>
            <a:r>
              <a:rPr lang="en-US" altLang="en-US" sz="2400">
                <a:solidFill>
                  <a:srgbClr val="3366FF"/>
                </a:solidFill>
                <a:latin typeface="Tahoma" panose="020B0604030504040204" pitchFamily="34" charset="0"/>
              </a:rPr>
              <a:t>When appropriate, two or more signals may be paired together.</a:t>
            </a:r>
          </a:p>
        </p:txBody>
      </p:sp>
      <p:sp>
        <p:nvSpPr>
          <p:cNvPr id="114692" name="Slide Number Placeholder 5">
            <a:extLst>
              <a:ext uri="{FF2B5EF4-FFF2-40B4-BE49-F238E27FC236}">
                <a16:creationId xmlns:a16="http://schemas.microsoft.com/office/drawing/2014/main" id="{C821ACBE-ABA7-B9F8-082F-E58667E0C68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B16F45BE-AFA4-40C8-A86A-8945EF0F3E25}" type="slidenum">
              <a:rPr lang="en-US" altLang="en-US" sz="1400" smtClean="0">
                <a:latin typeface="Arial" panose="020B0604020202020204" pitchFamily="34" charset="0"/>
              </a:rPr>
              <a:pPr>
                <a:spcBef>
                  <a:spcPct val="0"/>
                </a:spcBef>
                <a:buClrTx/>
                <a:buSzTx/>
                <a:buFontTx/>
                <a:buNone/>
              </a:pPr>
              <a:t>100</a:t>
            </a:fld>
            <a:endParaRPr lang="en-US" altLang="en-US" sz="1400">
              <a:latin typeface="Arial" panose="020B0604020202020204" pitchFamily="34" charset="0"/>
            </a:endParaRPr>
          </a:p>
        </p:txBody>
      </p:sp>
    </p:spTree>
  </p:cSld>
  <p:clrMapOvr>
    <a:masterClrMapping/>
  </p:clrMapOvr>
  <p:transition spd="slow"/>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9786EED0-042B-C081-7067-3FBEE46DEDEC}"/>
              </a:ext>
            </a:extLst>
          </p:cNvPr>
          <p:cNvSpPr>
            <a:spLocks noGrp="1"/>
          </p:cNvSpPr>
          <p:nvPr>
            <p:ph type="title"/>
          </p:nvPr>
        </p:nvSpPr>
        <p:spPr>
          <a:xfrm>
            <a:off x="609600" y="609600"/>
            <a:ext cx="8229600" cy="1143000"/>
          </a:xfrm>
        </p:spPr>
        <p:txBody>
          <a:bodyPr/>
          <a:lstStyle/>
          <a:p>
            <a:pPr eaLnBrk="1" hangingPunct="1"/>
            <a:r>
              <a:rPr lang="en-US" altLang="en-US" sz="4400">
                <a:latin typeface="Tahoma" panose="020B0604030504040204" pitchFamily="34" charset="0"/>
              </a:rPr>
              <a:t>Examples of “</a:t>
            </a:r>
            <a:r>
              <a:rPr lang="en-US" altLang="ja-JP" sz="4400">
                <a:latin typeface="Tahoma" panose="020B0604030504040204" pitchFamily="34" charset="0"/>
              </a:rPr>
              <a:t>no signal”</a:t>
            </a:r>
            <a:endParaRPr lang="en-US" altLang="en-US" sz="4400">
              <a:latin typeface="Tahoma" panose="020B0604030504040204" pitchFamily="34" charset="0"/>
            </a:endParaRPr>
          </a:p>
        </p:txBody>
      </p:sp>
      <p:sp>
        <p:nvSpPr>
          <p:cNvPr id="115715" name="Rectangle 3">
            <a:extLst>
              <a:ext uri="{FF2B5EF4-FFF2-40B4-BE49-F238E27FC236}">
                <a16:creationId xmlns:a16="http://schemas.microsoft.com/office/drawing/2014/main" id="{A008DD7A-1D9E-F96D-5510-3363217B73D3}"/>
              </a:ext>
            </a:extLst>
          </p:cNvPr>
          <p:cNvSpPr>
            <a:spLocks noGrp="1"/>
          </p:cNvSpPr>
          <p:nvPr>
            <p:ph idx="1"/>
          </p:nvPr>
        </p:nvSpPr>
        <p:spPr>
          <a:xfrm>
            <a:off x="573088" y="2076450"/>
            <a:ext cx="7543800" cy="4648200"/>
          </a:xfrm>
        </p:spPr>
        <p:txBody>
          <a:bodyPr/>
          <a:lstStyle/>
          <a:p>
            <a:pPr eaLnBrk="1" hangingPunct="1">
              <a:lnSpc>
                <a:spcPct val="80000"/>
              </a:lnSpc>
            </a:pPr>
            <a:r>
              <a:rPr lang="en-US" altLang="en-US" sz="2400">
                <a:solidFill>
                  <a:srgbClr val="3366FF"/>
                </a:solidFill>
                <a:latin typeface="Tahoma" panose="020B0604030504040204" pitchFamily="34" charset="0"/>
              </a:rPr>
              <a:t>Fifty-one years ago, the United States Supreme Court held that racial segregation in public schools violates the Fourteenth Amendment</a:t>
            </a:r>
            <a:r>
              <a:rPr lang="ja-JP" altLang="en-US" sz="2400">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sz="2400">
                <a:solidFill>
                  <a:srgbClr val="3366FF"/>
                </a:solidFill>
                <a:latin typeface="Tahoma" panose="020B0604030504040204" pitchFamily="34" charset="0"/>
                <a:ea typeface="HGP明朝E" panose="02020800000000000000" pitchFamily="18" charset="-128"/>
                <a:cs typeface="HGP明朝E" panose="02020800000000000000" pitchFamily="18" charset="-128"/>
              </a:rPr>
              <a:t>s guarantee of Equal Protection.  </a:t>
            </a:r>
            <a:r>
              <a:rPr lang="en-US" altLang="ja-JP" sz="2400" u="sng">
                <a:solidFill>
                  <a:srgbClr val="3366FF"/>
                </a:solidFill>
                <a:latin typeface="Tahoma" panose="020B0604030504040204" pitchFamily="34" charset="0"/>
                <a:ea typeface="HGP明朝E" panose="02020800000000000000" pitchFamily="18" charset="-128"/>
                <a:cs typeface="HGP明朝E" panose="02020800000000000000" pitchFamily="18" charset="-128"/>
              </a:rPr>
              <a:t>Brown v. Bd. of Educ.</a:t>
            </a:r>
            <a:r>
              <a:rPr lang="en-US" altLang="ja-JP" sz="2400">
                <a:solidFill>
                  <a:srgbClr val="3366FF"/>
                </a:solidFill>
                <a:latin typeface="Tahoma" panose="020B0604030504040204" pitchFamily="34" charset="0"/>
                <a:ea typeface="HGP明朝E" panose="02020800000000000000" pitchFamily="18" charset="-128"/>
                <a:cs typeface="HGP明朝E" panose="02020800000000000000" pitchFamily="18" charset="-128"/>
              </a:rPr>
              <a:t>, 347 U.S. 483, 494 (1954).</a:t>
            </a:r>
          </a:p>
          <a:p>
            <a:pPr eaLnBrk="1" hangingPunct="1">
              <a:lnSpc>
                <a:spcPct val="80000"/>
              </a:lnSpc>
            </a:pPr>
            <a:r>
              <a:rPr lang="en-US" altLang="en-US" sz="2400">
                <a:solidFill>
                  <a:srgbClr val="3366FF"/>
                </a:solidFill>
                <a:latin typeface="Tahoma" panose="020B0604030504040204" pitchFamily="34" charset="0"/>
              </a:rPr>
              <a:t>In </a:t>
            </a:r>
            <a:r>
              <a:rPr lang="en-US" altLang="en-US" sz="2400" u="sng">
                <a:solidFill>
                  <a:srgbClr val="3366FF"/>
                </a:solidFill>
                <a:latin typeface="Tahoma" panose="020B0604030504040204" pitchFamily="34" charset="0"/>
              </a:rPr>
              <a:t>Brown v. Board of Education</a:t>
            </a:r>
            <a:r>
              <a:rPr lang="en-US" altLang="en-US" sz="2400">
                <a:solidFill>
                  <a:srgbClr val="3366FF"/>
                </a:solidFill>
                <a:latin typeface="Tahoma" panose="020B0604030504040204" pitchFamily="34" charset="0"/>
              </a:rPr>
              <a:t>, the United States Supreme Court began to unravel Jim Crow.  347 U.S. 483, 494 (1954). </a:t>
            </a:r>
          </a:p>
        </p:txBody>
      </p:sp>
      <p:sp>
        <p:nvSpPr>
          <p:cNvPr id="115716" name="Slide Number Placeholder 5">
            <a:extLst>
              <a:ext uri="{FF2B5EF4-FFF2-40B4-BE49-F238E27FC236}">
                <a16:creationId xmlns:a16="http://schemas.microsoft.com/office/drawing/2014/main" id="{2E170995-1703-7B57-8D76-B8280851869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D5A8BD3B-67EF-4F82-94AC-5CD4DE0A0747}" type="slidenum">
              <a:rPr lang="en-US" altLang="en-US" sz="1400" smtClean="0">
                <a:latin typeface="Arial" panose="020B0604020202020204" pitchFamily="34" charset="0"/>
              </a:rPr>
              <a:pPr>
                <a:spcBef>
                  <a:spcPct val="0"/>
                </a:spcBef>
                <a:buClrTx/>
                <a:buSzTx/>
                <a:buFontTx/>
                <a:buNone/>
              </a:pPr>
              <a:t>101</a:t>
            </a:fld>
            <a:endParaRPr lang="en-US" altLang="en-US" sz="1400">
              <a:latin typeface="Arial" panose="020B0604020202020204" pitchFamily="34" charset="0"/>
            </a:endParaRPr>
          </a:p>
        </p:txBody>
      </p:sp>
    </p:spTree>
  </p:cSld>
  <p:clrMapOvr>
    <a:masterClrMapping/>
  </p:clrMapOvr>
  <p:transition spd="slow"/>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Rectangle 2">
            <a:extLst>
              <a:ext uri="{FF2B5EF4-FFF2-40B4-BE49-F238E27FC236}">
                <a16:creationId xmlns:a16="http://schemas.microsoft.com/office/drawing/2014/main" id="{3A7B0187-D04E-E395-495D-0AF57FAFE52D}"/>
              </a:ext>
            </a:extLst>
          </p:cNvPr>
          <p:cNvSpPr>
            <a:spLocks noGrp="1"/>
          </p:cNvSpPr>
          <p:nvPr>
            <p:ph type="title"/>
          </p:nvPr>
        </p:nvSpPr>
        <p:spPr>
          <a:xfrm>
            <a:off x="609600" y="685800"/>
            <a:ext cx="8229600" cy="1143000"/>
          </a:xfrm>
        </p:spPr>
        <p:txBody>
          <a:bodyPr/>
          <a:lstStyle/>
          <a:p>
            <a:pPr eaLnBrk="1" hangingPunct="1"/>
            <a:r>
              <a:rPr lang="en-US" altLang="en-US" sz="4400">
                <a:latin typeface="Tahoma" panose="020B0604030504040204" pitchFamily="34" charset="0"/>
              </a:rPr>
              <a:t>Other types of signals</a:t>
            </a:r>
          </a:p>
        </p:txBody>
      </p:sp>
      <p:sp>
        <p:nvSpPr>
          <p:cNvPr id="116739" name="Rectangle 3">
            <a:extLst>
              <a:ext uri="{FF2B5EF4-FFF2-40B4-BE49-F238E27FC236}">
                <a16:creationId xmlns:a16="http://schemas.microsoft.com/office/drawing/2014/main" id="{09CB5B97-8A85-F446-0C87-651CFFB307FB}"/>
              </a:ext>
            </a:extLst>
          </p:cNvPr>
          <p:cNvSpPr>
            <a:spLocks noGrp="1"/>
          </p:cNvSpPr>
          <p:nvPr>
            <p:ph idx="1"/>
          </p:nvPr>
        </p:nvSpPr>
        <p:spPr>
          <a:xfrm>
            <a:off x="457200" y="2286000"/>
            <a:ext cx="8229600" cy="4389438"/>
          </a:xfrm>
        </p:spPr>
        <p:txBody>
          <a:bodyPr/>
          <a:lstStyle/>
          <a:p>
            <a:pPr eaLnBrk="1" hangingPunct="1"/>
            <a:r>
              <a:rPr lang="en-US" altLang="en-US">
                <a:latin typeface="Tahoma" panose="020B0604030504040204" pitchFamily="34" charset="0"/>
              </a:rPr>
              <a:t>Signals that indicate support for the proposition  </a:t>
            </a:r>
            <a:endParaRPr lang="en-US" altLang="en-US" u="sng">
              <a:latin typeface="Tahoma" panose="020B0604030504040204" pitchFamily="34" charset="0"/>
            </a:endParaRPr>
          </a:p>
          <a:p>
            <a:pPr lvl="1" eaLnBrk="1" hangingPunct="1"/>
            <a:r>
              <a:rPr lang="en-US" altLang="en-US" u="sng">
                <a:solidFill>
                  <a:srgbClr val="3366FF"/>
                </a:solidFill>
                <a:latin typeface="Tahoma" panose="020B0604030504040204" pitchFamily="34" charset="0"/>
              </a:rPr>
              <a:t>See</a:t>
            </a:r>
            <a:r>
              <a:rPr lang="en-US" altLang="en-US">
                <a:solidFill>
                  <a:srgbClr val="3366FF"/>
                </a:solidFill>
                <a:latin typeface="Tahoma" panose="020B0604030504040204" pitchFamily="34" charset="0"/>
              </a:rPr>
              <a:t> and </a:t>
            </a:r>
            <a:r>
              <a:rPr lang="en-US" altLang="en-US" u="sng">
                <a:solidFill>
                  <a:srgbClr val="3366FF"/>
                </a:solidFill>
                <a:latin typeface="Tahoma" panose="020B0604030504040204" pitchFamily="34" charset="0"/>
              </a:rPr>
              <a:t>see also</a:t>
            </a:r>
          </a:p>
          <a:p>
            <a:pPr lvl="1" eaLnBrk="1" hangingPunct="1"/>
            <a:r>
              <a:rPr lang="en-US" altLang="en-US" u="sng">
                <a:solidFill>
                  <a:srgbClr val="3366FF"/>
                </a:solidFill>
                <a:latin typeface="Tahoma" panose="020B0604030504040204" pitchFamily="34" charset="0"/>
              </a:rPr>
              <a:t>E.g.</a:t>
            </a:r>
            <a:r>
              <a:rPr lang="en-US" altLang="en-US">
                <a:solidFill>
                  <a:srgbClr val="3366FF"/>
                </a:solidFill>
                <a:latin typeface="Tahoma" panose="020B0604030504040204" pitchFamily="34" charset="0"/>
              </a:rPr>
              <a:t> means </a:t>
            </a:r>
            <a:r>
              <a:rPr lang="en-US" altLang="en-US">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a:solidFill>
                  <a:srgbClr val="3366FF"/>
                </a:solidFill>
                <a:latin typeface="Tahoma" panose="020B0604030504040204" pitchFamily="34" charset="0"/>
                <a:ea typeface="HGP明朝E" panose="02020800000000000000" pitchFamily="18" charset="-128"/>
                <a:cs typeface="HGP明朝E" panose="02020800000000000000" pitchFamily="18" charset="-128"/>
              </a:rPr>
              <a:t>for example”</a:t>
            </a:r>
            <a:endParaRPr lang="en-US" altLang="ja-JP" u="sng">
              <a:solidFill>
                <a:srgbClr val="3366FF"/>
              </a:solidFill>
              <a:latin typeface="Tahoma" panose="020B0604030504040204" pitchFamily="34" charset="0"/>
              <a:ea typeface="HGP明朝E" panose="02020800000000000000" pitchFamily="18" charset="-128"/>
              <a:cs typeface="HGP明朝E" panose="02020800000000000000" pitchFamily="18" charset="-128"/>
            </a:endParaRPr>
          </a:p>
          <a:p>
            <a:pPr lvl="1" eaLnBrk="1" hangingPunct="1"/>
            <a:r>
              <a:rPr lang="en-US" altLang="en-US" u="sng">
                <a:solidFill>
                  <a:srgbClr val="3366FF"/>
                </a:solidFill>
                <a:latin typeface="Tahoma" panose="020B0604030504040204" pitchFamily="34" charset="0"/>
              </a:rPr>
              <a:t>Accord</a:t>
            </a:r>
            <a:r>
              <a:rPr lang="en-US" altLang="en-US">
                <a:solidFill>
                  <a:srgbClr val="3366FF"/>
                </a:solidFill>
                <a:latin typeface="Tahoma" panose="020B0604030504040204" pitchFamily="34" charset="0"/>
              </a:rPr>
              <a:t> means </a:t>
            </a:r>
            <a:r>
              <a:rPr lang="en-US" altLang="en-US">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a:solidFill>
                  <a:srgbClr val="3366FF"/>
                </a:solidFill>
                <a:latin typeface="Tahoma" panose="020B0604030504040204" pitchFamily="34" charset="0"/>
                <a:ea typeface="HGP明朝E" panose="02020800000000000000" pitchFamily="18" charset="-128"/>
                <a:cs typeface="HGP明朝E" panose="02020800000000000000" pitchFamily="18" charset="-128"/>
              </a:rPr>
              <a:t>agreement”</a:t>
            </a:r>
            <a:endParaRPr lang="en-US" altLang="ja-JP" u="sng">
              <a:solidFill>
                <a:srgbClr val="3366FF"/>
              </a:solidFill>
              <a:latin typeface="Tahoma" panose="020B0604030504040204" pitchFamily="34" charset="0"/>
              <a:ea typeface="HGP明朝E" panose="02020800000000000000" pitchFamily="18" charset="-128"/>
              <a:cs typeface="HGP明朝E" panose="02020800000000000000" pitchFamily="18" charset="-128"/>
            </a:endParaRPr>
          </a:p>
          <a:p>
            <a:pPr lvl="1" eaLnBrk="1" hangingPunct="1"/>
            <a:r>
              <a:rPr lang="en-US" altLang="en-US" u="sng">
                <a:solidFill>
                  <a:srgbClr val="3366FF"/>
                </a:solidFill>
                <a:latin typeface="Tahoma" panose="020B0604030504040204" pitchFamily="34" charset="0"/>
              </a:rPr>
              <a:t>Cf.</a:t>
            </a:r>
            <a:r>
              <a:rPr lang="en-US" altLang="en-US" i="1">
                <a:solidFill>
                  <a:srgbClr val="3366FF"/>
                </a:solidFill>
                <a:latin typeface="Tahoma" panose="020B0604030504040204" pitchFamily="34" charset="0"/>
              </a:rPr>
              <a:t> </a:t>
            </a:r>
            <a:r>
              <a:rPr lang="en-US" altLang="en-US">
                <a:solidFill>
                  <a:srgbClr val="3366FF"/>
                </a:solidFill>
                <a:latin typeface="Tahoma" panose="020B0604030504040204" pitchFamily="34" charset="0"/>
              </a:rPr>
              <a:t>literally means </a:t>
            </a:r>
            <a:r>
              <a:rPr lang="en-US" altLang="en-US">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a:solidFill>
                  <a:srgbClr val="3366FF"/>
                </a:solidFill>
                <a:latin typeface="Tahoma" panose="020B0604030504040204" pitchFamily="34" charset="0"/>
                <a:ea typeface="HGP明朝E" panose="02020800000000000000" pitchFamily="18" charset="-128"/>
                <a:cs typeface="HGP明朝E" panose="02020800000000000000" pitchFamily="18" charset="-128"/>
              </a:rPr>
              <a:t>compare”</a:t>
            </a:r>
            <a:endParaRPr lang="en-US" altLang="en-US">
              <a:solidFill>
                <a:srgbClr val="3366FF"/>
              </a:solidFill>
              <a:latin typeface="Tahoma" panose="020B0604030504040204" pitchFamily="34" charset="0"/>
            </a:endParaRPr>
          </a:p>
        </p:txBody>
      </p:sp>
      <p:sp>
        <p:nvSpPr>
          <p:cNvPr id="116740" name="Slide Number Placeholder 5">
            <a:extLst>
              <a:ext uri="{FF2B5EF4-FFF2-40B4-BE49-F238E27FC236}">
                <a16:creationId xmlns:a16="http://schemas.microsoft.com/office/drawing/2014/main" id="{08BF684E-B73F-71C6-C711-B8700D4CD7A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027C6C55-2B7D-4B57-AE70-C8A94F783FB1}" type="slidenum">
              <a:rPr lang="en-US" altLang="en-US" sz="1400" smtClean="0">
                <a:latin typeface="Arial" panose="020B0604020202020204" pitchFamily="34" charset="0"/>
              </a:rPr>
              <a:pPr>
                <a:spcBef>
                  <a:spcPct val="0"/>
                </a:spcBef>
                <a:buClrTx/>
                <a:buSzTx/>
                <a:buFontTx/>
                <a:buNone/>
              </a:pPr>
              <a:t>102</a:t>
            </a:fld>
            <a:endParaRPr lang="en-US" altLang="en-US" sz="1400">
              <a:latin typeface="Arial" panose="020B0604020202020204" pitchFamily="34" charset="0"/>
            </a:endParaRPr>
          </a:p>
        </p:txBody>
      </p:sp>
    </p:spTree>
  </p:cSld>
  <p:clrMapOvr>
    <a:masterClrMapping/>
  </p:clrMapOvr>
  <p:transition spd="slow"/>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34982A90-3325-CD09-B8ED-4E7A8CC16664}"/>
              </a:ext>
            </a:extLst>
          </p:cNvPr>
          <p:cNvSpPr>
            <a:spLocks noGrp="1"/>
          </p:cNvSpPr>
          <p:nvPr>
            <p:ph type="title"/>
          </p:nvPr>
        </p:nvSpPr>
        <p:spPr/>
        <p:txBody>
          <a:bodyPr/>
          <a:lstStyle/>
          <a:p>
            <a:pPr eaLnBrk="1" hangingPunct="1"/>
            <a:r>
              <a:rPr lang="en-US" altLang="en-US" sz="4400">
                <a:latin typeface="Tahoma" panose="020B0604030504040204" pitchFamily="34" charset="0"/>
              </a:rPr>
              <a:t>Other types of signals (cont’</a:t>
            </a:r>
            <a:r>
              <a:rPr lang="en-US" altLang="ja-JP" sz="4400">
                <a:latin typeface="Tahoma" panose="020B0604030504040204" pitchFamily="34" charset="0"/>
              </a:rPr>
              <a:t>d)</a:t>
            </a:r>
            <a:endParaRPr lang="en-US" altLang="en-US" sz="4400">
              <a:latin typeface="Tahoma" panose="020B0604030504040204" pitchFamily="34" charset="0"/>
            </a:endParaRPr>
          </a:p>
        </p:txBody>
      </p:sp>
      <p:sp>
        <p:nvSpPr>
          <p:cNvPr id="117763" name="Rectangle 3">
            <a:extLst>
              <a:ext uri="{FF2B5EF4-FFF2-40B4-BE49-F238E27FC236}">
                <a16:creationId xmlns:a16="http://schemas.microsoft.com/office/drawing/2014/main" id="{C64AEE41-3612-9825-F405-A8337DED9490}"/>
              </a:ext>
            </a:extLst>
          </p:cNvPr>
          <p:cNvSpPr>
            <a:spLocks noGrp="1"/>
          </p:cNvSpPr>
          <p:nvPr>
            <p:ph idx="1"/>
          </p:nvPr>
        </p:nvSpPr>
        <p:spPr>
          <a:xfrm>
            <a:off x="457200" y="2209800"/>
            <a:ext cx="8229600" cy="4389438"/>
          </a:xfrm>
        </p:spPr>
        <p:txBody>
          <a:bodyPr/>
          <a:lstStyle/>
          <a:p>
            <a:pPr eaLnBrk="1" hangingPunct="1"/>
            <a:r>
              <a:rPr lang="en-US" altLang="en-US">
                <a:latin typeface="Tahoma" panose="020B0604030504040204" pitchFamily="34" charset="0"/>
              </a:rPr>
              <a:t>Signals that suggest a useful comparison</a:t>
            </a:r>
          </a:p>
          <a:p>
            <a:pPr lvl="1" eaLnBrk="1" hangingPunct="1"/>
            <a:r>
              <a:rPr lang="en-US" altLang="en-US" u="sng">
                <a:solidFill>
                  <a:srgbClr val="3366FF"/>
                </a:solidFill>
                <a:latin typeface="Tahoma" panose="020B0604030504040204" pitchFamily="34" charset="0"/>
              </a:rPr>
              <a:t>Compare</a:t>
            </a:r>
            <a:r>
              <a:rPr lang="en-US" altLang="en-US">
                <a:solidFill>
                  <a:srgbClr val="3366FF"/>
                </a:solidFill>
                <a:latin typeface="Tahoma" panose="020B0604030504040204" pitchFamily="34" charset="0"/>
              </a:rPr>
              <a:t> . . . </a:t>
            </a:r>
            <a:r>
              <a:rPr lang="en-US" altLang="en-US" u="sng">
                <a:solidFill>
                  <a:srgbClr val="3366FF"/>
                </a:solidFill>
                <a:latin typeface="Tahoma" panose="020B0604030504040204" pitchFamily="34" charset="0"/>
              </a:rPr>
              <a:t>with</a:t>
            </a:r>
            <a:r>
              <a:rPr lang="en-US" altLang="en-US">
                <a:solidFill>
                  <a:srgbClr val="3366FF"/>
                </a:solidFill>
                <a:latin typeface="Tahoma" panose="020B0604030504040204" pitchFamily="34" charset="0"/>
              </a:rPr>
              <a:t> . . .</a:t>
            </a:r>
          </a:p>
        </p:txBody>
      </p:sp>
      <p:sp>
        <p:nvSpPr>
          <p:cNvPr id="117764" name="Slide Number Placeholder 5">
            <a:extLst>
              <a:ext uri="{FF2B5EF4-FFF2-40B4-BE49-F238E27FC236}">
                <a16:creationId xmlns:a16="http://schemas.microsoft.com/office/drawing/2014/main" id="{9CE04905-D314-76E3-70A5-200B8017F8C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91412598-AC69-4A57-B8F5-B1F6F2325388}" type="slidenum">
              <a:rPr lang="en-US" altLang="en-US" sz="1400" smtClean="0">
                <a:latin typeface="Arial" panose="020B0604020202020204" pitchFamily="34" charset="0"/>
              </a:rPr>
              <a:pPr>
                <a:spcBef>
                  <a:spcPct val="0"/>
                </a:spcBef>
                <a:buClrTx/>
                <a:buSzTx/>
                <a:buFontTx/>
                <a:buNone/>
              </a:pPr>
              <a:t>103</a:t>
            </a:fld>
            <a:endParaRPr lang="en-US" altLang="en-US" sz="1400">
              <a:latin typeface="Arial" panose="020B0604020202020204" pitchFamily="34" charset="0"/>
            </a:endParaRPr>
          </a:p>
        </p:txBody>
      </p:sp>
    </p:spTree>
  </p:cSld>
  <p:clrMapOvr>
    <a:masterClrMapping/>
  </p:clrMapOvr>
  <p:transition spd="slow"/>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a:extLst>
              <a:ext uri="{FF2B5EF4-FFF2-40B4-BE49-F238E27FC236}">
                <a16:creationId xmlns:a16="http://schemas.microsoft.com/office/drawing/2014/main" id="{7FA1C7B9-C678-4093-22DA-E96B4269CF6B}"/>
              </a:ext>
            </a:extLst>
          </p:cNvPr>
          <p:cNvSpPr>
            <a:spLocks noGrp="1"/>
          </p:cNvSpPr>
          <p:nvPr>
            <p:ph type="title"/>
          </p:nvPr>
        </p:nvSpPr>
        <p:spPr/>
        <p:txBody>
          <a:bodyPr/>
          <a:lstStyle/>
          <a:p>
            <a:pPr eaLnBrk="1" hangingPunct="1"/>
            <a:r>
              <a:rPr lang="en-US" altLang="en-US" sz="4400">
                <a:latin typeface="Tahoma" panose="020B0604030504040204" pitchFamily="34" charset="0"/>
              </a:rPr>
              <a:t>Other types of signals (cont’</a:t>
            </a:r>
            <a:r>
              <a:rPr lang="en-US" altLang="ja-JP" sz="4400">
                <a:latin typeface="Tahoma" panose="020B0604030504040204" pitchFamily="34" charset="0"/>
              </a:rPr>
              <a:t>d)</a:t>
            </a:r>
            <a:endParaRPr lang="en-US" altLang="en-US" sz="4400">
              <a:latin typeface="Tahoma" panose="020B0604030504040204" pitchFamily="34" charset="0"/>
            </a:endParaRPr>
          </a:p>
        </p:txBody>
      </p:sp>
      <p:sp>
        <p:nvSpPr>
          <p:cNvPr id="118787" name="Rectangle 3">
            <a:extLst>
              <a:ext uri="{FF2B5EF4-FFF2-40B4-BE49-F238E27FC236}">
                <a16:creationId xmlns:a16="http://schemas.microsoft.com/office/drawing/2014/main" id="{F72C5B30-B5A7-B0B7-AD94-B06CEE18C58D}"/>
              </a:ext>
            </a:extLst>
          </p:cNvPr>
          <p:cNvSpPr>
            <a:spLocks noGrp="1"/>
          </p:cNvSpPr>
          <p:nvPr>
            <p:ph idx="1"/>
          </p:nvPr>
        </p:nvSpPr>
        <p:spPr>
          <a:xfrm>
            <a:off x="457200" y="2133600"/>
            <a:ext cx="8229600" cy="4389438"/>
          </a:xfrm>
        </p:spPr>
        <p:txBody>
          <a:bodyPr/>
          <a:lstStyle/>
          <a:p>
            <a:pPr eaLnBrk="1" hangingPunct="1"/>
            <a:r>
              <a:rPr lang="en-US" altLang="en-US">
                <a:latin typeface="Tahoma" panose="020B0604030504040204" pitchFamily="34" charset="0"/>
              </a:rPr>
              <a:t>Signals that contradict the proposition</a:t>
            </a:r>
          </a:p>
          <a:p>
            <a:pPr lvl="1" eaLnBrk="1" hangingPunct="1"/>
            <a:r>
              <a:rPr lang="en-US" altLang="en-US" u="sng">
                <a:solidFill>
                  <a:srgbClr val="3366FF"/>
                </a:solidFill>
                <a:latin typeface="Tahoma" panose="020B0604030504040204" pitchFamily="34" charset="0"/>
              </a:rPr>
              <a:t>Contra</a:t>
            </a:r>
            <a:endParaRPr lang="en-US" altLang="en-US">
              <a:solidFill>
                <a:srgbClr val="3366FF"/>
              </a:solidFill>
              <a:latin typeface="Tahoma" panose="020B0604030504040204" pitchFamily="34" charset="0"/>
            </a:endParaRPr>
          </a:p>
          <a:p>
            <a:pPr lvl="1" eaLnBrk="1" hangingPunct="1"/>
            <a:r>
              <a:rPr lang="en-US" altLang="en-US" u="sng">
                <a:solidFill>
                  <a:srgbClr val="3366FF"/>
                </a:solidFill>
                <a:latin typeface="Tahoma" panose="020B0604030504040204" pitchFamily="34" charset="0"/>
              </a:rPr>
              <a:t>But see</a:t>
            </a:r>
            <a:endParaRPr lang="en-US" altLang="en-US">
              <a:solidFill>
                <a:srgbClr val="3366FF"/>
              </a:solidFill>
              <a:latin typeface="Tahoma" panose="020B0604030504040204" pitchFamily="34" charset="0"/>
            </a:endParaRPr>
          </a:p>
          <a:p>
            <a:pPr lvl="1" eaLnBrk="1" hangingPunct="1"/>
            <a:r>
              <a:rPr lang="en-US" altLang="en-US" u="sng">
                <a:solidFill>
                  <a:srgbClr val="3366FF"/>
                </a:solidFill>
                <a:latin typeface="Tahoma" panose="020B0604030504040204" pitchFamily="34" charset="0"/>
              </a:rPr>
              <a:t>But cf.</a:t>
            </a:r>
          </a:p>
        </p:txBody>
      </p:sp>
      <p:sp>
        <p:nvSpPr>
          <p:cNvPr id="118788" name="Slide Number Placeholder 5">
            <a:extLst>
              <a:ext uri="{FF2B5EF4-FFF2-40B4-BE49-F238E27FC236}">
                <a16:creationId xmlns:a16="http://schemas.microsoft.com/office/drawing/2014/main" id="{5ED80CE5-634B-B130-BBDF-BBCD82DD8D1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4A3EC941-69E8-41CE-B277-A5569517DF31}" type="slidenum">
              <a:rPr lang="en-US" altLang="en-US" sz="1400" smtClean="0">
                <a:latin typeface="Arial" panose="020B0604020202020204" pitchFamily="34" charset="0"/>
              </a:rPr>
              <a:pPr>
                <a:spcBef>
                  <a:spcPct val="0"/>
                </a:spcBef>
                <a:buClrTx/>
                <a:buSzTx/>
                <a:buFontTx/>
                <a:buNone/>
              </a:pPr>
              <a:t>104</a:t>
            </a:fld>
            <a:endParaRPr lang="en-US" altLang="en-US" sz="1400">
              <a:latin typeface="Arial" panose="020B0604020202020204" pitchFamily="34" charset="0"/>
            </a:endParaRPr>
          </a:p>
        </p:txBody>
      </p:sp>
    </p:spTree>
  </p:cSld>
  <p:clrMapOvr>
    <a:masterClrMapping/>
  </p:clrMapOvr>
  <p:transition spd="slow"/>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3EDDFA93-8B1F-9824-38D8-F0EFF4A67A98}"/>
              </a:ext>
            </a:extLst>
          </p:cNvPr>
          <p:cNvSpPr>
            <a:spLocks noGrp="1"/>
          </p:cNvSpPr>
          <p:nvPr>
            <p:ph type="title"/>
          </p:nvPr>
        </p:nvSpPr>
        <p:spPr/>
        <p:txBody>
          <a:bodyPr/>
          <a:lstStyle/>
          <a:p>
            <a:pPr eaLnBrk="1" hangingPunct="1"/>
            <a:r>
              <a:rPr lang="en-US" altLang="en-US" sz="4400">
                <a:latin typeface="Tahoma" panose="020B0604030504040204" pitchFamily="34" charset="0"/>
              </a:rPr>
              <a:t>Other types of signals (cont’</a:t>
            </a:r>
            <a:r>
              <a:rPr lang="en-US" altLang="ja-JP" sz="4400">
                <a:latin typeface="Tahoma" panose="020B0604030504040204" pitchFamily="34" charset="0"/>
              </a:rPr>
              <a:t>d)</a:t>
            </a:r>
            <a:endParaRPr lang="en-US" altLang="en-US" sz="4400">
              <a:latin typeface="Tahoma" panose="020B0604030504040204" pitchFamily="34" charset="0"/>
            </a:endParaRPr>
          </a:p>
        </p:txBody>
      </p:sp>
      <p:sp>
        <p:nvSpPr>
          <p:cNvPr id="119811" name="Rectangle 3">
            <a:extLst>
              <a:ext uri="{FF2B5EF4-FFF2-40B4-BE49-F238E27FC236}">
                <a16:creationId xmlns:a16="http://schemas.microsoft.com/office/drawing/2014/main" id="{9D049DB3-C928-FDB7-971E-88B490CB876B}"/>
              </a:ext>
            </a:extLst>
          </p:cNvPr>
          <p:cNvSpPr>
            <a:spLocks noGrp="1"/>
          </p:cNvSpPr>
          <p:nvPr>
            <p:ph idx="1"/>
          </p:nvPr>
        </p:nvSpPr>
        <p:spPr>
          <a:xfrm>
            <a:off x="457200" y="2133600"/>
            <a:ext cx="8229600" cy="4389438"/>
          </a:xfrm>
        </p:spPr>
        <p:txBody>
          <a:bodyPr/>
          <a:lstStyle/>
          <a:p>
            <a:pPr eaLnBrk="1" hangingPunct="1"/>
            <a:r>
              <a:rPr lang="en-US" altLang="en-US">
                <a:latin typeface="Tahoma" panose="020B0604030504040204" pitchFamily="34" charset="0"/>
              </a:rPr>
              <a:t>Signals that indicate background material</a:t>
            </a:r>
            <a:endParaRPr lang="en-US" altLang="en-US" u="sng">
              <a:latin typeface="Tahoma" panose="020B0604030504040204" pitchFamily="34" charset="0"/>
            </a:endParaRPr>
          </a:p>
          <a:p>
            <a:pPr lvl="1" eaLnBrk="1" hangingPunct="1"/>
            <a:r>
              <a:rPr lang="en-US" altLang="en-US" u="sng">
                <a:solidFill>
                  <a:srgbClr val="3366FF"/>
                </a:solidFill>
                <a:latin typeface="Tahoma" panose="020B0604030504040204" pitchFamily="34" charset="0"/>
              </a:rPr>
              <a:t>See generally</a:t>
            </a:r>
          </a:p>
        </p:txBody>
      </p:sp>
      <p:sp>
        <p:nvSpPr>
          <p:cNvPr id="119812" name="Slide Number Placeholder 5">
            <a:extLst>
              <a:ext uri="{FF2B5EF4-FFF2-40B4-BE49-F238E27FC236}">
                <a16:creationId xmlns:a16="http://schemas.microsoft.com/office/drawing/2014/main" id="{FC790600-3AAE-F9B2-5FCD-1C0A869F0E9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B88F1CC0-319D-4834-9DCE-E5B69B7B232A}" type="slidenum">
              <a:rPr lang="en-US" altLang="en-US" sz="1400" smtClean="0">
                <a:latin typeface="Arial" panose="020B0604020202020204" pitchFamily="34" charset="0"/>
              </a:rPr>
              <a:pPr>
                <a:spcBef>
                  <a:spcPct val="0"/>
                </a:spcBef>
                <a:buClrTx/>
                <a:buSzTx/>
                <a:buFontTx/>
                <a:buNone/>
              </a:pPr>
              <a:t>105</a:t>
            </a:fld>
            <a:endParaRPr lang="en-US" altLang="en-US" sz="1400">
              <a:latin typeface="Arial" panose="020B0604020202020204" pitchFamily="34" charset="0"/>
            </a:endParaRPr>
          </a:p>
        </p:txBody>
      </p:sp>
    </p:spTree>
  </p:cSld>
  <p:clrMapOvr>
    <a:masterClrMapping/>
  </p:clrMapOvr>
  <p:transition spd="slow"/>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a:extLst>
              <a:ext uri="{FF2B5EF4-FFF2-40B4-BE49-F238E27FC236}">
                <a16:creationId xmlns:a16="http://schemas.microsoft.com/office/drawing/2014/main" id="{4E85AECF-9A0F-28AD-1177-0F457F0A9CBF}"/>
              </a:ext>
            </a:extLst>
          </p:cNvPr>
          <p:cNvSpPr>
            <a:spLocks noGrp="1"/>
          </p:cNvSpPr>
          <p:nvPr>
            <p:ph type="title"/>
          </p:nvPr>
        </p:nvSpPr>
        <p:spPr/>
        <p:txBody>
          <a:bodyPr/>
          <a:lstStyle/>
          <a:p>
            <a:pPr eaLnBrk="1" hangingPunct="1"/>
            <a:r>
              <a:rPr lang="en-US" altLang="en-US" sz="4400">
                <a:latin typeface="Tahoma" panose="020B0604030504040204" pitchFamily="34" charset="0"/>
              </a:rPr>
              <a:t>More examples of signals </a:t>
            </a:r>
          </a:p>
        </p:txBody>
      </p:sp>
      <p:sp>
        <p:nvSpPr>
          <p:cNvPr id="120835" name="Rectangle 3">
            <a:extLst>
              <a:ext uri="{FF2B5EF4-FFF2-40B4-BE49-F238E27FC236}">
                <a16:creationId xmlns:a16="http://schemas.microsoft.com/office/drawing/2014/main" id="{D3B097BA-6CB0-C1A9-0C89-7E44A736193A}"/>
              </a:ext>
            </a:extLst>
          </p:cNvPr>
          <p:cNvSpPr>
            <a:spLocks noGrp="1"/>
          </p:cNvSpPr>
          <p:nvPr>
            <p:ph idx="1"/>
          </p:nvPr>
        </p:nvSpPr>
        <p:spPr>
          <a:xfrm>
            <a:off x="457200" y="2133600"/>
            <a:ext cx="8229600" cy="4389438"/>
          </a:xfrm>
        </p:spPr>
        <p:txBody>
          <a:bodyPr/>
          <a:lstStyle/>
          <a:p>
            <a:pPr eaLnBrk="1" hangingPunct="1">
              <a:lnSpc>
                <a:spcPct val="90000"/>
              </a:lnSpc>
            </a:pPr>
            <a:r>
              <a:rPr lang="en-US" altLang="en-US" sz="2700">
                <a:latin typeface="Tahoma" panose="020B0604030504040204" pitchFamily="34" charset="0"/>
              </a:rPr>
              <a:t>Racially segregated swimming pools and public parks are inherently unequal, just as racially segregated education is inherently unequal.  </a:t>
            </a:r>
            <a:r>
              <a:rPr lang="en-US" altLang="en-US" sz="2700" u="sng">
                <a:latin typeface="Tahoma" panose="020B0604030504040204" pitchFamily="34" charset="0"/>
              </a:rPr>
              <a:t>See</a:t>
            </a:r>
            <a:r>
              <a:rPr lang="en-US" altLang="en-US" sz="2700">
                <a:latin typeface="Tahoma" panose="020B0604030504040204" pitchFamily="34" charset="0"/>
              </a:rPr>
              <a:t> </a:t>
            </a:r>
            <a:r>
              <a:rPr lang="en-US" altLang="en-US" sz="2700" u="sng">
                <a:latin typeface="Tahoma" panose="020B0604030504040204" pitchFamily="34" charset="0"/>
              </a:rPr>
              <a:t>Brown</a:t>
            </a:r>
            <a:r>
              <a:rPr lang="en-US" altLang="en-US" sz="2700">
                <a:latin typeface="Tahoma" panose="020B0604030504040204" pitchFamily="34" charset="0"/>
              </a:rPr>
              <a:t>, 347 U.S. at 494.</a:t>
            </a:r>
          </a:p>
          <a:p>
            <a:pPr eaLnBrk="1" hangingPunct="1">
              <a:lnSpc>
                <a:spcPct val="90000"/>
              </a:lnSpc>
            </a:pPr>
            <a:r>
              <a:rPr lang="en-US" altLang="en-US" u="sng">
                <a:solidFill>
                  <a:srgbClr val="3366FF"/>
                </a:solidFill>
                <a:latin typeface="Tahoma" panose="020B0604030504040204" pitchFamily="34" charset="0"/>
              </a:rPr>
              <a:t>See also</a:t>
            </a:r>
            <a:r>
              <a:rPr lang="en-US" altLang="en-US" sz="2700">
                <a:solidFill>
                  <a:srgbClr val="3366FF"/>
                </a:solidFill>
                <a:latin typeface="Tahoma" panose="020B0604030504040204" pitchFamily="34" charset="0"/>
              </a:rPr>
              <a:t> </a:t>
            </a:r>
            <a:r>
              <a:rPr lang="en-US" altLang="en-US" u="sng">
                <a:solidFill>
                  <a:srgbClr val="3366FF"/>
                </a:solidFill>
                <a:latin typeface="Tahoma" panose="020B0604030504040204" pitchFamily="34" charset="0"/>
              </a:rPr>
              <a:t>Mass. Ass</a:t>
            </a:r>
            <a:r>
              <a:rPr lang="en-US" altLang="en-US" u="sng">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u="sng">
                <a:solidFill>
                  <a:srgbClr val="3366FF"/>
                </a:solidFill>
                <a:latin typeface="Tahoma" panose="020B0604030504040204" pitchFamily="34" charset="0"/>
                <a:ea typeface="HGP明朝E" panose="02020800000000000000" pitchFamily="18" charset="-128"/>
                <a:cs typeface="HGP明朝E" panose="02020800000000000000" pitchFamily="18" charset="-128"/>
              </a:rPr>
              <a:t>n of Older Americans v. Sharp</a:t>
            </a:r>
            <a:r>
              <a:rPr lang="en-US" altLang="ja-JP" sz="2700">
                <a:solidFill>
                  <a:srgbClr val="3366FF"/>
                </a:solidFill>
                <a:latin typeface="Tahoma" panose="020B0604030504040204" pitchFamily="34" charset="0"/>
                <a:ea typeface="HGP明朝E" panose="02020800000000000000" pitchFamily="18" charset="-128"/>
                <a:cs typeface="HGP明朝E" panose="02020800000000000000" pitchFamily="18" charset="-128"/>
              </a:rPr>
              <a:t>, 700 F.2d 749, 753 (1st Cir. 1983) (“Termination of [medical] benefits that causes individuals to forgo . . . necessary medical care is clearly irreparable injury.”).</a:t>
            </a:r>
            <a:endParaRPr lang="en-US" altLang="en-US" sz="2700">
              <a:solidFill>
                <a:srgbClr val="3366FF"/>
              </a:solidFill>
              <a:latin typeface="Tahoma" panose="020B0604030504040204" pitchFamily="34" charset="0"/>
            </a:endParaRPr>
          </a:p>
        </p:txBody>
      </p:sp>
      <p:sp>
        <p:nvSpPr>
          <p:cNvPr id="120836" name="Slide Number Placeholder 5">
            <a:extLst>
              <a:ext uri="{FF2B5EF4-FFF2-40B4-BE49-F238E27FC236}">
                <a16:creationId xmlns:a16="http://schemas.microsoft.com/office/drawing/2014/main" id="{6E8F5EC8-403C-F4B5-5324-BE3616058B7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C922CC4D-609E-4DCF-9FE4-813D6CC8FBF6}" type="slidenum">
              <a:rPr lang="en-US" altLang="en-US" sz="1400" smtClean="0">
                <a:latin typeface="Arial" panose="020B0604020202020204" pitchFamily="34" charset="0"/>
              </a:rPr>
              <a:pPr>
                <a:spcBef>
                  <a:spcPct val="0"/>
                </a:spcBef>
                <a:buClrTx/>
                <a:buSzTx/>
                <a:buFontTx/>
                <a:buNone/>
              </a:pPr>
              <a:t>106</a:t>
            </a:fld>
            <a:endParaRPr lang="en-US" altLang="en-US" sz="1400">
              <a:latin typeface="Arial" panose="020B0604020202020204" pitchFamily="34" charset="0"/>
            </a:endParaRPr>
          </a:p>
        </p:txBody>
      </p:sp>
    </p:spTree>
  </p:cSld>
  <p:clrMapOvr>
    <a:masterClrMapping/>
  </p:clrMapOvr>
  <p:transition spd="slow"/>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a:extLst>
              <a:ext uri="{FF2B5EF4-FFF2-40B4-BE49-F238E27FC236}">
                <a16:creationId xmlns:a16="http://schemas.microsoft.com/office/drawing/2014/main" id="{F129460C-7208-86A5-D55B-A2509CA5FEFC}"/>
              </a:ext>
            </a:extLst>
          </p:cNvPr>
          <p:cNvSpPr>
            <a:spLocks noGrp="1"/>
          </p:cNvSpPr>
          <p:nvPr>
            <p:ph type="title"/>
          </p:nvPr>
        </p:nvSpPr>
        <p:spPr>
          <a:xfrm>
            <a:off x="533400" y="1143000"/>
            <a:ext cx="8229600" cy="1143000"/>
          </a:xfrm>
        </p:spPr>
        <p:txBody>
          <a:bodyPr/>
          <a:lstStyle/>
          <a:p>
            <a:pPr eaLnBrk="1" hangingPunct="1"/>
            <a:r>
              <a:rPr lang="en-US" altLang="en-US" sz="4400">
                <a:latin typeface="Tahoma" panose="020B0604030504040204" pitchFamily="34" charset="0"/>
              </a:rPr>
              <a:t>More examples of signals (cont’</a:t>
            </a:r>
            <a:r>
              <a:rPr lang="en-US" altLang="ja-JP" sz="4400">
                <a:latin typeface="Tahoma" panose="020B0604030504040204" pitchFamily="34" charset="0"/>
              </a:rPr>
              <a:t>d)</a:t>
            </a:r>
            <a:endParaRPr lang="en-US" altLang="en-US" sz="4400">
              <a:latin typeface="Tahoma" panose="020B0604030504040204" pitchFamily="34" charset="0"/>
            </a:endParaRPr>
          </a:p>
        </p:txBody>
      </p:sp>
      <p:sp>
        <p:nvSpPr>
          <p:cNvPr id="121859" name="Rectangle 3">
            <a:extLst>
              <a:ext uri="{FF2B5EF4-FFF2-40B4-BE49-F238E27FC236}">
                <a16:creationId xmlns:a16="http://schemas.microsoft.com/office/drawing/2014/main" id="{BD2B5CE8-C9AD-9A99-81A0-46EDC47B34A0}"/>
              </a:ext>
            </a:extLst>
          </p:cNvPr>
          <p:cNvSpPr>
            <a:spLocks noGrp="1"/>
          </p:cNvSpPr>
          <p:nvPr>
            <p:ph idx="1"/>
          </p:nvPr>
        </p:nvSpPr>
        <p:spPr>
          <a:xfrm>
            <a:off x="914400" y="2286000"/>
            <a:ext cx="7543800" cy="4419600"/>
          </a:xfrm>
        </p:spPr>
        <p:txBody>
          <a:bodyPr/>
          <a:lstStyle/>
          <a:p>
            <a:pPr eaLnBrk="1" hangingPunct="1">
              <a:lnSpc>
                <a:spcPct val="80000"/>
              </a:lnSpc>
            </a:pPr>
            <a:r>
              <a:rPr lang="en-US" altLang="en-US" sz="2000">
                <a:solidFill>
                  <a:srgbClr val="3366FF"/>
                </a:solidFill>
                <a:latin typeface="Tahoma" panose="020B0604030504040204" pitchFamily="34" charset="0"/>
              </a:rPr>
              <a:t>Courts have frequently certified classes in cases involving the rights of individuals with developmental and psychiatric disabilities.  </a:t>
            </a:r>
            <a:r>
              <a:rPr lang="en-US" altLang="en-US" sz="2000" u="sng">
                <a:solidFill>
                  <a:srgbClr val="3366FF"/>
                </a:solidFill>
                <a:latin typeface="Tahoma" panose="020B0604030504040204" pitchFamily="34" charset="0"/>
              </a:rPr>
              <a:t>See, e.g.</a:t>
            </a:r>
            <a:r>
              <a:rPr lang="en-US" altLang="en-US" sz="2000">
                <a:solidFill>
                  <a:srgbClr val="3366FF"/>
                </a:solidFill>
                <a:latin typeface="Tahoma" panose="020B0604030504040204" pitchFamily="34" charset="0"/>
              </a:rPr>
              <a:t>, </a:t>
            </a:r>
            <a:r>
              <a:rPr lang="en-US" altLang="en-US" sz="2000" u="sng">
                <a:solidFill>
                  <a:srgbClr val="3366FF"/>
                </a:solidFill>
                <a:latin typeface="Tahoma" panose="020B0604030504040204" pitchFamily="34" charset="0"/>
              </a:rPr>
              <a:t>Thomas v. Flaherty</a:t>
            </a:r>
            <a:r>
              <a:rPr lang="en-US" altLang="en-US" sz="2000">
                <a:solidFill>
                  <a:srgbClr val="3366FF"/>
                </a:solidFill>
                <a:latin typeface="Tahoma" panose="020B0604030504040204" pitchFamily="34" charset="0"/>
              </a:rPr>
              <a:t>, 902 F.2d 250, 251 (4th Cir. 1990) (certifying class action in a case involving constitutional rights of individuals with mental retardation); </a:t>
            </a:r>
            <a:r>
              <a:rPr lang="en-US" altLang="en-US" sz="2000" u="sng">
                <a:solidFill>
                  <a:srgbClr val="3366FF"/>
                </a:solidFill>
                <a:latin typeface="Tahoma" panose="020B0604030504040204" pitchFamily="34" charset="0"/>
              </a:rPr>
              <a:t>Chisolm v. Jindal</a:t>
            </a:r>
            <a:r>
              <a:rPr lang="en-US" altLang="en-US" sz="2000">
                <a:solidFill>
                  <a:srgbClr val="3366FF"/>
                </a:solidFill>
                <a:latin typeface="Tahoma" panose="020B0604030504040204" pitchFamily="34" charset="0"/>
              </a:rPr>
              <a:t>, No. CIV. A. 97-3274, 1998 WL 92272, at *1 (E.D. La. Mar. 2, 1998) (certifying class action of individuals with developmental disabilities who were on waiting lists for Medicaid services). </a:t>
            </a:r>
          </a:p>
          <a:p>
            <a:pPr eaLnBrk="1" hangingPunct="1">
              <a:lnSpc>
                <a:spcPct val="80000"/>
              </a:lnSpc>
            </a:pPr>
            <a:r>
              <a:rPr lang="en-US" altLang="en-US" sz="2000">
                <a:latin typeface="Tahoma" panose="020B0604030504040204" pitchFamily="34" charset="0"/>
              </a:rPr>
              <a:t>Because Kentucky law authorizes up to a ninety-day</a:t>
            </a:r>
            <a:r>
              <a:rPr lang="en-US" altLang="en-US" sz="2000" b="1">
                <a:latin typeface="Tahoma" panose="020B0604030504040204" pitchFamily="34" charset="0"/>
              </a:rPr>
              <a:t> </a:t>
            </a:r>
            <a:r>
              <a:rPr lang="en-US" altLang="en-US" sz="2000">
                <a:latin typeface="Tahoma" panose="020B0604030504040204" pitchFamily="34" charset="0"/>
              </a:rPr>
              <a:t>prison term for violating that state's car insurance requirement, Ky. Rev. Stat. Ann. § 304.99-060 (West 2020), </a:t>
            </a:r>
            <a:r>
              <a:rPr lang="en-US" altLang="en-US" sz="2000">
                <a:latin typeface="Tahoma" panose="020B0604030504040204" pitchFamily="34" charset="0"/>
                <a:ea typeface="HGP明朝E" panose="02020800000000000000" pitchFamily="18" charset="-128"/>
                <a:cs typeface="HGP明朝E" panose="02020800000000000000" pitchFamily="18" charset="-128"/>
              </a:rPr>
              <a:t>“</a:t>
            </a:r>
            <a:r>
              <a:rPr lang="en-US" altLang="ja-JP" sz="2000">
                <a:latin typeface="Tahoma" panose="020B0604030504040204" pitchFamily="34" charset="0"/>
                <a:ea typeface="HGP明朝E" panose="02020800000000000000" pitchFamily="18" charset="-128"/>
                <a:cs typeface="HGP明朝E" panose="02020800000000000000" pitchFamily="18" charset="-128"/>
              </a:rPr>
              <a:t>no insurance” in Kentucky does not constitute a “minor traffic infraction.”  </a:t>
            </a:r>
            <a:r>
              <a:rPr lang="en-US" altLang="ja-JP" sz="2000" u="sng">
                <a:latin typeface="Tahoma" panose="020B0604030504040204" pitchFamily="34" charset="0"/>
                <a:ea typeface="HGP明朝E" panose="02020800000000000000" pitchFamily="18" charset="-128"/>
                <a:cs typeface="HGP明朝E" panose="02020800000000000000" pitchFamily="18" charset="-128"/>
              </a:rPr>
              <a:t>See</a:t>
            </a:r>
            <a:r>
              <a:rPr lang="en-US" altLang="ja-JP" sz="2000">
                <a:latin typeface="Tahoma" panose="020B0604030504040204" pitchFamily="34" charset="0"/>
                <a:ea typeface="HGP明朝E" panose="02020800000000000000" pitchFamily="18" charset="-128"/>
                <a:cs typeface="HGP明朝E" panose="02020800000000000000" pitchFamily="18" charset="-128"/>
              </a:rPr>
              <a:t> Ky. Rev. Stat. Ann. </a:t>
            </a:r>
            <a:r>
              <a:rPr lang="en-US" altLang="ja-JP" sz="2000">
                <a:latin typeface="Tahoma" panose="020B0604030504040204" pitchFamily="34" charset="0"/>
                <a:ea typeface="HGP明朝E" panose="02020800000000000000" pitchFamily="18" charset="-128"/>
                <a:cs typeface="Tahoma" panose="020B0604030504040204" pitchFamily="34" charset="0"/>
              </a:rPr>
              <a:t>§ 4A1.2(c)(2)</a:t>
            </a:r>
            <a:r>
              <a:rPr lang="en-US" altLang="ja-JP" sz="2000">
                <a:latin typeface="Tahoma" panose="020B0604030504040204" pitchFamily="34" charset="0"/>
                <a:ea typeface="HGP明朝E" panose="02020800000000000000" pitchFamily="18" charset="-128"/>
                <a:cs typeface="HGP明朝E" panose="02020800000000000000" pitchFamily="18" charset="-128"/>
              </a:rPr>
              <a:t> (West 2020).  </a:t>
            </a:r>
            <a:r>
              <a:rPr lang="en-US" altLang="ja-JP" sz="2000" u="sng">
                <a:latin typeface="Tahoma" panose="020B0604030504040204" pitchFamily="34" charset="0"/>
                <a:ea typeface="HGP明朝E" panose="02020800000000000000" pitchFamily="18" charset="-128"/>
                <a:cs typeface="HGP明朝E" panose="02020800000000000000" pitchFamily="18" charset="-128"/>
              </a:rPr>
              <a:t>Accord</a:t>
            </a:r>
            <a:r>
              <a:rPr lang="en-US" altLang="ja-JP" sz="2000">
                <a:latin typeface="Tahoma" panose="020B0604030504040204" pitchFamily="34" charset="0"/>
                <a:ea typeface="HGP明朝E" panose="02020800000000000000" pitchFamily="18" charset="-128"/>
                <a:cs typeface="HGP明朝E" panose="02020800000000000000" pitchFamily="18" charset="-128"/>
              </a:rPr>
              <a:t> </a:t>
            </a:r>
            <a:r>
              <a:rPr lang="en-US" altLang="ja-JP" sz="2000" u="sng">
                <a:latin typeface="Tahoma" panose="020B0604030504040204" pitchFamily="34" charset="0"/>
                <a:ea typeface="HGP明朝E" panose="02020800000000000000" pitchFamily="18" charset="-128"/>
                <a:cs typeface="HGP明朝E" panose="02020800000000000000" pitchFamily="18" charset="-128"/>
              </a:rPr>
              <a:t>United States v. Perez de Dios</a:t>
            </a:r>
            <a:r>
              <a:rPr lang="en-US" altLang="ja-JP" sz="2000">
                <a:latin typeface="Tahoma" panose="020B0604030504040204" pitchFamily="34" charset="0"/>
                <a:ea typeface="HGP明朝E" panose="02020800000000000000" pitchFamily="18" charset="-128"/>
                <a:cs typeface="HGP明朝E" panose="02020800000000000000" pitchFamily="18" charset="-128"/>
              </a:rPr>
              <a:t>, 237 F.3d 1192, 1199 (10th Cir. 2001) (determining that driving without proof of insurance is not a minor traffic infraction under section 4A1.2(c)(2)).</a:t>
            </a:r>
            <a:endParaRPr lang="en-US" altLang="en-US" sz="2000">
              <a:latin typeface="Tahoma" panose="020B0604030504040204" pitchFamily="34" charset="0"/>
            </a:endParaRPr>
          </a:p>
        </p:txBody>
      </p:sp>
      <p:sp>
        <p:nvSpPr>
          <p:cNvPr id="121860" name="Slide Number Placeholder 5">
            <a:extLst>
              <a:ext uri="{FF2B5EF4-FFF2-40B4-BE49-F238E27FC236}">
                <a16:creationId xmlns:a16="http://schemas.microsoft.com/office/drawing/2014/main" id="{0CBAD15C-189E-88DC-A720-44912D0DA97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6F0851E8-E3F4-4719-861C-2C5EFF02DA6D}" type="slidenum">
              <a:rPr lang="en-US" altLang="en-US" sz="1400" smtClean="0">
                <a:latin typeface="Arial" panose="020B0604020202020204" pitchFamily="34" charset="0"/>
              </a:rPr>
              <a:pPr>
                <a:spcBef>
                  <a:spcPct val="0"/>
                </a:spcBef>
                <a:buClrTx/>
                <a:buSzTx/>
                <a:buFontTx/>
                <a:buNone/>
              </a:pPr>
              <a:t>107</a:t>
            </a:fld>
            <a:endParaRPr lang="en-US" altLang="en-US" sz="1400">
              <a:latin typeface="Arial" panose="020B0604020202020204" pitchFamily="34" charset="0"/>
            </a:endParaRPr>
          </a:p>
        </p:txBody>
      </p:sp>
    </p:spTree>
  </p:cSld>
  <p:clrMapOvr>
    <a:masterClrMapping/>
  </p:clrMapOvr>
  <p:transition spd="slow"/>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a:extLst>
              <a:ext uri="{FF2B5EF4-FFF2-40B4-BE49-F238E27FC236}">
                <a16:creationId xmlns:a16="http://schemas.microsoft.com/office/drawing/2014/main" id="{4322C973-984F-D1C7-ABCB-02E23AC6B869}"/>
              </a:ext>
            </a:extLst>
          </p:cNvPr>
          <p:cNvSpPr>
            <a:spLocks noGrp="1"/>
          </p:cNvSpPr>
          <p:nvPr>
            <p:ph type="title"/>
          </p:nvPr>
        </p:nvSpPr>
        <p:spPr>
          <a:xfrm>
            <a:off x="533400" y="1143000"/>
            <a:ext cx="8229600" cy="1143000"/>
          </a:xfrm>
        </p:spPr>
        <p:txBody>
          <a:bodyPr/>
          <a:lstStyle/>
          <a:p>
            <a:pPr eaLnBrk="1" hangingPunct="1"/>
            <a:r>
              <a:rPr lang="en-US" altLang="en-US" sz="4400">
                <a:latin typeface="Tahoma" panose="020B0604030504040204" pitchFamily="34" charset="0"/>
              </a:rPr>
              <a:t>More examples of signals (cont’</a:t>
            </a:r>
            <a:r>
              <a:rPr lang="en-US" altLang="ja-JP" sz="4400">
                <a:latin typeface="Tahoma" panose="020B0604030504040204" pitchFamily="34" charset="0"/>
              </a:rPr>
              <a:t>d)</a:t>
            </a:r>
            <a:endParaRPr lang="en-US" altLang="en-US" sz="4400">
              <a:latin typeface="Tahoma" panose="020B0604030504040204" pitchFamily="34" charset="0"/>
            </a:endParaRPr>
          </a:p>
        </p:txBody>
      </p:sp>
      <p:sp>
        <p:nvSpPr>
          <p:cNvPr id="122883" name="Rectangle 3">
            <a:extLst>
              <a:ext uri="{FF2B5EF4-FFF2-40B4-BE49-F238E27FC236}">
                <a16:creationId xmlns:a16="http://schemas.microsoft.com/office/drawing/2014/main" id="{FFC38389-3CE2-11DA-9228-7C4273C2C03A}"/>
              </a:ext>
            </a:extLst>
          </p:cNvPr>
          <p:cNvSpPr>
            <a:spLocks noGrp="1"/>
          </p:cNvSpPr>
          <p:nvPr>
            <p:ph idx="1"/>
          </p:nvPr>
        </p:nvSpPr>
        <p:spPr>
          <a:xfrm>
            <a:off x="914400" y="2514600"/>
            <a:ext cx="7543800" cy="4191000"/>
          </a:xfrm>
        </p:spPr>
        <p:txBody>
          <a:bodyPr/>
          <a:lstStyle/>
          <a:p>
            <a:pPr eaLnBrk="1" hangingPunct="1">
              <a:lnSpc>
                <a:spcPct val="80000"/>
              </a:lnSpc>
            </a:pPr>
            <a:r>
              <a:rPr lang="en-US" altLang="en-US" sz="2400">
                <a:solidFill>
                  <a:srgbClr val="3366FF"/>
                </a:solidFill>
                <a:latin typeface="Tahoma" panose="020B0604030504040204" pitchFamily="34" charset="0"/>
              </a:rPr>
              <a:t>Advocates for gay rights argue that barring an individual from marrying an individual of the same gender violates the Equal Protection Clause of the Fourteenth Amendment to the United States Constitution.  </a:t>
            </a:r>
            <a:r>
              <a:rPr lang="en-US" altLang="en-US" sz="2400" u="sng">
                <a:solidFill>
                  <a:srgbClr val="3366FF"/>
                </a:solidFill>
                <a:latin typeface="Tahoma" panose="020B0604030504040204" pitchFamily="34" charset="0"/>
              </a:rPr>
              <a:t>Cf.</a:t>
            </a:r>
            <a:r>
              <a:rPr lang="en-US" altLang="en-US" sz="2400">
                <a:solidFill>
                  <a:srgbClr val="3366FF"/>
                </a:solidFill>
                <a:latin typeface="Tahoma" panose="020B0604030504040204" pitchFamily="34" charset="0"/>
              </a:rPr>
              <a:t> </a:t>
            </a:r>
            <a:r>
              <a:rPr lang="en-US" altLang="en-US" sz="2400" u="sng">
                <a:solidFill>
                  <a:srgbClr val="3366FF"/>
                </a:solidFill>
                <a:latin typeface="Tahoma" panose="020B0604030504040204" pitchFamily="34" charset="0"/>
              </a:rPr>
              <a:t>Loving v. Virginia</a:t>
            </a:r>
            <a:r>
              <a:rPr lang="en-US" altLang="en-US" sz="2400">
                <a:solidFill>
                  <a:srgbClr val="3366FF"/>
                </a:solidFill>
                <a:latin typeface="Tahoma" panose="020B0604030504040204" pitchFamily="34" charset="0"/>
              </a:rPr>
              <a:t>, 388 U.S. 1, 12 (1967) (holding that laws barring individuals from marrying individuals of different races violate the Equal Protection Clause).</a:t>
            </a:r>
          </a:p>
          <a:p>
            <a:pPr eaLnBrk="1" hangingPunct="1">
              <a:lnSpc>
                <a:spcPct val="80000"/>
              </a:lnSpc>
            </a:pPr>
            <a:r>
              <a:rPr lang="en-US" altLang="en-US" sz="2400" u="sng">
                <a:latin typeface="Tahoma" panose="020B0604030504040204" pitchFamily="34" charset="0"/>
              </a:rPr>
              <a:t>See generally</a:t>
            </a:r>
            <a:r>
              <a:rPr lang="en-US" altLang="en-US" sz="2400">
                <a:latin typeface="Tahoma" panose="020B0604030504040204" pitchFamily="34" charset="0"/>
              </a:rPr>
              <a:t> Carl Bogus, </a:t>
            </a:r>
            <a:r>
              <a:rPr lang="en-US" altLang="en-US" sz="2400" u="sng">
                <a:latin typeface="Tahoma" panose="020B0604030504040204" pitchFamily="34" charset="0"/>
              </a:rPr>
              <a:t>Why Lawsuits Are Good for America:  Disciplined Democracy, Big Business, and the Common Law</a:t>
            </a:r>
            <a:r>
              <a:rPr lang="en-US" altLang="en-US" sz="2400">
                <a:latin typeface="Tahoma" panose="020B0604030504040204" pitchFamily="34" charset="0"/>
              </a:rPr>
              <a:t> (2001) (explaining how tort lawsuits benefit democracy). </a:t>
            </a:r>
            <a:endParaRPr lang="en-US" altLang="en-US" sz="2700">
              <a:latin typeface="Tahoma" panose="020B0604030504040204" pitchFamily="34" charset="0"/>
            </a:endParaRPr>
          </a:p>
        </p:txBody>
      </p:sp>
      <p:sp>
        <p:nvSpPr>
          <p:cNvPr id="122884" name="Slide Number Placeholder 5">
            <a:extLst>
              <a:ext uri="{FF2B5EF4-FFF2-40B4-BE49-F238E27FC236}">
                <a16:creationId xmlns:a16="http://schemas.microsoft.com/office/drawing/2014/main" id="{EA0F1DAD-78B9-2FF3-3B96-03AA8129795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6330ED4-0FFA-4F03-8ED4-01A529FB8F3D}" type="slidenum">
              <a:rPr lang="en-US" altLang="en-US" sz="1400" smtClean="0">
                <a:latin typeface="Arial" panose="020B0604020202020204" pitchFamily="34" charset="0"/>
              </a:rPr>
              <a:pPr>
                <a:spcBef>
                  <a:spcPct val="0"/>
                </a:spcBef>
                <a:buClrTx/>
                <a:buSzTx/>
                <a:buFontTx/>
                <a:buNone/>
              </a:pPr>
              <a:t>108</a:t>
            </a:fld>
            <a:endParaRPr lang="en-US" altLang="en-US" sz="1400">
              <a:latin typeface="Arial" panose="020B0604020202020204" pitchFamily="34" charset="0"/>
            </a:endParaRPr>
          </a:p>
        </p:txBody>
      </p:sp>
    </p:spTree>
  </p:cSld>
  <p:clrMapOvr>
    <a:masterClrMapping/>
  </p:clrMapOvr>
  <p:transition spd="slow"/>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a:extLst>
              <a:ext uri="{FF2B5EF4-FFF2-40B4-BE49-F238E27FC236}">
                <a16:creationId xmlns:a16="http://schemas.microsoft.com/office/drawing/2014/main" id="{F596B2BB-6CEE-2918-815D-18E85712333B}"/>
              </a:ext>
            </a:extLst>
          </p:cNvPr>
          <p:cNvSpPr>
            <a:spLocks noGrp="1"/>
          </p:cNvSpPr>
          <p:nvPr>
            <p:ph type="title"/>
          </p:nvPr>
        </p:nvSpPr>
        <p:spPr>
          <a:xfrm>
            <a:off x="533400" y="1143000"/>
            <a:ext cx="8229600" cy="1143000"/>
          </a:xfrm>
        </p:spPr>
        <p:txBody>
          <a:bodyPr/>
          <a:lstStyle/>
          <a:p>
            <a:pPr eaLnBrk="1" hangingPunct="1"/>
            <a:r>
              <a:rPr lang="en-US" altLang="en-US" sz="4400">
                <a:latin typeface="Tahoma" panose="020B0604030504040204" pitchFamily="34" charset="0"/>
              </a:rPr>
              <a:t>More examples of signals (cont’</a:t>
            </a:r>
            <a:r>
              <a:rPr lang="en-US" altLang="ja-JP" sz="4400">
                <a:latin typeface="Tahoma" panose="020B0604030504040204" pitchFamily="34" charset="0"/>
              </a:rPr>
              <a:t>d)</a:t>
            </a:r>
            <a:endParaRPr lang="en-US" altLang="en-US" sz="4400">
              <a:latin typeface="Tahoma" panose="020B0604030504040204" pitchFamily="34" charset="0"/>
            </a:endParaRPr>
          </a:p>
        </p:txBody>
      </p:sp>
      <p:sp>
        <p:nvSpPr>
          <p:cNvPr id="123907" name="Rectangle 3">
            <a:extLst>
              <a:ext uri="{FF2B5EF4-FFF2-40B4-BE49-F238E27FC236}">
                <a16:creationId xmlns:a16="http://schemas.microsoft.com/office/drawing/2014/main" id="{1592DAE3-5EA4-1830-5540-BE8200038AAB}"/>
              </a:ext>
            </a:extLst>
          </p:cNvPr>
          <p:cNvSpPr>
            <a:spLocks noGrp="1"/>
          </p:cNvSpPr>
          <p:nvPr>
            <p:ph idx="1"/>
          </p:nvPr>
        </p:nvSpPr>
        <p:spPr>
          <a:xfrm>
            <a:off x="914400" y="2438400"/>
            <a:ext cx="7543800" cy="4267200"/>
          </a:xfrm>
        </p:spPr>
        <p:txBody>
          <a:bodyPr/>
          <a:lstStyle/>
          <a:p>
            <a:pPr eaLnBrk="1" hangingPunct="1">
              <a:lnSpc>
                <a:spcPct val="80000"/>
              </a:lnSpc>
            </a:pPr>
            <a:r>
              <a:rPr lang="en-US" altLang="en-US" sz="2400">
                <a:solidFill>
                  <a:srgbClr val="3366FF"/>
                </a:solidFill>
                <a:latin typeface="Tahoma" panose="020B0604030504040204" pitchFamily="34" charset="0"/>
              </a:rPr>
              <a:t>During World War II, the United States Supreme Court authorized military tribunals to try Nazi saboteurs.  </a:t>
            </a:r>
            <a:r>
              <a:rPr lang="en-US" altLang="en-US" sz="2400" u="sng">
                <a:solidFill>
                  <a:srgbClr val="3366FF"/>
                </a:solidFill>
                <a:latin typeface="Tahoma" panose="020B0604030504040204" pitchFamily="34" charset="0"/>
              </a:rPr>
              <a:t>Ex parte Quirin</a:t>
            </a:r>
            <a:r>
              <a:rPr lang="en-US" altLang="en-US" sz="2400">
                <a:solidFill>
                  <a:srgbClr val="3366FF"/>
                </a:solidFill>
                <a:latin typeface="Tahoma" panose="020B0604030504040204" pitchFamily="34" charset="0"/>
              </a:rPr>
              <a:t>, 317 U.S. 1, 20 (1942).  </a:t>
            </a:r>
            <a:r>
              <a:rPr lang="en-US" altLang="en-US" sz="2400" u="sng">
                <a:solidFill>
                  <a:srgbClr val="3366FF"/>
                </a:solidFill>
                <a:latin typeface="Tahoma" panose="020B0604030504040204" pitchFamily="34" charset="0"/>
              </a:rPr>
              <a:t>But see</a:t>
            </a:r>
            <a:r>
              <a:rPr lang="en-US" altLang="en-US" sz="2400">
                <a:solidFill>
                  <a:srgbClr val="3366FF"/>
                </a:solidFill>
                <a:latin typeface="Tahoma" panose="020B0604030504040204" pitchFamily="34" charset="0"/>
              </a:rPr>
              <a:t> Jonathan Turley, </a:t>
            </a:r>
            <a:r>
              <a:rPr lang="en-US" altLang="en-US" sz="2400" u="sng">
                <a:solidFill>
                  <a:srgbClr val="3366FF"/>
                </a:solidFill>
                <a:latin typeface="Tahoma" panose="020B0604030504040204" pitchFamily="34" charset="0"/>
              </a:rPr>
              <a:t>Trials and Tribulations</a:t>
            </a:r>
            <a:r>
              <a:rPr lang="en-US" altLang="en-US" sz="2400">
                <a:solidFill>
                  <a:srgbClr val="3366FF"/>
                </a:solidFill>
                <a:latin typeface="Tahoma" panose="020B0604030504040204" pitchFamily="34" charset="0"/>
              </a:rPr>
              <a:t>, 70 Geo. Wash. L. Rev. 649, 735-39 (2002) (criticizing </a:t>
            </a:r>
            <a:r>
              <a:rPr lang="en-US" altLang="en-US" sz="2400" u="sng">
                <a:solidFill>
                  <a:srgbClr val="3366FF"/>
                </a:solidFill>
                <a:latin typeface="Tahoma" panose="020B0604030504040204" pitchFamily="34" charset="0"/>
              </a:rPr>
              <a:t>Quirin</a:t>
            </a:r>
            <a:r>
              <a:rPr lang="en-US" altLang="en-US" sz="2400">
                <a:solidFill>
                  <a:srgbClr val="3366FF"/>
                </a:solidFill>
                <a:latin typeface="Tahoma" panose="020B0604030504040204" pitchFamily="34" charset="0"/>
              </a:rPr>
              <a:t> as improper and unconstitutional).</a:t>
            </a:r>
          </a:p>
          <a:p>
            <a:pPr eaLnBrk="1" hangingPunct="1">
              <a:lnSpc>
                <a:spcPct val="80000"/>
              </a:lnSpc>
            </a:pPr>
            <a:r>
              <a:rPr lang="en-US" altLang="en-US" sz="2400">
                <a:latin typeface="Tahoma" panose="020B0604030504040204" pitchFamily="34" charset="0"/>
              </a:rPr>
              <a:t>Even skeptics about the prohibition of insider trading tend to look askance at an insider who profits from the poor performance of the company -- poor performance for which the insider may be responsible.  </a:t>
            </a:r>
            <a:r>
              <a:rPr lang="en-US" altLang="en-US" sz="2400" u="sng">
                <a:latin typeface="Tahoma" panose="020B0604030504040204" pitchFamily="34" charset="0"/>
              </a:rPr>
              <a:t>But cf.</a:t>
            </a:r>
            <a:r>
              <a:rPr lang="en-US" altLang="en-US" sz="2400">
                <a:latin typeface="Tahoma" panose="020B0604030504040204" pitchFamily="34" charset="0"/>
              </a:rPr>
              <a:t> Dennis W. Carlton &amp; Daniel R. Fischel, </a:t>
            </a:r>
            <a:r>
              <a:rPr lang="en-US" altLang="en-US" sz="2400" u="sng">
                <a:latin typeface="Tahoma" panose="020B0604030504040204" pitchFamily="34" charset="0"/>
              </a:rPr>
              <a:t>The Regulation of Insider Trading</a:t>
            </a:r>
            <a:r>
              <a:rPr lang="en-US" altLang="en-US" sz="2400">
                <a:latin typeface="Tahoma" panose="020B0604030504040204" pitchFamily="34" charset="0"/>
              </a:rPr>
              <a:t>, 35 Stan. L. Rev. 857, 872, 873-75 (1983) (describing benefits of allowing insider trading).</a:t>
            </a:r>
            <a:endParaRPr lang="en-US" altLang="en-US" sz="2400" u="sng">
              <a:latin typeface="Tahoma" panose="020B0604030504040204" pitchFamily="34" charset="0"/>
            </a:endParaRPr>
          </a:p>
        </p:txBody>
      </p:sp>
      <p:sp>
        <p:nvSpPr>
          <p:cNvPr id="123908" name="Slide Number Placeholder 5">
            <a:extLst>
              <a:ext uri="{FF2B5EF4-FFF2-40B4-BE49-F238E27FC236}">
                <a16:creationId xmlns:a16="http://schemas.microsoft.com/office/drawing/2014/main" id="{B70618AE-AC56-78D6-B1B4-C04D2DAA0FB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1C0A464D-0E7F-4BB9-A39A-00EA1CEC07F5}" type="slidenum">
              <a:rPr lang="en-US" altLang="en-US" sz="1400" smtClean="0">
                <a:latin typeface="Arial" panose="020B0604020202020204" pitchFamily="34" charset="0"/>
              </a:rPr>
              <a:pPr>
                <a:spcBef>
                  <a:spcPct val="0"/>
                </a:spcBef>
                <a:buClrTx/>
                <a:buSzTx/>
                <a:buFontTx/>
                <a:buNone/>
              </a:pPr>
              <a:t>109</a:t>
            </a:fld>
            <a:endParaRPr lang="en-US" altLang="en-US" sz="1400">
              <a:latin typeface="Arial" panose="020B0604020202020204" pitchFamily="34" charset="0"/>
            </a:endParaRPr>
          </a:p>
        </p:txBody>
      </p:sp>
    </p:spTree>
  </p:cSld>
  <p:clrMapOvr>
    <a:masterClrMapping/>
  </p:clrMapOvr>
  <p:transition spd="slow"/>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84530276-0CDC-F895-F0C7-D99DF8EE8406}"/>
              </a:ext>
            </a:extLst>
          </p:cNvPr>
          <p:cNvSpPr>
            <a:spLocks noGrp="1"/>
          </p:cNvSpPr>
          <p:nvPr>
            <p:ph type="title"/>
          </p:nvPr>
        </p:nvSpPr>
        <p:spPr>
          <a:xfrm>
            <a:off x="762000" y="990600"/>
            <a:ext cx="8077200" cy="974725"/>
          </a:xfrm>
        </p:spPr>
        <p:txBody>
          <a:bodyPr/>
          <a:lstStyle/>
          <a:p>
            <a:pPr eaLnBrk="1" hangingPunct="1"/>
            <a:r>
              <a:rPr lang="en-US" altLang="en-US" sz="4000">
                <a:latin typeface="Tahoma" panose="020B0604030504040204" pitchFamily="34" charset="0"/>
                <a:cs typeface="Tahoma" panose="020B0604030504040204" pitchFamily="34" charset="0"/>
              </a:rPr>
              <a:t>Practitioners underscore (or italicize) the following:</a:t>
            </a:r>
            <a:endParaRPr lang="en-US" altLang="en-US" sz="4000">
              <a:latin typeface="Tahoma" panose="020B0604030504040204" pitchFamily="34" charset="0"/>
            </a:endParaRPr>
          </a:p>
        </p:txBody>
      </p:sp>
      <p:sp>
        <p:nvSpPr>
          <p:cNvPr id="20483" name="Rectangle 4">
            <a:extLst>
              <a:ext uri="{FF2B5EF4-FFF2-40B4-BE49-F238E27FC236}">
                <a16:creationId xmlns:a16="http://schemas.microsoft.com/office/drawing/2014/main" id="{4553E2B1-9C33-369A-ED2D-823B02FBD12F}"/>
              </a:ext>
            </a:extLst>
          </p:cNvPr>
          <p:cNvSpPr>
            <a:spLocks noGrp="1"/>
          </p:cNvSpPr>
          <p:nvPr>
            <p:ph type="body" sz="half" idx="2"/>
          </p:nvPr>
        </p:nvSpPr>
        <p:spPr>
          <a:xfrm>
            <a:off x="533400" y="2119313"/>
            <a:ext cx="8077200" cy="4419600"/>
          </a:xfrm>
        </p:spPr>
        <p:txBody>
          <a:bodyPr/>
          <a:lstStyle/>
          <a:p>
            <a:pPr eaLnBrk="1" hangingPunct="1">
              <a:lnSpc>
                <a:spcPct val="90000"/>
              </a:lnSpc>
            </a:pPr>
            <a:r>
              <a:rPr lang="en-US" altLang="en-US" i="1">
                <a:solidFill>
                  <a:srgbClr val="FF8000"/>
                </a:solidFill>
                <a:latin typeface="Tahoma" panose="020B0604030504040204" pitchFamily="34" charset="0"/>
                <a:cs typeface="Tahoma" panose="020B0604030504040204" pitchFamily="34" charset="0"/>
              </a:rPr>
              <a:t>Rule B2</a:t>
            </a:r>
            <a:endParaRPr lang="en-US" altLang="en-US">
              <a:latin typeface="Tahoma" panose="020B0604030504040204" pitchFamily="34" charset="0"/>
            </a:endParaRPr>
          </a:p>
          <a:p>
            <a:pPr lvl="1" eaLnBrk="1" hangingPunct="1"/>
            <a:r>
              <a:rPr lang="en-US" altLang="en-US" sz="2200">
                <a:latin typeface="Tahoma" panose="020B0604030504040204" pitchFamily="34" charset="0"/>
                <a:cs typeface="Tahoma" panose="020B0604030504040204" pitchFamily="34" charset="0"/>
              </a:rPr>
              <a:t>Full and short case names</a:t>
            </a:r>
          </a:p>
          <a:p>
            <a:pPr lvl="1" eaLnBrk="1" hangingPunct="1"/>
            <a:r>
              <a:rPr lang="en-US" altLang="en-US" sz="2200">
                <a:latin typeface="Tahoma" panose="020B0604030504040204" pitchFamily="34" charset="0"/>
                <a:cs typeface="Tahoma" panose="020B0604030504040204" pitchFamily="34" charset="0"/>
              </a:rPr>
              <a:t>Introductory signals </a:t>
            </a:r>
          </a:p>
          <a:p>
            <a:pPr lvl="1" eaLnBrk="1" hangingPunct="1"/>
            <a:r>
              <a:rPr lang="en-US" altLang="en-US" sz="2200">
                <a:latin typeface="Tahoma" panose="020B0604030504040204" pitchFamily="34" charset="0"/>
                <a:cs typeface="Tahoma" panose="020B0604030504040204" pitchFamily="34" charset="0"/>
              </a:rPr>
              <a:t>Procedural and explanatory phrases in case citations</a:t>
            </a:r>
          </a:p>
          <a:p>
            <a:pPr lvl="1" eaLnBrk="1" hangingPunct="1"/>
            <a:r>
              <a:rPr lang="en-US" altLang="en-US" sz="2200">
                <a:latin typeface="Tahoma" panose="020B0604030504040204" pitchFamily="34" charset="0"/>
                <a:cs typeface="Tahoma" panose="020B0604030504040204" pitchFamily="34" charset="0"/>
              </a:rPr>
              <a:t>Id.</a:t>
            </a:r>
          </a:p>
          <a:p>
            <a:pPr lvl="1" eaLnBrk="1" hangingPunct="1"/>
            <a:r>
              <a:rPr lang="en-US" altLang="en-US" sz="2200">
                <a:latin typeface="Tahoma" panose="020B0604030504040204" pitchFamily="34" charset="0"/>
                <a:cs typeface="Tahoma" panose="020B0604030504040204" pitchFamily="34" charset="0"/>
              </a:rPr>
              <a:t>Titles of books, articles, and essays</a:t>
            </a:r>
          </a:p>
          <a:p>
            <a:pPr lvl="1" eaLnBrk="1" hangingPunct="1"/>
            <a:r>
              <a:rPr lang="en-US" altLang="en-US" sz="2200">
                <a:latin typeface="Tahoma" panose="020B0604030504040204" pitchFamily="34" charset="0"/>
                <a:cs typeface="Tahoma" panose="020B0604030504040204" pitchFamily="34" charset="0"/>
              </a:rPr>
              <a:t>Titles of legislative materials</a:t>
            </a:r>
          </a:p>
          <a:p>
            <a:pPr lvl="1" eaLnBrk="1" hangingPunct="1"/>
            <a:r>
              <a:rPr lang="en-US" altLang="en-US" sz="2200" i="1">
                <a:latin typeface="Tahoma" panose="020B0604030504040204" pitchFamily="34" charset="0"/>
                <a:cs typeface="Tahoma" panose="020B0604030504040204" pitchFamily="34" charset="0"/>
              </a:rPr>
              <a:t>Punctuation in underscored or italicized materials</a:t>
            </a:r>
            <a:endParaRPr lang="en-US" altLang="en-US" sz="2800">
              <a:latin typeface="Tahoma" panose="020B0604030504040204" pitchFamily="34" charset="0"/>
            </a:endParaRPr>
          </a:p>
          <a:p>
            <a:pPr eaLnBrk="1" hangingPunct="1">
              <a:lnSpc>
                <a:spcPct val="90000"/>
              </a:lnSpc>
            </a:pPr>
            <a:r>
              <a:rPr lang="en-US" altLang="en-US" sz="2400">
                <a:solidFill>
                  <a:srgbClr val="3366FF"/>
                </a:solidFill>
                <a:latin typeface="Tahoma" panose="020B0604030504040204" pitchFamily="34" charset="0"/>
                <a:cs typeface="Tahoma" panose="020B0604030504040204" pitchFamily="34" charset="0"/>
              </a:rPr>
              <a:t>NOTE: LARGE AND SMALL CAPS are not required, but that typeface may be used for stylistic purposes.</a:t>
            </a:r>
          </a:p>
          <a:p>
            <a:pPr eaLnBrk="1" hangingPunct="1">
              <a:lnSpc>
                <a:spcPct val="90000"/>
              </a:lnSpc>
            </a:pPr>
            <a:endParaRPr lang="en-US" altLang="en-US" sz="2800">
              <a:latin typeface="Tahoma" panose="020B0604030504040204" pitchFamily="34" charset="0"/>
            </a:endParaRPr>
          </a:p>
        </p:txBody>
      </p:sp>
      <p:sp>
        <p:nvSpPr>
          <p:cNvPr id="20484" name="Slide Number Placeholder 6">
            <a:extLst>
              <a:ext uri="{FF2B5EF4-FFF2-40B4-BE49-F238E27FC236}">
                <a16:creationId xmlns:a16="http://schemas.microsoft.com/office/drawing/2014/main" id="{6FBA0CAA-1385-235F-99E8-1F6DE9E88FE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8C82C3A3-B2EC-4589-BD52-502AA6C9E7E3}" type="slidenum">
              <a:rPr lang="en-US" altLang="en-US" sz="1400" smtClean="0">
                <a:latin typeface="Arial" panose="020B0604020202020204" pitchFamily="34" charset="0"/>
              </a:rPr>
              <a:pPr>
                <a:spcBef>
                  <a:spcPct val="0"/>
                </a:spcBef>
                <a:buClrTx/>
                <a:buSzTx/>
                <a:buFontTx/>
                <a:buNone/>
              </a:pPr>
              <a:t>11</a:t>
            </a:fld>
            <a:endParaRPr lang="en-US" altLang="en-US" sz="1400">
              <a:latin typeface="Arial" panose="020B0604020202020204" pitchFamily="34" charset="0"/>
            </a:endParaRPr>
          </a:p>
        </p:txBody>
      </p:sp>
    </p:spTree>
  </p:cSld>
  <p:clrMapOvr>
    <a:masterClrMapping/>
  </p:clrMapOvr>
  <p:transition spd="med"/>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AC493550-5AE8-9A04-50E8-3B926749D13B}"/>
              </a:ext>
            </a:extLst>
          </p:cNvPr>
          <p:cNvSpPr>
            <a:spLocks noGrp="1"/>
          </p:cNvSpPr>
          <p:nvPr>
            <p:ph type="title"/>
          </p:nvPr>
        </p:nvSpPr>
        <p:spPr>
          <a:xfrm>
            <a:off x="457200" y="533400"/>
            <a:ext cx="8229600" cy="1143000"/>
          </a:xfrm>
        </p:spPr>
        <p:txBody>
          <a:bodyPr/>
          <a:lstStyle/>
          <a:p>
            <a:pPr eaLnBrk="1" hangingPunct="1"/>
            <a:r>
              <a:rPr lang="en-US" altLang="en-US" sz="4400">
                <a:latin typeface="Tahoma" panose="020B0604030504040204" pitchFamily="34" charset="0"/>
              </a:rPr>
              <a:t>Subsequent History</a:t>
            </a:r>
          </a:p>
        </p:txBody>
      </p:sp>
      <p:sp>
        <p:nvSpPr>
          <p:cNvPr id="124931" name="Rectangle 3">
            <a:extLst>
              <a:ext uri="{FF2B5EF4-FFF2-40B4-BE49-F238E27FC236}">
                <a16:creationId xmlns:a16="http://schemas.microsoft.com/office/drawing/2014/main" id="{C684440A-B0D6-CDF4-1452-BDB55888782E}"/>
              </a:ext>
            </a:extLst>
          </p:cNvPr>
          <p:cNvSpPr>
            <a:spLocks noGrp="1"/>
          </p:cNvSpPr>
          <p:nvPr>
            <p:ph idx="1"/>
          </p:nvPr>
        </p:nvSpPr>
        <p:spPr>
          <a:xfrm>
            <a:off x="609600" y="2133600"/>
            <a:ext cx="7543800" cy="4495800"/>
          </a:xfrm>
        </p:spPr>
        <p:txBody>
          <a:bodyPr/>
          <a:lstStyle/>
          <a:p>
            <a:pPr eaLnBrk="1" hangingPunct="1"/>
            <a:r>
              <a:rPr lang="en-US" altLang="en-US" sz="2800" i="1">
                <a:solidFill>
                  <a:srgbClr val="FF8000"/>
                </a:solidFill>
                <a:latin typeface="Tahoma" panose="020B0604030504040204" pitchFamily="34" charset="0"/>
              </a:rPr>
              <a:t>Rule 10.7</a:t>
            </a:r>
          </a:p>
          <a:p>
            <a:pPr eaLnBrk="1" hangingPunct="1"/>
            <a:r>
              <a:rPr lang="en-US" altLang="en-US" sz="2800">
                <a:solidFill>
                  <a:srgbClr val="3366FF"/>
                </a:solidFill>
                <a:latin typeface="Tahoma" panose="020B0604030504040204" pitchFamily="34" charset="0"/>
              </a:rPr>
              <a:t> </a:t>
            </a:r>
            <a:r>
              <a:rPr lang="en-US" altLang="en-US" sz="2400">
                <a:latin typeface="Tahoma" panose="020B0604030504040204" pitchFamily="34" charset="0"/>
              </a:rPr>
              <a:t>You must provide the entire subsequent history of a case when you cite the case in full.  For example, if citing a trial court case in full, you must include the citation to the appellate court decision affirming the trial court</a:t>
            </a:r>
            <a:r>
              <a:rPr lang="ja-JP" altLang="en-US" sz="2400">
                <a:latin typeface="Tahoma" panose="020B0604030504040204" pitchFamily="34" charset="0"/>
                <a:ea typeface="HGP明朝E" panose="02020800000000000000" pitchFamily="18" charset="-128"/>
                <a:cs typeface="HGP明朝E" panose="02020800000000000000" pitchFamily="18" charset="-128"/>
              </a:rPr>
              <a:t>’</a:t>
            </a:r>
            <a:r>
              <a:rPr lang="en-US" altLang="ja-JP" sz="2400">
                <a:latin typeface="Tahoma" panose="020B0604030504040204" pitchFamily="34" charset="0"/>
                <a:ea typeface="HGP明朝E" panose="02020800000000000000" pitchFamily="18" charset="-128"/>
                <a:cs typeface="HGP明朝E" panose="02020800000000000000" pitchFamily="18" charset="-128"/>
              </a:rPr>
              <a:t>s ruling.</a:t>
            </a:r>
          </a:p>
          <a:p>
            <a:pPr lvl="1" eaLnBrk="1" hangingPunct="1"/>
            <a:r>
              <a:rPr lang="en-US" altLang="en-US" u="sng">
                <a:latin typeface="Tahoma" panose="020B0604030504040204" pitchFamily="34" charset="0"/>
              </a:rPr>
              <a:t>Jones v. Smith</a:t>
            </a:r>
            <a:r>
              <a:rPr lang="en-US" altLang="en-US">
                <a:latin typeface="Tahoma" panose="020B0604030504040204" pitchFamily="34" charset="0"/>
              </a:rPr>
              <a:t>, 235 F. Supp. 102 (S.D.N.Y. 1965), </a:t>
            </a:r>
            <a:r>
              <a:rPr lang="en-US" altLang="en-US" u="sng">
                <a:solidFill>
                  <a:srgbClr val="3366FF"/>
                </a:solidFill>
                <a:latin typeface="Tahoma" panose="020B0604030504040204" pitchFamily="34" charset="0"/>
              </a:rPr>
              <a:t>aff</a:t>
            </a:r>
            <a:r>
              <a:rPr lang="en-US" altLang="en-US" u="sng">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u="sng">
                <a:solidFill>
                  <a:srgbClr val="3366FF"/>
                </a:solidFill>
                <a:latin typeface="Tahoma" panose="020B0604030504040204" pitchFamily="34" charset="0"/>
                <a:ea typeface="HGP明朝E" panose="02020800000000000000" pitchFamily="18" charset="-128"/>
                <a:cs typeface="HGP明朝E" panose="02020800000000000000" pitchFamily="18" charset="-128"/>
              </a:rPr>
              <a:t>d</a:t>
            </a:r>
            <a:r>
              <a:rPr lang="en-US" altLang="ja-JP">
                <a:solidFill>
                  <a:srgbClr val="3366FF"/>
                </a:solidFill>
                <a:latin typeface="Tahoma" panose="020B0604030504040204" pitchFamily="34" charset="0"/>
                <a:ea typeface="HGP明朝E" panose="02020800000000000000" pitchFamily="18" charset="-128"/>
                <a:cs typeface="HGP明朝E" panose="02020800000000000000" pitchFamily="18" charset="-128"/>
              </a:rPr>
              <a:t>, 312 F.2d 901 (2d Cir. 1966).</a:t>
            </a:r>
            <a:endParaRPr lang="en-US" altLang="en-US">
              <a:solidFill>
                <a:srgbClr val="3366FF"/>
              </a:solidFill>
            </a:endParaRPr>
          </a:p>
          <a:p>
            <a:pPr lvl="1" eaLnBrk="1" hangingPunct="1"/>
            <a:endParaRPr lang="en-US" altLang="ja-JP" sz="2600">
              <a:latin typeface="Tahoma" panose="020B0604030504040204" pitchFamily="34" charset="0"/>
              <a:ea typeface="HGP明朝E" panose="02020800000000000000" pitchFamily="18" charset="-128"/>
              <a:cs typeface="HGP明朝E" panose="02020800000000000000" pitchFamily="18" charset="-128"/>
            </a:endParaRPr>
          </a:p>
        </p:txBody>
      </p:sp>
      <p:sp>
        <p:nvSpPr>
          <p:cNvPr id="124932" name="Slide Number Placeholder 5">
            <a:extLst>
              <a:ext uri="{FF2B5EF4-FFF2-40B4-BE49-F238E27FC236}">
                <a16:creationId xmlns:a16="http://schemas.microsoft.com/office/drawing/2014/main" id="{35544D14-1516-C787-AA9A-8002CD4F375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029595CB-E13C-466E-85C5-0D391ADC2ED4}" type="slidenum">
              <a:rPr lang="en-US" altLang="en-US" sz="1400" smtClean="0">
                <a:latin typeface="Arial" panose="020B0604020202020204" pitchFamily="34" charset="0"/>
              </a:rPr>
              <a:pPr>
                <a:spcBef>
                  <a:spcPct val="0"/>
                </a:spcBef>
                <a:buClrTx/>
                <a:buSzTx/>
                <a:buFontTx/>
                <a:buNone/>
              </a:pPr>
              <a:t>110</a:t>
            </a:fld>
            <a:endParaRPr lang="en-US" altLang="en-US" sz="1400">
              <a:latin typeface="Arial" panose="020B0604020202020204" pitchFamily="34" charset="0"/>
            </a:endParaRPr>
          </a:p>
        </p:txBody>
      </p:sp>
    </p:spTree>
  </p:cSld>
  <p:clrMapOvr>
    <a:masterClrMapping/>
  </p:clrMapOvr>
  <p:transition spd="slow"/>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Rectangle 2">
            <a:extLst>
              <a:ext uri="{FF2B5EF4-FFF2-40B4-BE49-F238E27FC236}">
                <a16:creationId xmlns:a16="http://schemas.microsoft.com/office/drawing/2014/main" id="{F2D234C2-E919-D02B-E1EA-E8C9F3127618}"/>
              </a:ext>
            </a:extLst>
          </p:cNvPr>
          <p:cNvSpPr>
            <a:spLocks noGrp="1"/>
          </p:cNvSpPr>
          <p:nvPr>
            <p:ph type="title"/>
          </p:nvPr>
        </p:nvSpPr>
        <p:spPr>
          <a:xfrm>
            <a:off x="457200" y="533400"/>
            <a:ext cx="8229600" cy="1143000"/>
          </a:xfrm>
        </p:spPr>
        <p:txBody>
          <a:bodyPr/>
          <a:lstStyle/>
          <a:p>
            <a:pPr eaLnBrk="1" hangingPunct="1"/>
            <a:r>
              <a:rPr lang="en-US" altLang="en-US" sz="4400">
                <a:latin typeface="Tahoma" panose="020B0604030504040204" pitchFamily="34" charset="0"/>
              </a:rPr>
              <a:t>Subsequent history (cont’</a:t>
            </a:r>
            <a:r>
              <a:rPr lang="en-US" altLang="ja-JP" sz="4400">
                <a:latin typeface="Tahoma" panose="020B0604030504040204" pitchFamily="34" charset="0"/>
              </a:rPr>
              <a:t>d)</a:t>
            </a:r>
            <a:endParaRPr lang="en-US" altLang="en-US" sz="4400">
              <a:latin typeface="Tahoma" panose="020B0604030504040204" pitchFamily="34" charset="0"/>
            </a:endParaRPr>
          </a:p>
        </p:txBody>
      </p:sp>
      <p:sp>
        <p:nvSpPr>
          <p:cNvPr id="125955" name="Rectangle 3">
            <a:extLst>
              <a:ext uri="{FF2B5EF4-FFF2-40B4-BE49-F238E27FC236}">
                <a16:creationId xmlns:a16="http://schemas.microsoft.com/office/drawing/2014/main" id="{4AE97A2D-E658-B4B0-FC00-E6791D55CC91}"/>
              </a:ext>
            </a:extLst>
          </p:cNvPr>
          <p:cNvSpPr>
            <a:spLocks noGrp="1"/>
          </p:cNvSpPr>
          <p:nvPr>
            <p:ph idx="1"/>
          </p:nvPr>
        </p:nvSpPr>
        <p:spPr>
          <a:xfrm>
            <a:off x="609600" y="2133600"/>
            <a:ext cx="7543800" cy="4495800"/>
          </a:xfrm>
        </p:spPr>
        <p:txBody>
          <a:bodyPr/>
          <a:lstStyle/>
          <a:p>
            <a:pPr eaLnBrk="1" hangingPunct="1"/>
            <a:r>
              <a:rPr lang="en-US" altLang="en-US" sz="2800">
                <a:solidFill>
                  <a:srgbClr val="3366FF"/>
                </a:solidFill>
                <a:latin typeface="Tahoma" panose="020B0604030504040204" pitchFamily="34" charset="0"/>
              </a:rPr>
              <a:t>Omit denials of certiorari or denials of similar discretionary appeals unless the decision is less than two years old or the denial is especially relevant. </a:t>
            </a:r>
          </a:p>
          <a:p>
            <a:pPr eaLnBrk="1" hangingPunct="1"/>
            <a:r>
              <a:rPr lang="en-US" altLang="en-US" sz="2800">
                <a:latin typeface="Tahoma" panose="020B0604030504040204" pitchFamily="34" charset="0"/>
              </a:rPr>
              <a:t>Separate decisions involving other issues with their own prior and subsequent history are provided only if they are relevant to the point for which the case is discussed. </a:t>
            </a:r>
          </a:p>
        </p:txBody>
      </p:sp>
      <p:sp>
        <p:nvSpPr>
          <p:cNvPr id="125956" name="Slide Number Placeholder 5">
            <a:extLst>
              <a:ext uri="{FF2B5EF4-FFF2-40B4-BE49-F238E27FC236}">
                <a16:creationId xmlns:a16="http://schemas.microsoft.com/office/drawing/2014/main" id="{70AC5489-AB4E-C9AC-1C5D-F9737BE5037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7471E4A9-910A-4C44-A121-39BFEDF04691}" type="slidenum">
              <a:rPr lang="en-US" altLang="en-US" sz="1400" smtClean="0">
                <a:latin typeface="Arial" panose="020B0604020202020204" pitchFamily="34" charset="0"/>
              </a:rPr>
              <a:pPr>
                <a:spcBef>
                  <a:spcPct val="0"/>
                </a:spcBef>
                <a:buClrTx/>
                <a:buSzTx/>
                <a:buFontTx/>
                <a:buNone/>
              </a:pPr>
              <a:t>111</a:t>
            </a:fld>
            <a:endParaRPr lang="en-US" altLang="en-US" sz="1400">
              <a:latin typeface="Arial" panose="020B0604020202020204" pitchFamily="34" charset="0"/>
            </a:endParaRPr>
          </a:p>
        </p:txBody>
      </p:sp>
    </p:spTree>
  </p:cSld>
  <p:clrMapOvr>
    <a:masterClrMapping/>
  </p:clrMapOvr>
  <p:transition spd="slow"/>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a:extLst>
              <a:ext uri="{FF2B5EF4-FFF2-40B4-BE49-F238E27FC236}">
                <a16:creationId xmlns:a16="http://schemas.microsoft.com/office/drawing/2014/main" id="{D8191CA4-2AE1-ED4D-08FF-98290A14BAA7}"/>
              </a:ext>
            </a:extLst>
          </p:cNvPr>
          <p:cNvSpPr>
            <a:spLocks noGrp="1"/>
          </p:cNvSpPr>
          <p:nvPr>
            <p:ph type="title"/>
          </p:nvPr>
        </p:nvSpPr>
        <p:spPr>
          <a:xfrm>
            <a:off x="533400" y="533400"/>
            <a:ext cx="8229600" cy="1143000"/>
          </a:xfrm>
        </p:spPr>
        <p:txBody>
          <a:bodyPr/>
          <a:lstStyle/>
          <a:p>
            <a:pPr eaLnBrk="1" hangingPunct="1"/>
            <a:r>
              <a:rPr lang="en-US" altLang="en-US" sz="4400">
                <a:latin typeface="Tahoma" panose="020B0604030504040204" pitchFamily="34" charset="0"/>
              </a:rPr>
              <a:t>Examples of subsequent history</a:t>
            </a:r>
          </a:p>
        </p:txBody>
      </p:sp>
      <p:sp>
        <p:nvSpPr>
          <p:cNvPr id="126979" name="Rectangle 3">
            <a:extLst>
              <a:ext uri="{FF2B5EF4-FFF2-40B4-BE49-F238E27FC236}">
                <a16:creationId xmlns:a16="http://schemas.microsoft.com/office/drawing/2014/main" id="{091651E9-05C1-4EC9-C1B2-4AEA51DFB991}"/>
              </a:ext>
            </a:extLst>
          </p:cNvPr>
          <p:cNvSpPr>
            <a:spLocks noGrp="1"/>
          </p:cNvSpPr>
          <p:nvPr>
            <p:ph idx="1"/>
          </p:nvPr>
        </p:nvSpPr>
        <p:spPr>
          <a:xfrm>
            <a:off x="457200" y="2133600"/>
            <a:ext cx="8229600" cy="4389438"/>
          </a:xfrm>
        </p:spPr>
        <p:txBody>
          <a:bodyPr/>
          <a:lstStyle/>
          <a:p>
            <a:pPr eaLnBrk="1" hangingPunct="1">
              <a:lnSpc>
                <a:spcPct val="90000"/>
              </a:lnSpc>
            </a:pPr>
            <a:r>
              <a:rPr lang="en-US" altLang="en-US" sz="2800" u="sng">
                <a:latin typeface="Tahoma" panose="020B0604030504040204" pitchFamily="34" charset="0"/>
              </a:rPr>
              <a:t>Link v. Wabash R.R. Co.</a:t>
            </a:r>
            <a:r>
              <a:rPr lang="en-US" altLang="en-US" sz="2800">
                <a:latin typeface="Tahoma" panose="020B0604030504040204" pitchFamily="34" charset="0"/>
              </a:rPr>
              <a:t>, 291 F.2d 542, 547 (7th Cir. 1961), </a:t>
            </a:r>
            <a:r>
              <a:rPr lang="en-US" altLang="en-US" sz="2800" u="sng">
                <a:latin typeface="Tahoma" panose="020B0604030504040204" pitchFamily="34" charset="0"/>
              </a:rPr>
              <a:t>aff</a:t>
            </a:r>
            <a:r>
              <a:rPr lang="en-US" altLang="en-US" sz="2800" u="sng">
                <a:latin typeface="Tahoma" panose="020B0604030504040204" pitchFamily="34" charset="0"/>
                <a:ea typeface="HGP明朝E" panose="02020800000000000000" pitchFamily="18" charset="-128"/>
                <a:cs typeface="HGP明朝E" panose="02020800000000000000" pitchFamily="18" charset="-128"/>
              </a:rPr>
              <a:t>’</a:t>
            </a:r>
            <a:r>
              <a:rPr lang="en-US" altLang="ja-JP" sz="2800" u="sng">
                <a:latin typeface="Tahoma" panose="020B0604030504040204" pitchFamily="34" charset="0"/>
                <a:ea typeface="HGP明朝E" panose="02020800000000000000" pitchFamily="18" charset="-128"/>
                <a:cs typeface="HGP明朝E" panose="02020800000000000000" pitchFamily="18" charset="-128"/>
              </a:rPr>
              <a:t>d</a:t>
            </a:r>
            <a:r>
              <a:rPr lang="en-US" altLang="ja-JP" sz="2800">
                <a:latin typeface="Tahoma" panose="020B0604030504040204" pitchFamily="34" charset="0"/>
                <a:ea typeface="HGP明朝E" panose="02020800000000000000" pitchFamily="18" charset="-128"/>
                <a:cs typeface="HGP明朝E" panose="02020800000000000000" pitchFamily="18" charset="-128"/>
              </a:rPr>
              <a:t>, 370 U.S. 626 (1962).</a:t>
            </a:r>
          </a:p>
          <a:p>
            <a:pPr eaLnBrk="1" hangingPunct="1">
              <a:lnSpc>
                <a:spcPct val="90000"/>
              </a:lnSpc>
            </a:pPr>
            <a:r>
              <a:rPr lang="en-US" altLang="en-US" sz="2800" u="sng">
                <a:solidFill>
                  <a:srgbClr val="3366FF"/>
                </a:solidFill>
                <a:latin typeface="Tahoma" panose="020B0604030504040204" pitchFamily="34" charset="0"/>
              </a:rPr>
              <a:t>Planned Parenthood of N. New England v. Heed</a:t>
            </a:r>
            <a:r>
              <a:rPr lang="en-US" altLang="en-US" sz="2800">
                <a:solidFill>
                  <a:srgbClr val="3366FF"/>
                </a:solidFill>
                <a:latin typeface="Tahoma" panose="020B0604030504040204" pitchFamily="34" charset="0"/>
              </a:rPr>
              <a:t>, 390 F.3d 53, 55 (1st Cir. 2004), </a:t>
            </a:r>
            <a:r>
              <a:rPr lang="en-US" altLang="en-US" sz="2800" u="sng">
                <a:solidFill>
                  <a:srgbClr val="3366FF"/>
                </a:solidFill>
                <a:latin typeface="Tahoma" panose="020B0604030504040204" pitchFamily="34" charset="0"/>
              </a:rPr>
              <a:t>cert. granted sub nom.</a:t>
            </a:r>
            <a:r>
              <a:rPr lang="en-US" altLang="en-US" sz="2800">
                <a:solidFill>
                  <a:srgbClr val="3366FF"/>
                </a:solidFill>
                <a:latin typeface="Tahoma" panose="020B0604030504040204" pitchFamily="34" charset="0"/>
              </a:rPr>
              <a:t> </a:t>
            </a:r>
            <a:r>
              <a:rPr lang="en-US" altLang="en-US" sz="2800" u="sng">
                <a:solidFill>
                  <a:srgbClr val="3366FF"/>
                </a:solidFill>
                <a:latin typeface="Tahoma" panose="020B0604030504040204" pitchFamily="34" charset="0"/>
              </a:rPr>
              <a:t>Ayotte v. Planned Parenthood of N. New England</a:t>
            </a:r>
            <a:r>
              <a:rPr lang="en-US" altLang="en-US" sz="2800">
                <a:solidFill>
                  <a:srgbClr val="3366FF"/>
                </a:solidFill>
                <a:latin typeface="Tahoma" panose="020B0604030504040204" pitchFamily="34" charset="0"/>
              </a:rPr>
              <a:t>, 125 S. Ct. 2294 (2005).</a:t>
            </a:r>
          </a:p>
          <a:p>
            <a:pPr eaLnBrk="1" hangingPunct="1">
              <a:lnSpc>
                <a:spcPct val="90000"/>
              </a:lnSpc>
            </a:pPr>
            <a:r>
              <a:rPr lang="en-US" altLang="en-US" sz="2800" u="sng">
                <a:latin typeface="Tahoma" panose="020B0604030504040204" pitchFamily="34" charset="0"/>
              </a:rPr>
              <a:t>United States v. Peterson</a:t>
            </a:r>
            <a:r>
              <a:rPr lang="en-US" altLang="en-US" sz="2800">
                <a:latin typeface="Tahoma" panose="020B0604030504040204" pitchFamily="34" charset="0"/>
              </a:rPr>
              <a:t>, 305 F.3d 643, 650 (7th Cir. 2004), </a:t>
            </a:r>
            <a:r>
              <a:rPr lang="en-US" altLang="en-US" sz="2800" u="sng">
                <a:latin typeface="Tahoma" panose="020B0604030504040204" pitchFamily="34" charset="0"/>
              </a:rPr>
              <a:t>cert. denied</a:t>
            </a:r>
            <a:r>
              <a:rPr lang="en-US" altLang="en-US" sz="2800">
                <a:latin typeface="Tahoma" panose="020B0604030504040204" pitchFamily="34" charset="0"/>
              </a:rPr>
              <a:t>, 538 U.S. 1001 (2005).</a:t>
            </a:r>
            <a:endParaRPr lang="en-US" altLang="en-US" sz="2800"/>
          </a:p>
        </p:txBody>
      </p:sp>
      <p:sp>
        <p:nvSpPr>
          <p:cNvPr id="126980" name="Slide Number Placeholder 5">
            <a:extLst>
              <a:ext uri="{FF2B5EF4-FFF2-40B4-BE49-F238E27FC236}">
                <a16:creationId xmlns:a16="http://schemas.microsoft.com/office/drawing/2014/main" id="{9CB67959-A4B5-8FDB-845A-BA809A89956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94E1FE85-4A60-4C8F-B504-3D1A9C06A04E}" type="slidenum">
              <a:rPr lang="en-US" altLang="en-US" sz="1400" smtClean="0">
                <a:latin typeface="Arial" panose="020B0604020202020204" pitchFamily="34" charset="0"/>
              </a:rPr>
              <a:pPr>
                <a:spcBef>
                  <a:spcPct val="0"/>
                </a:spcBef>
                <a:buClrTx/>
                <a:buSzTx/>
                <a:buFontTx/>
                <a:buNone/>
              </a:pPr>
              <a:t>112</a:t>
            </a:fld>
            <a:endParaRPr lang="en-US" altLang="en-US" sz="1400">
              <a:latin typeface="Arial" panose="020B0604020202020204" pitchFamily="34" charset="0"/>
            </a:endParaRPr>
          </a:p>
        </p:txBody>
      </p:sp>
    </p:spTree>
  </p:cSld>
  <p:clrMapOvr>
    <a:masterClrMapping/>
  </p:clrMapOvr>
  <p:transition spd="slow"/>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a:extLst>
              <a:ext uri="{FF2B5EF4-FFF2-40B4-BE49-F238E27FC236}">
                <a16:creationId xmlns:a16="http://schemas.microsoft.com/office/drawing/2014/main" id="{138EF829-5FB9-2DAD-A6BA-DCD8A23576F2}"/>
              </a:ext>
            </a:extLst>
          </p:cNvPr>
          <p:cNvSpPr>
            <a:spLocks noGrp="1"/>
          </p:cNvSpPr>
          <p:nvPr>
            <p:ph type="title"/>
          </p:nvPr>
        </p:nvSpPr>
        <p:spPr>
          <a:xfrm>
            <a:off x="533400" y="914400"/>
            <a:ext cx="8229600" cy="1143000"/>
          </a:xfrm>
        </p:spPr>
        <p:txBody>
          <a:bodyPr/>
          <a:lstStyle/>
          <a:p>
            <a:pPr eaLnBrk="1" hangingPunct="1"/>
            <a:r>
              <a:rPr lang="en-US" altLang="en-US" sz="4000">
                <a:latin typeface="Tahoma" panose="020B0604030504040204" pitchFamily="34" charset="0"/>
              </a:rPr>
              <a:t>Example of subsequent history using explanatory phrases</a:t>
            </a:r>
          </a:p>
        </p:txBody>
      </p:sp>
      <p:sp>
        <p:nvSpPr>
          <p:cNvPr id="128003" name="Rectangle 3">
            <a:extLst>
              <a:ext uri="{FF2B5EF4-FFF2-40B4-BE49-F238E27FC236}">
                <a16:creationId xmlns:a16="http://schemas.microsoft.com/office/drawing/2014/main" id="{EC2757DA-16A5-7BF6-65E3-AA434D8B41DD}"/>
              </a:ext>
            </a:extLst>
          </p:cNvPr>
          <p:cNvSpPr>
            <a:spLocks noGrp="1"/>
          </p:cNvSpPr>
          <p:nvPr>
            <p:ph idx="1"/>
          </p:nvPr>
        </p:nvSpPr>
        <p:spPr>
          <a:xfrm>
            <a:off x="457200" y="2590800"/>
            <a:ext cx="8229600" cy="3962400"/>
          </a:xfrm>
        </p:spPr>
        <p:txBody>
          <a:bodyPr/>
          <a:lstStyle/>
          <a:p>
            <a:pPr eaLnBrk="1" hangingPunct="1"/>
            <a:r>
              <a:rPr lang="en-US" altLang="en-US" u="sng">
                <a:latin typeface="Tahoma" panose="020B0604030504040204" pitchFamily="34" charset="0"/>
              </a:rPr>
              <a:t>Doe v. Stincer</a:t>
            </a:r>
            <a:r>
              <a:rPr lang="en-US" altLang="en-US">
                <a:latin typeface="Tahoma" panose="020B0604030504040204" pitchFamily="34" charset="0"/>
              </a:rPr>
              <a:t>, 990 F. Supp. 1427, 1430 (S.D. Fla. 1997), </a:t>
            </a:r>
            <a:r>
              <a:rPr lang="en-US" altLang="en-US" u="sng">
                <a:latin typeface="Tahoma" panose="020B0604030504040204" pitchFamily="34" charset="0"/>
              </a:rPr>
              <a:t>vacated on other grounds</a:t>
            </a:r>
            <a:r>
              <a:rPr lang="en-US" altLang="en-US" i="1">
                <a:latin typeface="Tahoma" panose="020B0604030504040204" pitchFamily="34" charset="0"/>
              </a:rPr>
              <a:t>,</a:t>
            </a:r>
            <a:r>
              <a:rPr lang="en-US" altLang="en-US">
                <a:latin typeface="Tahoma" panose="020B0604030504040204" pitchFamily="34" charset="0"/>
              </a:rPr>
              <a:t> 175 F.3d 879, 883 (11th Cir. 1999).</a:t>
            </a:r>
          </a:p>
        </p:txBody>
      </p:sp>
      <p:sp>
        <p:nvSpPr>
          <p:cNvPr id="128004" name="Slide Number Placeholder 5">
            <a:extLst>
              <a:ext uri="{FF2B5EF4-FFF2-40B4-BE49-F238E27FC236}">
                <a16:creationId xmlns:a16="http://schemas.microsoft.com/office/drawing/2014/main" id="{020AE8EA-7FDD-7965-8686-A6CF4C88347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E047E25F-53D4-4A67-A580-0712E01E0AC3}" type="slidenum">
              <a:rPr lang="en-US" altLang="en-US" sz="1400" smtClean="0">
                <a:latin typeface="Arial" panose="020B0604020202020204" pitchFamily="34" charset="0"/>
              </a:rPr>
              <a:pPr>
                <a:spcBef>
                  <a:spcPct val="0"/>
                </a:spcBef>
                <a:buClrTx/>
                <a:buSzTx/>
                <a:buFontTx/>
                <a:buNone/>
              </a:pPr>
              <a:t>113</a:t>
            </a:fld>
            <a:endParaRPr lang="en-US" altLang="en-US" sz="1400">
              <a:latin typeface="Arial" panose="020B0604020202020204" pitchFamily="34" charset="0"/>
            </a:endParaRPr>
          </a:p>
        </p:txBody>
      </p:sp>
    </p:spTree>
  </p:cSld>
  <p:clrMapOvr>
    <a:masterClrMapping/>
  </p:clrMapOvr>
  <p:transition spd="slow"/>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99092046-7643-4ADF-55C4-5922B58C8F77}"/>
              </a:ext>
            </a:extLst>
          </p:cNvPr>
          <p:cNvSpPr>
            <a:spLocks noGrp="1"/>
          </p:cNvSpPr>
          <p:nvPr>
            <p:ph type="title"/>
          </p:nvPr>
        </p:nvSpPr>
        <p:spPr>
          <a:xfrm>
            <a:off x="457200" y="914400"/>
            <a:ext cx="8229600" cy="1143000"/>
          </a:xfrm>
        </p:spPr>
        <p:txBody>
          <a:bodyPr/>
          <a:lstStyle/>
          <a:p>
            <a:pPr eaLnBrk="1" hangingPunct="1"/>
            <a:r>
              <a:rPr lang="en-US" altLang="en-US" sz="4000">
                <a:latin typeface="Tahoma" panose="020B0604030504040204" pitchFamily="34" charset="0"/>
              </a:rPr>
              <a:t>Examples of subsequent history for decisions that have been overruled </a:t>
            </a:r>
          </a:p>
        </p:txBody>
      </p:sp>
      <p:sp>
        <p:nvSpPr>
          <p:cNvPr id="129027" name="Rectangle 3">
            <a:extLst>
              <a:ext uri="{FF2B5EF4-FFF2-40B4-BE49-F238E27FC236}">
                <a16:creationId xmlns:a16="http://schemas.microsoft.com/office/drawing/2014/main" id="{61F8ECF4-15EB-5497-D0AA-6242025392D9}"/>
              </a:ext>
            </a:extLst>
          </p:cNvPr>
          <p:cNvSpPr>
            <a:spLocks noGrp="1"/>
          </p:cNvSpPr>
          <p:nvPr>
            <p:ph idx="1"/>
          </p:nvPr>
        </p:nvSpPr>
        <p:spPr>
          <a:xfrm>
            <a:off x="457200" y="2286000"/>
            <a:ext cx="8229600" cy="4389438"/>
          </a:xfrm>
        </p:spPr>
        <p:txBody>
          <a:bodyPr/>
          <a:lstStyle/>
          <a:p>
            <a:pPr eaLnBrk="1" hangingPunct="1"/>
            <a:r>
              <a:rPr lang="en-US" altLang="en-US" sz="2800" u="sng">
                <a:latin typeface="Tahoma" panose="020B0604030504040204" pitchFamily="34" charset="0"/>
              </a:rPr>
              <a:t>Spade v. Lynn &amp; Boston R.R. Co.</a:t>
            </a:r>
            <a:r>
              <a:rPr lang="en-US" altLang="en-US" sz="2800">
                <a:latin typeface="Tahoma" panose="020B0604030504040204" pitchFamily="34" charset="0"/>
              </a:rPr>
              <a:t>, 47 N.E. 88, 89-90 (Mass. 1897), </a:t>
            </a:r>
            <a:r>
              <a:rPr lang="en-US" altLang="en-US" sz="2800" u="sng">
                <a:latin typeface="Tahoma" panose="020B0604030504040204" pitchFamily="34" charset="0"/>
              </a:rPr>
              <a:t>overruled by</a:t>
            </a:r>
            <a:r>
              <a:rPr lang="en-US" altLang="en-US" sz="2800">
                <a:latin typeface="Tahoma" panose="020B0604030504040204" pitchFamily="34" charset="0"/>
              </a:rPr>
              <a:t> </a:t>
            </a:r>
            <a:r>
              <a:rPr lang="en-US" altLang="en-US" sz="2800" u="sng">
                <a:latin typeface="Tahoma" panose="020B0604030504040204" pitchFamily="34" charset="0"/>
              </a:rPr>
              <a:t>Dziokonski v. Babineau</a:t>
            </a:r>
            <a:r>
              <a:rPr lang="en-US" altLang="en-US" sz="2800" i="1">
                <a:latin typeface="Tahoma" panose="020B0604030504040204" pitchFamily="34" charset="0"/>
              </a:rPr>
              <a:t>, </a:t>
            </a:r>
            <a:r>
              <a:rPr lang="en-US" altLang="en-US" sz="2800">
                <a:latin typeface="Tahoma" panose="020B0604030504040204" pitchFamily="34" charset="0"/>
              </a:rPr>
              <a:t>380 N.E.2d 1295, 1299 (Mass. 1978).</a:t>
            </a:r>
            <a:endParaRPr lang="en-US" altLang="en-US" sz="2800">
              <a:latin typeface="Tahoma" panose="020B0604030504040204" pitchFamily="34" charset="0"/>
              <a:hlinkClick r:id="rId2"/>
            </a:endParaRPr>
          </a:p>
          <a:p>
            <a:pPr eaLnBrk="1" hangingPunct="1"/>
            <a:r>
              <a:rPr lang="en-US" altLang="en-US" sz="2800" u="sng">
                <a:solidFill>
                  <a:srgbClr val="3366FF"/>
                </a:solidFill>
                <a:latin typeface="Tahoma" panose="020B0604030504040204" pitchFamily="34" charset="0"/>
              </a:rPr>
              <a:t>G-W-L, Inc. v. Robichaux</a:t>
            </a:r>
            <a:r>
              <a:rPr lang="en-US" altLang="en-US" sz="2800">
                <a:solidFill>
                  <a:srgbClr val="3366FF"/>
                </a:solidFill>
                <a:latin typeface="Tahoma" panose="020B0604030504040204" pitchFamily="34" charset="0"/>
              </a:rPr>
              <a:t>, 643 S.W.2d 392, 393 (Tex. 1982), </a:t>
            </a:r>
            <a:r>
              <a:rPr lang="en-US" altLang="en-US" sz="2800" u="sng">
                <a:solidFill>
                  <a:srgbClr val="3366FF"/>
                </a:solidFill>
                <a:latin typeface="Tahoma" panose="020B0604030504040204" pitchFamily="34" charset="0"/>
              </a:rPr>
              <a:t>overruled on other grounds by</a:t>
            </a:r>
            <a:r>
              <a:rPr lang="en-US" altLang="en-US" sz="2800">
                <a:solidFill>
                  <a:srgbClr val="3366FF"/>
                </a:solidFill>
                <a:latin typeface="Tahoma" panose="020B0604030504040204" pitchFamily="34" charset="0"/>
              </a:rPr>
              <a:t> </a:t>
            </a:r>
            <a:r>
              <a:rPr lang="en-US" altLang="en-US" sz="2800" u="sng">
                <a:solidFill>
                  <a:srgbClr val="3366FF"/>
                </a:solidFill>
                <a:latin typeface="Tahoma" panose="020B0604030504040204" pitchFamily="34" charset="0"/>
              </a:rPr>
              <a:t>Melody Home Mfg. Co. v. Barnes</a:t>
            </a:r>
            <a:r>
              <a:rPr lang="en-US" altLang="en-US" sz="2800">
                <a:solidFill>
                  <a:srgbClr val="3366FF"/>
                </a:solidFill>
                <a:latin typeface="Tahoma" panose="020B0604030504040204" pitchFamily="34" charset="0"/>
              </a:rPr>
              <a:t>, 741 S.W.2d 349, 355 (Tex. 1987). </a:t>
            </a:r>
          </a:p>
        </p:txBody>
      </p:sp>
      <p:sp>
        <p:nvSpPr>
          <p:cNvPr id="129028" name="Slide Number Placeholder 5">
            <a:extLst>
              <a:ext uri="{FF2B5EF4-FFF2-40B4-BE49-F238E27FC236}">
                <a16:creationId xmlns:a16="http://schemas.microsoft.com/office/drawing/2014/main" id="{F10C4689-B5A9-2F18-DDEA-36B23972645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88D22DB5-211E-40D0-BBFE-01C6656A15FA}" type="slidenum">
              <a:rPr lang="en-US" altLang="en-US" sz="1400" smtClean="0">
                <a:latin typeface="Arial" panose="020B0604020202020204" pitchFamily="34" charset="0"/>
              </a:rPr>
              <a:pPr>
                <a:spcBef>
                  <a:spcPct val="0"/>
                </a:spcBef>
                <a:buClrTx/>
                <a:buSzTx/>
                <a:buFontTx/>
                <a:buNone/>
              </a:pPr>
              <a:t>114</a:t>
            </a:fld>
            <a:endParaRPr lang="en-US" altLang="en-US" sz="1400">
              <a:latin typeface="Arial" panose="020B0604020202020204" pitchFamily="34" charset="0"/>
            </a:endParaRPr>
          </a:p>
        </p:txBody>
      </p:sp>
    </p:spTree>
  </p:cSld>
  <p:clrMapOvr>
    <a:masterClrMapping/>
  </p:clrMapOvr>
  <p:transition spd="slow"/>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a:extLst>
              <a:ext uri="{FF2B5EF4-FFF2-40B4-BE49-F238E27FC236}">
                <a16:creationId xmlns:a16="http://schemas.microsoft.com/office/drawing/2014/main" id="{5FBA5EB5-2CDF-D557-4185-7325DB8BEDE9}"/>
              </a:ext>
            </a:extLst>
          </p:cNvPr>
          <p:cNvSpPr>
            <a:spLocks noGrp="1"/>
          </p:cNvSpPr>
          <p:nvPr>
            <p:ph type="title"/>
          </p:nvPr>
        </p:nvSpPr>
        <p:spPr>
          <a:xfrm>
            <a:off x="457200" y="609600"/>
            <a:ext cx="8229600" cy="1143000"/>
          </a:xfrm>
        </p:spPr>
        <p:txBody>
          <a:bodyPr/>
          <a:lstStyle/>
          <a:p>
            <a:pPr eaLnBrk="1" hangingPunct="1"/>
            <a:r>
              <a:rPr lang="en-US" altLang="en-US" sz="4400">
                <a:latin typeface="Tahoma" panose="020B0604030504040204" pitchFamily="34" charset="0"/>
              </a:rPr>
              <a:t>Citations to facts in trial briefs</a:t>
            </a:r>
          </a:p>
        </p:txBody>
      </p:sp>
      <p:sp>
        <p:nvSpPr>
          <p:cNvPr id="130051" name="Rectangle 3">
            <a:extLst>
              <a:ext uri="{FF2B5EF4-FFF2-40B4-BE49-F238E27FC236}">
                <a16:creationId xmlns:a16="http://schemas.microsoft.com/office/drawing/2014/main" id="{FBBE9128-F476-428B-8822-FB89AA37F9B9}"/>
              </a:ext>
            </a:extLst>
          </p:cNvPr>
          <p:cNvSpPr>
            <a:spLocks noGrp="1"/>
          </p:cNvSpPr>
          <p:nvPr>
            <p:ph idx="1"/>
          </p:nvPr>
        </p:nvSpPr>
        <p:spPr>
          <a:xfrm>
            <a:off x="457200" y="2057400"/>
            <a:ext cx="8229600" cy="4389438"/>
          </a:xfrm>
        </p:spPr>
        <p:txBody>
          <a:bodyPr/>
          <a:lstStyle/>
          <a:p>
            <a:pPr eaLnBrk="1" hangingPunct="1">
              <a:lnSpc>
                <a:spcPct val="80000"/>
              </a:lnSpc>
            </a:pPr>
            <a:r>
              <a:rPr lang="en-US" altLang="en-US" sz="2800" i="1">
                <a:solidFill>
                  <a:srgbClr val="FF8000"/>
                </a:solidFill>
                <a:latin typeface="Tahoma" panose="020B0604030504040204" pitchFamily="34" charset="0"/>
              </a:rPr>
              <a:t>Rule B17 </a:t>
            </a:r>
          </a:p>
          <a:p>
            <a:pPr eaLnBrk="1" hangingPunct="1">
              <a:lnSpc>
                <a:spcPct val="80000"/>
              </a:lnSpc>
            </a:pPr>
            <a:r>
              <a:rPr lang="en-US" altLang="en-US" sz="2400">
                <a:latin typeface="Tahoma" panose="020B0604030504040204" pitchFamily="34" charset="0"/>
              </a:rPr>
              <a:t>In your Statement of Facts for a document to be filed with the court, you must include citations to the document(s) from which the facts are taken.</a:t>
            </a:r>
          </a:p>
          <a:p>
            <a:pPr eaLnBrk="1" hangingPunct="1">
              <a:lnSpc>
                <a:spcPct val="80000"/>
              </a:lnSpc>
            </a:pPr>
            <a:r>
              <a:rPr lang="en-US" altLang="en-US" sz="2400">
                <a:latin typeface="Tahoma" panose="020B0604030504040204" pitchFamily="34" charset="0"/>
              </a:rPr>
              <a:t>For example, if you are stating that an automobile accident occurred on February 2, 2020 in your Statement of Facts, you would include a citation to the relevant paragraph of the complaint stating when the accident occurred.</a:t>
            </a:r>
          </a:p>
          <a:p>
            <a:pPr eaLnBrk="1" hangingPunct="1">
              <a:lnSpc>
                <a:spcPct val="80000"/>
              </a:lnSpc>
            </a:pPr>
            <a:r>
              <a:rPr lang="en-US" altLang="en-US" sz="2400">
                <a:latin typeface="Tahoma" panose="020B0604030504040204" pitchFamily="34" charset="0"/>
              </a:rPr>
              <a:t>Also include record citations for references to client facts in RA paragraphs.</a:t>
            </a:r>
          </a:p>
        </p:txBody>
      </p:sp>
      <p:sp>
        <p:nvSpPr>
          <p:cNvPr id="130052" name="Slide Number Placeholder 5">
            <a:extLst>
              <a:ext uri="{FF2B5EF4-FFF2-40B4-BE49-F238E27FC236}">
                <a16:creationId xmlns:a16="http://schemas.microsoft.com/office/drawing/2014/main" id="{FD389AC3-AE4E-4938-62C4-795F3B4B926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56AD475D-0498-445E-B721-D870AA9B2D4E}" type="slidenum">
              <a:rPr lang="en-US" altLang="en-US" sz="1400" smtClean="0">
                <a:latin typeface="Arial" panose="020B0604020202020204" pitchFamily="34" charset="0"/>
              </a:rPr>
              <a:pPr>
                <a:spcBef>
                  <a:spcPct val="0"/>
                </a:spcBef>
                <a:buClrTx/>
                <a:buSzTx/>
                <a:buFontTx/>
                <a:buNone/>
              </a:pPr>
              <a:t>115</a:t>
            </a:fld>
            <a:endParaRPr lang="en-US" altLang="en-US" sz="1400">
              <a:latin typeface="Arial" panose="020B0604020202020204" pitchFamily="34" charset="0"/>
            </a:endParaRPr>
          </a:p>
        </p:txBody>
      </p:sp>
    </p:spTree>
  </p:cSld>
  <p:clrMapOvr>
    <a:masterClrMapping/>
  </p:clrMapOvr>
  <p:transition spd="slow"/>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a:extLst>
              <a:ext uri="{FF2B5EF4-FFF2-40B4-BE49-F238E27FC236}">
                <a16:creationId xmlns:a16="http://schemas.microsoft.com/office/drawing/2014/main" id="{65AC5A91-B74A-193D-D54E-1591720A052C}"/>
              </a:ext>
            </a:extLst>
          </p:cNvPr>
          <p:cNvSpPr>
            <a:spLocks noGrp="1"/>
          </p:cNvSpPr>
          <p:nvPr>
            <p:ph type="title"/>
          </p:nvPr>
        </p:nvSpPr>
        <p:spPr>
          <a:xfrm>
            <a:off x="457200" y="914400"/>
            <a:ext cx="8229600" cy="1143000"/>
          </a:xfrm>
        </p:spPr>
        <p:txBody>
          <a:bodyPr/>
          <a:lstStyle/>
          <a:p>
            <a:pPr eaLnBrk="1" hangingPunct="1"/>
            <a:r>
              <a:rPr lang="en-US" altLang="en-US" sz="4400">
                <a:latin typeface="Tahoma" panose="020B0604030504040204" pitchFamily="34" charset="0"/>
              </a:rPr>
              <a:t>Citations in the fact section differ from other citations</a:t>
            </a:r>
          </a:p>
        </p:txBody>
      </p:sp>
      <p:sp>
        <p:nvSpPr>
          <p:cNvPr id="9219" name="Rectangle 3">
            <a:extLst>
              <a:ext uri="{FF2B5EF4-FFF2-40B4-BE49-F238E27FC236}">
                <a16:creationId xmlns:a16="http://schemas.microsoft.com/office/drawing/2014/main" id="{A4509877-5730-DADB-CF1F-8D285DCC44B7}"/>
              </a:ext>
            </a:extLst>
          </p:cNvPr>
          <p:cNvSpPr>
            <a:spLocks noGrp="1"/>
          </p:cNvSpPr>
          <p:nvPr>
            <p:ph idx="1"/>
          </p:nvPr>
        </p:nvSpPr>
        <p:spPr>
          <a:xfrm>
            <a:off x="457200" y="2160588"/>
            <a:ext cx="8229600" cy="4389437"/>
          </a:xfrm>
        </p:spPr>
        <p:txBody>
          <a:bodyPr/>
          <a:lstStyle/>
          <a:p>
            <a:pPr eaLnBrk="1" hangingPunct="1">
              <a:lnSpc>
                <a:spcPct val="80000"/>
              </a:lnSpc>
              <a:defRPr/>
            </a:pPr>
            <a:r>
              <a:rPr lang="en-US" altLang="en-US" sz="2800" i="1" dirty="0">
                <a:solidFill>
                  <a:srgbClr val="FF8000"/>
                </a:solidFill>
                <a:latin typeface="Tahoma" panose="020B0604030504040204" pitchFamily="34" charset="0"/>
              </a:rPr>
              <a:t>Rule B17 </a:t>
            </a:r>
          </a:p>
          <a:p>
            <a:pPr marL="0" indent="0" eaLnBrk="1" hangingPunct="1">
              <a:lnSpc>
                <a:spcPct val="80000"/>
              </a:lnSpc>
              <a:buFont typeface="Wingdings 2" panose="05020102010507070707" pitchFamily="18" charset="2"/>
              <a:buNone/>
              <a:defRPr/>
            </a:pPr>
            <a:endParaRPr lang="en-US" altLang="en-US" sz="2800" i="1" dirty="0">
              <a:solidFill>
                <a:srgbClr val="FF8000"/>
              </a:solidFill>
              <a:latin typeface="Tahoma" panose="020B0604030504040204" pitchFamily="34" charset="0"/>
            </a:endParaRPr>
          </a:p>
          <a:p>
            <a:pPr eaLnBrk="1" hangingPunct="1">
              <a:lnSpc>
                <a:spcPct val="80000"/>
              </a:lnSpc>
              <a:defRPr/>
            </a:pPr>
            <a:r>
              <a:rPr lang="en-US" altLang="en-US" sz="2200" dirty="0">
                <a:latin typeface="Tahoma" panose="020B0604030504040204" pitchFamily="34" charset="0"/>
              </a:rPr>
              <a:t>A cite to a court document should include the title of the document, a pinpoint citation, and the date in the first full citation.  Also include the electronic case filing number on PACER for federal cases, if applicable (Rule B17.1.4).</a:t>
            </a:r>
          </a:p>
          <a:p>
            <a:pPr marL="0" indent="0" eaLnBrk="1" hangingPunct="1">
              <a:lnSpc>
                <a:spcPct val="80000"/>
              </a:lnSpc>
              <a:buFont typeface="Wingdings 2" panose="05020102010507070707" pitchFamily="18" charset="2"/>
              <a:buNone/>
              <a:defRPr/>
            </a:pPr>
            <a:endParaRPr lang="en-US" altLang="en-US" sz="2200" dirty="0">
              <a:latin typeface="Tahoma" panose="020B0604030504040204" pitchFamily="34" charset="0"/>
            </a:endParaRPr>
          </a:p>
          <a:p>
            <a:pPr eaLnBrk="1" hangingPunct="1">
              <a:lnSpc>
                <a:spcPct val="80000"/>
              </a:lnSpc>
              <a:defRPr/>
            </a:pPr>
            <a:r>
              <a:rPr lang="en-US" altLang="en-US" sz="2200" dirty="0">
                <a:latin typeface="Tahoma" panose="020B0604030504040204" pitchFamily="34" charset="0"/>
              </a:rPr>
              <a:t>If it is clear to which court document you are referring, abbreviate references to the title per the </a:t>
            </a:r>
            <a:r>
              <a:rPr lang="en-US" altLang="en-US" sz="2200" dirty="0" err="1">
                <a:latin typeface="Tahoma" panose="020B0604030504040204" pitchFamily="34" charset="0"/>
              </a:rPr>
              <a:t>Bluepages</a:t>
            </a:r>
            <a:r>
              <a:rPr lang="en-US" altLang="en-US" sz="2200" dirty="0">
                <a:latin typeface="Tahoma" panose="020B0604030504040204" pitchFamily="34" charset="0"/>
              </a:rPr>
              <a:t> table BT1.</a:t>
            </a:r>
          </a:p>
          <a:p>
            <a:pPr marL="393700" lvl="1" indent="0" eaLnBrk="1" hangingPunct="1">
              <a:lnSpc>
                <a:spcPct val="80000"/>
              </a:lnSpc>
              <a:buFont typeface="Wingdings 2" panose="05020102010507070707" pitchFamily="18" charset="2"/>
              <a:buNone/>
              <a:defRPr/>
            </a:pPr>
            <a:endParaRPr lang="en-US" altLang="en-US" sz="2000" dirty="0">
              <a:solidFill>
                <a:srgbClr val="00B0F0"/>
              </a:solidFill>
              <a:latin typeface="Tahoma" panose="020B0604030504040204" pitchFamily="34" charset="0"/>
            </a:endParaRPr>
          </a:p>
          <a:p>
            <a:pPr eaLnBrk="1" hangingPunct="1">
              <a:lnSpc>
                <a:spcPct val="80000"/>
              </a:lnSpc>
              <a:defRPr/>
            </a:pPr>
            <a:endParaRPr lang="en-US" altLang="en-US" sz="2800" dirty="0">
              <a:latin typeface="Tahoma" panose="020B0604030504040204" pitchFamily="34" charset="0"/>
            </a:endParaRPr>
          </a:p>
          <a:p>
            <a:pPr eaLnBrk="1" hangingPunct="1">
              <a:lnSpc>
                <a:spcPct val="80000"/>
              </a:lnSpc>
              <a:defRPr/>
            </a:pPr>
            <a:endParaRPr lang="en-US" altLang="en-US" sz="2800" i="1" dirty="0">
              <a:solidFill>
                <a:srgbClr val="FF8000"/>
              </a:solidFill>
              <a:latin typeface="Tahoma" panose="020B0604030504040204" pitchFamily="34" charset="0"/>
            </a:endParaRPr>
          </a:p>
        </p:txBody>
      </p:sp>
      <p:sp>
        <p:nvSpPr>
          <p:cNvPr id="131076" name="Slide Number Placeholder 5">
            <a:extLst>
              <a:ext uri="{FF2B5EF4-FFF2-40B4-BE49-F238E27FC236}">
                <a16:creationId xmlns:a16="http://schemas.microsoft.com/office/drawing/2014/main" id="{AA45B8D9-09C6-32D2-18D8-73C01F46C1A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DCF1C153-F35A-4EAD-B254-D329A1FFA11F}" type="slidenum">
              <a:rPr lang="en-US" altLang="en-US" sz="1400" smtClean="0">
                <a:latin typeface="Arial" panose="020B0604020202020204" pitchFamily="34" charset="0"/>
              </a:rPr>
              <a:pPr>
                <a:spcBef>
                  <a:spcPct val="0"/>
                </a:spcBef>
                <a:buClrTx/>
                <a:buSzTx/>
                <a:buFontTx/>
                <a:buNone/>
              </a:pPr>
              <a:t>116</a:t>
            </a:fld>
            <a:endParaRPr lang="en-US" altLang="en-US" sz="1400">
              <a:latin typeface="Arial" panose="020B0604020202020204" pitchFamily="34" charset="0"/>
            </a:endParaRPr>
          </a:p>
        </p:txBody>
      </p:sp>
    </p:spTree>
  </p:cSld>
  <p:clrMapOvr>
    <a:masterClrMapping/>
  </p:clrMapOvr>
  <p:transition spd="slow"/>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a:extLst>
              <a:ext uri="{FF2B5EF4-FFF2-40B4-BE49-F238E27FC236}">
                <a16:creationId xmlns:a16="http://schemas.microsoft.com/office/drawing/2014/main" id="{EFD10340-C5DA-3859-4796-7EE8D11F455C}"/>
              </a:ext>
            </a:extLst>
          </p:cNvPr>
          <p:cNvSpPr>
            <a:spLocks noGrp="1"/>
          </p:cNvSpPr>
          <p:nvPr>
            <p:ph type="title"/>
          </p:nvPr>
        </p:nvSpPr>
        <p:spPr>
          <a:xfrm>
            <a:off x="457200" y="914400"/>
            <a:ext cx="8229600" cy="1143000"/>
          </a:xfrm>
        </p:spPr>
        <p:txBody>
          <a:bodyPr/>
          <a:lstStyle/>
          <a:p>
            <a:pPr eaLnBrk="1" hangingPunct="1"/>
            <a:r>
              <a:rPr lang="en-US" altLang="en-US" sz="4400">
                <a:latin typeface="Tahoma" panose="020B0604030504040204" pitchFamily="34" charset="0"/>
              </a:rPr>
              <a:t>Citations in the fact section differ from other citations</a:t>
            </a:r>
          </a:p>
        </p:txBody>
      </p:sp>
      <p:sp>
        <p:nvSpPr>
          <p:cNvPr id="9219" name="Rectangle 3">
            <a:extLst>
              <a:ext uri="{FF2B5EF4-FFF2-40B4-BE49-F238E27FC236}">
                <a16:creationId xmlns:a16="http://schemas.microsoft.com/office/drawing/2014/main" id="{34C9AFE0-8580-715C-7004-AEA6D3647BA5}"/>
              </a:ext>
            </a:extLst>
          </p:cNvPr>
          <p:cNvSpPr>
            <a:spLocks noGrp="1"/>
          </p:cNvSpPr>
          <p:nvPr>
            <p:ph idx="1"/>
          </p:nvPr>
        </p:nvSpPr>
        <p:spPr>
          <a:xfrm>
            <a:off x="457200" y="2160588"/>
            <a:ext cx="8229600" cy="4389437"/>
          </a:xfrm>
        </p:spPr>
        <p:txBody>
          <a:bodyPr/>
          <a:lstStyle/>
          <a:p>
            <a:pPr eaLnBrk="1" hangingPunct="1">
              <a:lnSpc>
                <a:spcPct val="80000"/>
              </a:lnSpc>
              <a:defRPr/>
            </a:pPr>
            <a:r>
              <a:rPr lang="en-US" altLang="en-US" sz="2800" i="1" dirty="0">
                <a:solidFill>
                  <a:srgbClr val="FF8000"/>
                </a:solidFill>
                <a:latin typeface="Tahoma" panose="020B0604030504040204" pitchFamily="34" charset="0"/>
              </a:rPr>
              <a:t>Rule B17.1.1</a:t>
            </a:r>
          </a:p>
          <a:p>
            <a:pPr eaLnBrk="1" hangingPunct="1">
              <a:lnSpc>
                <a:spcPct val="80000"/>
              </a:lnSpc>
              <a:defRPr/>
            </a:pPr>
            <a:endParaRPr lang="en-US" altLang="en-US" sz="2200" dirty="0">
              <a:latin typeface="Tahoma" panose="020B0604030504040204" pitchFamily="34" charset="0"/>
            </a:endParaRPr>
          </a:p>
          <a:p>
            <a:pPr eaLnBrk="1" hangingPunct="1">
              <a:lnSpc>
                <a:spcPct val="80000"/>
              </a:lnSpc>
              <a:defRPr/>
            </a:pPr>
            <a:r>
              <a:rPr lang="en-US" altLang="en-US" sz="2400" dirty="0">
                <a:latin typeface="Tahoma" panose="020B0604030504040204" pitchFamily="34" charset="0"/>
              </a:rPr>
              <a:t>Citations to court and litigation documents can optionally be enclosed in parentheses.  If this format is used, put the period for the citation sentence within the parentheses.</a:t>
            </a:r>
          </a:p>
          <a:p>
            <a:pPr lvl="1" eaLnBrk="1" hangingPunct="1">
              <a:lnSpc>
                <a:spcPct val="80000"/>
              </a:lnSpc>
              <a:defRPr/>
            </a:pPr>
            <a:r>
              <a:rPr lang="en-US" altLang="en-US" dirty="0">
                <a:solidFill>
                  <a:srgbClr val="00B0F0"/>
                </a:solidFill>
                <a:latin typeface="Tahoma" panose="020B0604030504040204" pitchFamily="34" charset="0"/>
              </a:rPr>
              <a:t>(R. at 16.)</a:t>
            </a:r>
          </a:p>
          <a:p>
            <a:pPr lvl="1" eaLnBrk="1" hangingPunct="1">
              <a:lnSpc>
                <a:spcPct val="80000"/>
              </a:lnSpc>
              <a:defRPr/>
            </a:pPr>
            <a:r>
              <a:rPr lang="en-US" altLang="en-US" dirty="0">
                <a:solidFill>
                  <a:srgbClr val="00B0F0"/>
                </a:solidFill>
                <a:latin typeface="Tahoma" panose="020B0604030504040204" pitchFamily="34" charset="0"/>
              </a:rPr>
              <a:t>R. at 16.</a:t>
            </a:r>
          </a:p>
          <a:p>
            <a:pPr lvl="1" eaLnBrk="1" hangingPunct="1">
              <a:lnSpc>
                <a:spcPct val="80000"/>
              </a:lnSpc>
              <a:defRPr/>
            </a:pPr>
            <a:r>
              <a:rPr lang="en-US" altLang="en-US" dirty="0">
                <a:solidFill>
                  <a:srgbClr val="00B0F0"/>
                </a:solidFill>
                <a:latin typeface="Tahoma" panose="020B0604030504040204" pitchFamily="34" charset="0"/>
              </a:rPr>
              <a:t>(</a:t>
            </a:r>
            <a:r>
              <a:rPr lang="en-US" altLang="en-US" dirty="0" err="1">
                <a:solidFill>
                  <a:srgbClr val="00B0F0"/>
                </a:solidFill>
                <a:latin typeface="Tahoma" panose="020B0604030504040204" pitchFamily="34" charset="0"/>
              </a:rPr>
              <a:t>Compl</a:t>
            </a:r>
            <a:r>
              <a:rPr lang="en-US" altLang="en-US" dirty="0">
                <a:solidFill>
                  <a:srgbClr val="00B0F0"/>
                </a:solidFill>
                <a:latin typeface="Tahoma" panose="020B0604030504040204" pitchFamily="34" charset="0"/>
              </a:rPr>
              <a:t>. ¶ 5, Jan. 3, 2021.)</a:t>
            </a:r>
          </a:p>
          <a:p>
            <a:pPr lvl="1" eaLnBrk="1" hangingPunct="1">
              <a:lnSpc>
                <a:spcPct val="80000"/>
              </a:lnSpc>
              <a:defRPr/>
            </a:pPr>
            <a:r>
              <a:rPr lang="en-US" altLang="en-US" dirty="0" err="1">
                <a:solidFill>
                  <a:srgbClr val="00B0F0"/>
                </a:solidFill>
                <a:latin typeface="Tahoma" panose="020B0604030504040204" pitchFamily="34" charset="0"/>
              </a:rPr>
              <a:t>Compl</a:t>
            </a:r>
            <a:r>
              <a:rPr lang="en-US" altLang="en-US" dirty="0">
                <a:solidFill>
                  <a:srgbClr val="00B0F0"/>
                </a:solidFill>
                <a:latin typeface="Tahoma" panose="020B0604030504040204" pitchFamily="34" charset="0"/>
              </a:rPr>
              <a:t>. ¶ 5, Jan. 3, 2021.</a:t>
            </a:r>
          </a:p>
          <a:p>
            <a:pPr marL="393700" lvl="1" indent="0" eaLnBrk="1" hangingPunct="1">
              <a:lnSpc>
                <a:spcPct val="80000"/>
              </a:lnSpc>
              <a:buFont typeface="Wingdings 2" panose="05020102010507070707" pitchFamily="18" charset="2"/>
              <a:buNone/>
              <a:defRPr/>
            </a:pPr>
            <a:endParaRPr lang="en-US" altLang="en-US" sz="2000" dirty="0">
              <a:solidFill>
                <a:srgbClr val="00B0F0"/>
              </a:solidFill>
              <a:latin typeface="Tahoma" panose="020B0604030504040204" pitchFamily="34" charset="0"/>
            </a:endParaRPr>
          </a:p>
          <a:p>
            <a:pPr eaLnBrk="1" hangingPunct="1">
              <a:lnSpc>
                <a:spcPct val="80000"/>
              </a:lnSpc>
              <a:defRPr/>
            </a:pPr>
            <a:endParaRPr lang="en-US" altLang="en-US" sz="2800" dirty="0">
              <a:latin typeface="Tahoma" panose="020B0604030504040204" pitchFamily="34" charset="0"/>
            </a:endParaRPr>
          </a:p>
          <a:p>
            <a:pPr eaLnBrk="1" hangingPunct="1">
              <a:lnSpc>
                <a:spcPct val="80000"/>
              </a:lnSpc>
              <a:defRPr/>
            </a:pPr>
            <a:endParaRPr lang="en-US" altLang="en-US" sz="2800" i="1" dirty="0">
              <a:solidFill>
                <a:srgbClr val="FF8000"/>
              </a:solidFill>
              <a:latin typeface="Tahoma" panose="020B0604030504040204" pitchFamily="34" charset="0"/>
            </a:endParaRPr>
          </a:p>
        </p:txBody>
      </p:sp>
      <p:sp>
        <p:nvSpPr>
          <p:cNvPr id="132100" name="Slide Number Placeholder 5">
            <a:extLst>
              <a:ext uri="{FF2B5EF4-FFF2-40B4-BE49-F238E27FC236}">
                <a16:creationId xmlns:a16="http://schemas.microsoft.com/office/drawing/2014/main" id="{41C44AEF-9795-2B34-A294-4FC93E4F7CB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1012191D-128D-4A0C-8599-68F3A978AD85}" type="slidenum">
              <a:rPr lang="en-US" altLang="en-US" sz="1400" smtClean="0">
                <a:latin typeface="Arial" panose="020B0604020202020204" pitchFamily="34" charset="0"/>
              </a:rPr>
              <a:pPr>
                <a:spcBef>
                  <a:spcPct val="0"/>
                </a:spcBef>
                <a:buClrTx/>
                <a:buSzTx/>
                <a:buFontTx/>
                <a:buNone/>
              </a:pPr>
              <a:t>117</a:t>
            </a:fld>
            <a:endParaRPr lang="en-US" altLang="en-US" sz="1400">
              <a:latin typeface="Arial" panose="020B0604020202020204" pitchFamily="34" charset="0"/>
            </a:endParaRPr>
          </a:p>
        </p:txBody>
      </p:sp>
    </p:spTree>
  </p:cSld>
  <p:clrMapOvr>
    <a:masterClrMapping/>
  </p:clrMapOvr>
  <p:transition spd="slow"/>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25BF67CF-BFD0-58CC-6EF8-7264E8E998D6}"/>
              </a:ext>
            </a:extLst>
          </p:cNvPr>
          <p:cNvSpPr>
            <a:spLocks noGrp="1"/>
          </p:cNvSpPr>
          <p:nvPr>
            <p:ph type="title"/>
          </p:nvPr>
        </p:nvSpPr>
        <p:spPr>
          <a:xfrm>
            <a:off x="457200" y="914400"/>
            <a:ext cx="8229600" cy="1143000"/>
          </a:xfrm>
        </p:spPr>
        <p:txBody>
          <a:bodyPr/>
          <a:lstStyle/>
          <a:p>
            <a:pPr eaLnBrk="1" hangingPunct="1"/>
            <a:r>
              <a:rPr lang="en-US" altLang="en-US" sz="4400">
                <a:latin typeface="Tahoma" panose="020B0604030504040204" pitchFamily="34" charset="0"/>
              </a:rPr>
              <a:t>Citations to Official or Formal Records</a:t>
            </a:r>
          </a:p>
        </p:txBody>
      </p:sp>
      <p:sp>
        <p:nvSpPr>
          <p:cNvPr id="133123" name="Rectangle 3">
            <a:extLst>
              <a:ext uri="{FF2B5EF4-FFF2-40B4-BE49-F238E27FC236}">
                <a16:creationId xmlns:a16="http://schemas.microsoft.com/office/drawing/2014/main" id="{51EE4FDA-0BEE-4453-7581-FD16CD01E07C}"/>
              </a:ext>
            </a:extLst>
          </p:cNvPr>
          <p:cNvSpPr>
            <a:spLocks noGrp="1"/>
          </p:cNvSpPr>
          <p:nvPr>
            <p:ph idx="1"/>
          </p:nvPr>
        </p:nvSpPr>
        <p:spPr>
          <a:xfrm>
            <a:off x="457200" y="2160588"/>
            <a:ext cx="8229600" cy="4389437"/>
          </a:xfrm>
        </p:spPr>
        <p:txBody>
          <a:bodyPr/>
          <a:lstStyle/>
          <a:p>
            <a:pPr eaLnBrk="1" hangingPunct="1">
              <a:lnSpc>
                <a:spcPct val="80000"/>
              </a:lnSpc>
            </a:pPr>
            <a:r>
              <a:rPr lang="en-US" altLang="en-US" sz="2800">
                <a:latin typeface="Tahoma" panose="020B0604030504040204" pitchFamily="34" charset="0"/>
              </a:rPr>
              <a:t>If there is an official record, abbreviate</a:t>
            </a:r>
            <a:r>
              <a:rPr lang="en-US" altLang="en-US" sz="2800">
                <a:latin typeface="Tahoma" panose="020B0604030504040204" pitchFamily="34" charset="0"/>
                <a:ea typeface="HGP明朝E" panose="02020800000000000000" pitchFamily="18" charset="-128"/>
                <a:cs typeface="HGP明朝E" panose="02020800000000000000" pitchFamily="18" charset="-128"/>
              </a:rPr>
              <a:t> “</a:t>
            </a:r>
            <a:r>
              <a:rPr lang="en-US" altLang="ja-JP" sz="2800">
                <a:latin typeface="Tahoma" panose="020B0604030504040204" pitchFamily="34" charset="0"/>
                <a:ea typeface="HGP明朝E" panose="02020800000000000000" pitchFamily="18" charset="-128"/>
                <a:cs typeface="HGP明朝E" panose="02020800000000000000" pitchFamily="18" charset="-128"/>
              </a:rPr>
              <a:t>Record” to “R.”</a:t>
            </a:r>
          </a:p>
          <a:p>
            <a:pPr eaLnBrk="1" hangingPunct="1">
              <a:lnSpc>
                <a:spcPct val="80000"/>
              </a:lnSpc>
            </a:pPr>
            <a:r>
              <a:rPr lang="en-US" altLang="en-US" sz="2800">
                <a:solidFill>
                  <a:srgbClr val="0070C0"/>
                </a:solidFill>
                <a:latin typeface="Tahoma" panose="020B0604030504040204" pitchFamily="34" charset="0"/>
              </a:rPr>
              <a:t>R. at 15.</a:t>
            </a:r>
          </a:p>
          <a:p>
            <a:pPr eaLnBrk="1" hangingPunct="1">
              <a:lnSpc>
                <a:spcPct val="80000"/>
              </a:lnSpc>
            </a:pPr>
            <a:r>
              <a:rPr lang="en-US" altLang="en-US" sz="2800">
                <a:latin typeface="Tahoma" panose="020B0604030504040204" pitchFamily="34" charset="0"/>
              </a:rPr>
              <a:t>Rule B17.2 - Short cite formats are permitted for court documents.  </a:t>
            </a:r>
            <a:r>
              <a:rPr lang="en-US" altLang="en-US" sz="2800" u="sng">
                <a:latin typeface="Tahoma" panose="020B0604030504040204" pitchFamily="34" charset="0"/>
              </a:rPr>
              <a:t>Id.</a:t>
            </a:r>
            <a:r>
              <a:rPr lang="en-US" altLang="en-US" sz="2800">
                <a:latin typeface="Tahoma" panose="020B0604030504040204" pitchFamily="34" charset="0"/>
              </a:rPr>
              <a:t> is used only if its use will save “significant” space, and it doesn’t save significant space with R. cites.</a:t>
            </a:r>
          </a:p>
          <a:p>
            <a:pPr eaLnBrk="1" hangingPunct="1">
              <a:lnSpc>
                <a:spcPct val="80000"/>
              </a:lnSpc>
            </a:pPr>
            <a:endParaRPr lang="en-US" altLang="en-US" sz="2800">
              <a:latin typeface="Tahoma" panose="020B0604030504040204" pitchFamily="34" charset="0"/>
            </a:endParaRPr>
          </a:p>
          <a:p>
            <a:pPr eaLnBrk="1" hangingPunct="1">
              <a:lnSpc>
                <a:spcPct val="80000"/>
              </a:lnSpc>
            </a:pPr>
            <a:endParaRPr lang="en-US" altLang="en-US" sz="2800" i="1">
              <a:solidFill>
                <a:srgbClr val="FF8000"/>
              </a:solidFill>
              <a:latin typeface="Tahoma" panose="020B0604030504040204" pitchFamily="34" charset="0"/>
            </a:endParaRPr>
          </a:p>
        </p:txBody>
      </p:sp>
      <p:sp>
        <p:nvSpPr>
          <p:cNvPr id="133124" name="Slide Number Placeholder 5">
            <a:extLst>
              <a:ext uri="{FF2B5EF4-FFF2-40B4-BE49-F238E27FC236}">
                <a16:creationId xmlns:a16="http://schemas.microsoft.com/office/drawing/2014/main" id="{E0A5F0D1-CCA8-3A70-8596-2749AF05403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0721A24-0113-4FC6-B28E-0C85633DA56C}" type="slidenum">
              <a:rPr lang="en-US" altLang="en-US" sz="1400" smtClean="0">
                <a:latin typeface="Arial" panose="020B0604020202020204" pitchFamily="34" charset="0"/>
              </a:rPr>
              <a:pPr>
                <a:spcBef>
                  <a:spcPct val="0"/>
                </a:spcBef>
                <a:buClrTx/>
                <a:buSzTx/>
                <a:buFontTx/>
                <a:buNone/>
              </a:pPr>
              <a:t>118</a:t>
            </a:fld>
            <a:endParaRPr lang="en-US" altLang="en-US" sz="1400">
              <a:latin typeface="Arial" panose="020B0604020202020204" pitchFamily="34" charset="0"/>
            </a:endParaRPr>
          </a:p>
        </p:txBody>
      </p:sp>
    </p:spTree>
  </p:cSld>
  <p:clrMapOvr>
    <a:masterClrMapping/>
  </p:clrMapOvr>
  <p:transition spd="slow"/>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a:extLst>
              <a:ext uri="{FF2B5EF4-FFF2-40B4-BE49-F238E27FC236}">
                <a16:creationId xmlns:a16="http://schemas.microsoft.com/office/drawing/2014/main" id="{4CE3B9DD-3B16-39AD-7D21-A2256AAED8D1}"/>
              </a:ext>
            </a:extLst>
          </p:cNvPr>
          <p:cNvSpPr>
            <a:spLocks noGrp="1"/>
          </p:cNvSpPr>
          <p:nvPr>
            <p:ph type="title"/>
          </p:nvPr>
        </p:nvSpPr>
        <p:spPr>
          <a:xfrm>
            <a:off x="457200" y="942975"/>
            <a:ext cx="8229600" cy="1143000"/>
          </a:xfrm>
        </p:spPr>
        <p:txBody>
          <a:bodyPr/>
          <a:lstStyle/>
          <a:p>
            <a:pPr eaLnBrk="1" hangingPunct="1"/>
            <a:r>
              <a:rPr lang="en-US" altLang="en-US" sz="4000">
                <a:latin typeface="Tahoma" panose="020B0604030504040204" pitchFamily="34" charset="0"/>
              </a:rPr>
              <a:t>Citations to facts when there is no official record</a:t>
            </a:r>
          </a:p>
        </p:txBody>
      </p:sp>
      <p:sp>
        <p:nvSpPr>
          <p:cNvPr id="134147" name="Rectangle 3">
            <a:extLst>
              <a:ext uri="{FF2B5EF4-FFF2-40B4-BE49-F238E27FC236}">
                <a16:creationId xmlns:a16="http://schemas.microsoft.com/office/drawing/2014/main" id="{DC492F80-C4C6-200B-58D6-CD00EC22D603}"/>
              </a:ext>
            </a:extLst>
          </p:cNvPr>
          <p:cNvSpPr>
            <a:spLocks noGrp="1"/>
          </p:cNvSpPr>
          <p:nvPr>
            <p:ph idx="1"/>
          </p:nvPr>
        </p:nvSpPr>
        <p:spPr>
          <a:xfrm>
            <a:off x="457200" y="2209800"/>
            <a:ext cx="8229600" cy="4389438"/>
          </a:xfrm>
        </p:spPr>
        <p:txBody>
          <a:bodyPr/>
          <a:lstStyle/>
          <a:p>
            <a:pPr eaLnBrk="1" hangingPunct="1">
              <a:lnSpc>
                <a:spcPct val="90000"/>
              </a:lnSpc>
            </a:pPr>
            <a:r>
              <a:rPr lang="en-US" altLang="en-US" sz="2200">
                <a:latin typeface="Tahoma" panose="020B0604030504040204" pitchFamily="34" charset="0"/>
              </a:rPr>
              <a:t>Recall the three components: the title of the document, a pinpoint citation, and the date in the first full citation:</a:t>
            </a:r>
          </a:p>
          <a:p>
            <a:pPr lvl="1" eaLnBrk="1" hangingPunct="1">
              <a:lnSpc>
                <a:spcPct val="90000"/>
              </a:lnSpc>
            </a:pPr>
            <a:r>
              <a:rPr lang="en-US" altLang="en-US" sz="2200">
                <a:solidFill>
                  <a:srgbClr val="0070C0"/>
                </a:solidFill>
                <a:latin typeface="Tahoma" panose="020B0604030504040204" pitchFamily="34" charset="0"/>
              </a:rPr>
              <a:t>Plaintiff drove a blue, late-model sports car.  (Compl. ¶ 5, Jan. 3, 2020.)</a:t>
            </a:r>
          </a:p>
          <a:p>
            <a:pPr eaLnBrk="1" hangingPunct="1">
              <a:lnSpc>
                <a:spcPct val="90000"/>
              </a:lnSpc>
            </a:pPr>
            <a:r>
              <a:rPr lang="en-US" altLang="en-US" sz="2200">
                <a:latin typeface="Tahoma" panose="020B0604030504040204" pitchFamily="34" charset="0"/>
              </a:rPr>
              <a:t>Examples of factual documents include: Court documents (pleadings, motions, orders); affidavits; other evidentiary documents (discovery documents).</a:t>
            </a:r>
          </a:p>
          <a:p>
            <a:pPr eaLnBrk="1" hangingPunct="1">
              <a:lnSpc>
                <a:spcPct val="90000"/>
              </a:lnSpc>
            </a:pPr>
            <a:r>
              <a:rPr lang="en-US" altLang="en-US" sz="2200">
                <a:latin typeface="Tahoma" panose="020B0604030504040204" pitchFamily="34" charset="0"/>
              </a:rPr>
              <a:t>Id. is an acceptable short cite format if there are no intervening citations; change the pincite, if appropriate.</a:t>
            </a:r>
          </a:p>
          <a:p>
            <a:pPr eaLnBrk="1" hangingPunct="1">
              <a:lnSpc>
                <a:spcPct val="90000"/>
              </a:lnSpc>
            </a:pPr>
            <a:r>
              <a:rPr lang="en-US" altLang="en-US" sz="2200">
                <a:latin typeface="Tahoma" panose="020B0604030504040204" pitchFamily="34" charset="0"/>
              </a:rPr>
              <a:t>If there are intervening citations, you can condense the full citation by removing the date of the document, but change the pincite, if appropriate.</a:t>
            </a:r>
          </a:p>
          <a:p>
            <a:pPr eaLnBrk="1" hangingPunct="1">
              <a:lnSpc>
                <a:spcPct val="90000"/>
              </a:lnSpc>
            </a:pPr>
            <a:r>
              <a:rPr lang="en-US" altLang="en-US" sz="2200">
                <a:latin typeface="Tahoma" panose="020B0604030504040204" pitchFamily="34" charset="0"/>
              </a:rPr>
              <a:t>Be clear and avoid being confusing.</a:t>
            </a:r>
          </a:p>
        </p:txBody>
      </p:sp>
      <p:sp>
        <p:nvSpPr>
          <p:cNvPr id="134148" name="Slide Number Placeholder 5">
            <a:extLst>
              <a:ext uri="{FF2B5EF4-FFF2-40B4-BE49-F238E27FC236}">
                <a16:creationId xmlns:a16="http://schemas.microsoft.com/office/drawing/2014/main" id="{FA07BB0E-61EA-989B-6684-9CD7EC2C07C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62859595-8991-46A8-9E51-6DAB7386A3E3}" type="slidenum">
              <a:rPr lang="en-US" altLang="en-US" sz="1400" smtClean="0">
                <a:latin typeface="Arial" panose="020B0604020202020204" pitchFamily="34" charset="0"/>
              </a:rPr>
              <a:pPr>
                <a:spcBef>
                  <a:spcPct val="0"/>
                </a:spcBef>
                <a:buClrTx/>
                <a:buSzTx/>
                <a:buFontTx/>
                <a:buNone/>
              </a:pPr>
              <a:t>119</a:t>
            </a:fld>
            <a:endParaRPr lang="en-US" altLang="en-US" sz="1400">
              <a:latin typeface="Arial" panose="020B0604020202020204" pitchFamily="34" charset="0"/>
            </a:endParaRPr>
          </a:p>
        </p:txBody>
      </p:sp>
    </p:spTree>
  </p:cSld>
  <p:clrMapOvr>
    <a:masterClrMapping/>
  </p:clrMapOvr>
  <p:transition spd="slow"/>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6826F210-AD19-EF14-F0F8-7918356DCDA8}"/>
              </a:ext>
            </a:extLst>
          </p:cNvPr>
          <p:cNvSpPr>
            <a:spLocks noGrp="1"/>
          </p:cNvSpPr>
          <p:nvPr>
            <p:ph type="title"/>
          </p:nvPr>
        </p:nvSpPr>
        <p:spPr>
          <a:xfrm>
            <a:off x="762000" y="990600"/>
            <a:ext cx="8077200" cy="762000"/>
          </a:xfrm>
        </p:spPr>
        <p:txBody>
          <a:bodyPr/>
          <a:lstStyle/>
          <a:p>
            <a:pPr eaLnBrk="1" hangingPunct="1"/>
            <a:r>
              <a:rPr lang="en-US" altLang="en-US" sz="4000">
                <a:latin typeface="Tahoma" panose="020B0604030504040204" pitchFamily="34" charset="0"/>
              </a:rPr>
              <a:t>General citation rules - Court</a:t>
            </a:r>
          </a:p>
        </p:txBody>
      </p:sp>
      <p:sp>
        <p:nvSpPr>
          <p:cNvPr id="21507" name="Rectangle 4">
            <a:extLst>
              <a:ext uri="{FF2B5EF4-FFF2-40B4-BE49-F238E27FC236}">
                <a16:creationId xmlns:a16="http://schemas.microsoft.com/office/drawing/2014/main" id="{07F4B68C-4D8D-F717-5B3D-D29BF87C1750}"/>
              </a:ext>
            </a:extLst>
          </p:cNvPr>
          <p:cNvSpPr>
            <a:spLocks noGrp="1"/>
          </p:cNvSpPr>
          <p:nvPr>
            <p:ph type="body" sz="half" idx="2"/>
          </p:nvPr>
        </p:nvSpPr>
        <p:spPr>
          <a:xfrm>
            <a:off x="533400" y="2119313"/>
            <a:ext cx="8077200" cy="4419600"/>
          </a:xfrm>
        </p:spPr>
        <p:txBody>
          <a:bodyPr/>
          <a:lstStyle/>
          <a:p>
            <a:pPr eaLnBrk="1" hangingPunct="1">
              <a:lnSpc>
                <a:spcPct val="90000"/>
              </a:lnSpc>
            </a:pPr>
            <a:r>
              <a:rPr lang="en-US" altLang="en-US" i="1">
                <a:solidFill>
                  <a:srgbClr val="FF8000"/>
                </a:solidFill>
                <a:latin typeface="Tahoma" panose="020B0604030504040204" pitchFamily="34" charset="0"/>
                <a:cs typeface="Tahoma" panose="020B0604030504040204" pitchFamily="34" charset="0"/>
              </a:rPr>
              <a:t>Rule B8</a:t>
            </a:r>
            <a:endParaRPr lang="en-US" altLang="en-US">
              <a:latin typeface="Tahoma" panose="020B0604030504040204" pitchFamily="34" charset="0"/>
            </a:endParaRPr>
          </a:p>
          <a:p>
            <a:pPr eaLnBrk="1" hangingPunct="1">
              <a:lnSpc>
                <a:spcPct val="90000"/>
              </a:lnSpc>
            </a:pPr>
            <a:r>
              <a:rPr lang="en-US" altLang="en-US" sz="2400">
                <a:latin typeface="Tahoma" panose="020B0604030504040204" pitchFamily="34" charset="0"/>
              </a:rPr>
              <a:t>Capitalize </a:t>
            </a:r>
            <a:r>
              <a:rPr lang="en-US" altLang="en-US" sz="2400">
                <a:latin typeface="Tahoma" panose="020B0604030504040204" pitchFamily="34" charset="0"/>
                <a:ea typeface="HGP明朝E" panose="02020800000000000000" pitchFamily="18" charset="-128"/>
                <a:cs typeface="HGP明朝E" panose="02020800000000000000" pitchFamily="18" charset="-128"/>
              </a:rPr>
              <a:t>“</a:t>
            </a:r>
            <a:r>
              <a:rPr lang="en-US" altLang="ja-JP" sz="2400">
                <a:latin typeface="Tahoma" panose="020B0604030504040204" pitchFamily="34" charset="0"/>
                <a:ea typeface="HGP明朝E" panose="02020800000000000000" pitchFamily="18" charset="-128"/>
                <a:cs typeface="HGP明朝E" panose="02020800000000000000" pitchFamily="18" charset="-128"/>
              </a:rPr>
              <a:t>court” only when (a) naming any court in full; (b) referring to the U.S. Supreme Court; or (c) referring to the court that will be receiving the legal document that you plan to file with that court.</a:t>
            </a:r>
          </a:p>
          <a:p>
            <a:pPr eaLnBrk="1" hangingPunct="1">
              <a:lnSpc>
                <a:spcPct val="90000"/>
              </a:lnSpc>
            </a:pPr>
            <a:r>
              <a:rPr lang="en-US" altLang="en-US" sz="2200">
                <a:solidFill>
                  <a:srgbClr val="3366FF"/>
                </a:solidFill>
                <a:latin typeface="Tahoma" panose="020B0604030504040204" pitchFamily="34" charset="0"/>
              </a:rPr>
              <a:t>Examples:  </a:t>
            </a:r>
          </a:p>
          <a:p>
            <a:pPr lvl="1" eaLnBrk="1" hangingPunct="1">
              <a:lnSpc>
                <a:spcPct val="90000"/>
              </a:lnSpc>
            </a:pPr>
            <a:r>
              <a:rPr lang="en-US" altLang="en-US" sz="2000">
                <a:latin typeface="Tahoma" panose="020B0604030504040204" pitchFamily="34" charset="0"/>
              </a:rPr>
              <a:t>This Court should grant Defendant</a:t>
            </a:r>
            <a:r>
              <a:rPr lang="en-US" altLang="en-US" sz="2000">
                <a:latin typeface="Tahoma" panose="020B0604030504040204" pitchFamily="34" charset="0"/>
                <a:ea typeface="HGP明朝E" panose="02020800000000000000" pitchFamily="18" charset="-128"/>
                <a:cs typeface="HGP明朝E" panose="02020800000000000000" pitchFamily="18" charset="-128"/>
              </a:rPr>
              <a:t>’</a:t>
            </a:r>
            <a:r>
              <a:rPr lang="en-US" altLang="ja-JP" sz="2000">
                <a:latin typeface="Tahoma" panose="020B0604030504040204" pitchFamily="34" charset="0"/>
                <a:ea typeface="HGP明朝E" panose="02020800000000000000" pitchFamily="18" charset="-128"/>
                <a:cs typeface="HGP明朝E" panose="02020800000000000000" pitchFamily="18" charset="-128"/>
              </a:rPr>
              <a:t>s Motion to Dismiss.</a:t>
            </a:r>
          </a:p>
          <a:p>
            <a:pPr lvl="1" eaLnBrk="1" hangingPunct="1">
              <a:lnSpc>
                <a:spcPct val="90000"/>
              </a:lnSpc>
            </a:pPr>
            <a:r>
              <a:rPr lang="en-US" altLang="en-US" sz="2000">
                <a:latin typeface="Tahoma" panose="020B0604030504040204" pitchFamily="34" charset="0"/>
              </a:rPr>
              <a:t>The court held that the plaintiff included sufficient facts in his complaint to allege a cause of action for negligent infliction of emotional distress.</a:t>
            </a:r>
            <a:endParaRPr lang="en-US" altLang="en-US" sz="2000">
              <a:solidFill>
                <a:schemeClr val="accent1"/>
              </a:solidFill>
              <a:latin typeface="Tahoma" panose="020B0604030504040204" pitchFamily="34" charset="0"/>
            </a:endParaRPr>
          </a:p>
          <a:p>
            <a:pPr eaLnBrk="1" hangingPunct="1">
              <a:lnSpc>
                <a:spcPct val="90000"/>
              </a:lnSpc>
            </a:pPr>
            <a:endParaRPr lang="en-US" altLang="en-US" sz="2800">
              <a:latin typeface="Tahoma" panose="020B0604030504040204" pitchFamily="34" charset="0"/>
            </a:endParaRPr>
          </a:p>
        </p:txBody>
      </p:sp>
      <p:sp>
        <p:nvSpPr>
          <p:cNvPr id="21508" name="Slide Number Placeholder 6">
            <a:extLst>
              <a:ext uri="{FF2B5EF4-FFF2-40B4-BE49-F238E27FC236}">
                <a16:creationId xmlns:a16="http://schemas.microsoft.com/office/drawing/2014/main" id="{68ECCEC7-2DC7-CD94-520B-59CCDC7FE43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809DCDA4-3E38-4E85-9F77-C82B41152327}" type="slidenum">
              <a:rPr lang="en-US" altLang="en-US" sz="1400" smtClean="0">
                <a:latin typeface="Arial" panose="020B0604020202020204" pitchFamily="34" charset="0"/>
              </a:rPr>
              <a:pPr>
                <a:spcBef>
                  <a:spcPct val="0"/>
                </a:spcBef>
                <a:buClrTx/>
                <a:buSzTx/>
                <a:buFontTx/>
                <a:buNone/>
              </a:pPr>
              <a:t>12</a:t>
            </a:fld>
            <a:endParaRPr lang="en-US" altLang="en-US" sz="1400">
              <a:latin typeface="Arial" panose="020B0604020202020204" pitchFamily="34" charset="0"/>
            </a:endParaRPr>
          </a:p>
        </p:txBody>
      </p:sp>
    </p:spTree>
  </p:cSld>
  <p:clrMapOvr>
    <a:masterClrMapping/>
  </p:clrMapOvr>
  <p:transition spd="med"/>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071E41F7-97EB-6DC7-193D-972F9CDE57C6}"/>
              </a:ext>
            </a:extLst>
          </p:cNvPr>
          <p:cNvSpPr>
            <a:spLocks noGrp="1"/>
          </p:cNvSpPr>
          <p:nvPr>
            <p:ph type="title"/>
          </p:nvPr>
        </p:nvSpPr>
        <p:spPr>
          <a:xfrm>
            <a:off x="457200" y="942975"/>
            <a:ext cx="8229600" cy="1143000"/>
          </a:xfrm>
        </p:spPr>
        <p:txBody>
          <a:bodyPr/>
          <a:lstStyle/>
          <a:p>
            <a:pPr eaLnBrk="1" hangingPunct="1"/>
            <a:r>
              <a:rPr lang="en-US" altLang="en-US" sz="4000">
                <a:latin typeface="Tahoma" panose="020B0604030504040204" pitchFamily="34" charset="0"/>
              </a:rPr>
              <a:t>Examples of citations to facts when there is no official record</a:t>
            </a:r>
          </a:p>
        </p:txBody>
      </p:sp>
      <p:sp>
        <p:nvSpPr>
          <p:cNvPr id="135171" name="Rectangle 3">
            <a:extLst>
              <a:ext uri="{FF2B5EF4-FFF2-40B4-BE49-F238E27FC236}">
                <a16:creationId xmlns:a16="http://schemas.microsoft.com/office/drawing/2014/main" id="{7E5E9CB9-FA78-A098-AE8D-658F2FB19434}"/>
              </a:ext>
            </a:extLst>
          </p:cNvPr>
          <p:cNvSpPr>
            <a:spLocks noGrp="1"/>
          </p:cNvSpPr>
          <p:nvPr>
            <p:ph idx="1"/>
          </p:nvPr>
        </p:nvSpPr>
        <p:spPr>
          <a:xfrm>
            <a:off x="457200" y="2209800"/>
            <a:ext cx="8229600" cy="4389438"/>
          </a:xfrm>
        </p:spPr>
        <p:txBody>
          <a:bodyPr/>
          <a:lstStyle/>
          <a:p>
            <a:pPr eaLnBrk="1" hangingPunct="1">
              <a:lnSpc>
                <a:spcPct val="90000"/>
              </a:lnSpc>
            </a:pPr>
            <a:r>
              <a:rPr lang="en-US" altLang="en-US" sz="2200">
                <a:latin typeface="Tahoma" panose="020B0604030504040204" pitchFamily="34" charset="0"/>
              </a:rPr>
              <a:t>First sentence:  </a:t>
            </a:r>
            <a:r>
              <a:rPr lang="en-US" altLang="en-US" sz="2200">
                <a:solidFill>
                  <a:srgbClr val="0070C0"/>
                </a:solidFill>
                <a:latin typeface="Tahoma" panose="020B0604030504040204" pitchFamily="34" charset="0"/>
              </a:rPr>
              <a:t>Plaintiff drove a blue, late-model sports car.  Compl. ¶ 5, Jan. 3, 2020.</a:t>
            </a:r>
          </a:p>
          <a:p>
            <a:pPr lvl="1" eaLnBrk="1" hangingPunct="1">
              <a:lnSpc>
                <a:spcPct val="90000"/>
              </a:lnSpc>
            </a:pPr>
            <a:r>
              <a:rPr lang="en-US" altLang="en-US" sz="2200">
                <a:latin typeface="Tahoma" panose="020B0604030504040204" pitchFamily="34" charset="0"/>
              </a:rPr>
              <a:t>This is an example of a document that contains numbered paragraphs.  Note, there is no “at” before the paragraph symbol.</a:t>
            </a:r>
          </a:p>
          <a:p>
            <a:pPr eaLnBrk="1" hangingPunct="1">
              <a:lnSpc>
                <a:spcPct val="90000"/>
              </a:lnSpc>
            </a:pPr>
            <a:r>
              <a:rPr lang="en-US" altLang="en-US" sz="2200">
                <a:latin typeface="Tahoma" panose="020B0604030504040204" pitchFamily="34" charset="0"/>
              </a:rPr>
              <a:t>Second sentence:  </a:t>
            </a:r>
            <a:r>
              <a:rPr lang="en-US" altLang="en-US" sz="2200">
                <a:solidFill>
                  <a:srgbClr val="0070C0"/>
                </a:solidFill>
                <a:latin typeface="Tahoma" panose="020B0604030504040204" pitchFamily="34" charset="0"/>
              </a:rPr>
              <a:t>The witness did not observe anything unusual on that day, </a:t>
            </a:r>
            <a:r>
              <a:rPr lang="en-US" altLang="en-US" sz="2200" u="sng">
                <a:solidFill>
                  <a:srgbClr val="0070C0"/>
                </a:solidFill>
                <a:latin typeface="Tahoma" panose="020B0604030504040204" pitchFamily="34" charset="0"/>
              </a:rPr>
              <a:t>id.</a:t>
            </a:r>
            <a:r>
              <a:rPr lang="en-US" altLang="en-US" sz="2200">
                <a:solidFill>
                  <a:srgbClr val="0070C0"/>
                </a:solidFill>
                <a:latin typeface="Tahoma" panose="020B0604030504040204" pitchFamily="34" charset="0"/>
              </a:rPr>
              <a:t> ¶ 7, and received no phone call until the following week, Nunnelley Aff. 15, Nov. 15, 2020. </a:t>
            </a:r>
          </a:p>
          <a:p>
            <a:pPr lvl="1" eaLnBrk="1" hangingPunct="1">
              <a:lnSpc>
                <a:spcPct val="90000"/>
              </a:lnSpc>
            </a:pPr>
            <a:r>
              <a:rPr lang="en-US" altLang="en-US" sz="2200">
                <a:latin typeface="Tahoma" panose="020B0604030504040204" pitchFamily="34" charset="0"/>
              </a:rPr>
              <a:t>The affidavit cite is an example of a document with no numbered paragraphs. Note, there is no “p.” or “at” before the page number.</a:t>
            </a:r>
          </a:p>
          <a:p>
            <a:pPr eaLnBrk="1" hangingPunct="1">
              <a:lnSpc>
                <a:spcPct val="90000"/>
              </a:lnSpc>
            </a:pPr>
            <a:r>
              <a:rPr lang="en-US" altLang="en-US" sz="2200">
                <a:latin typeface="Tahoma" panose="020B0604030504040204" pitchFamily="34" charset="0"/>
              </a:rPr>
              <a:t>Third sentence: </a:t>
            </a:r>
            <a:r>
              <a:rPr lang="en-US" altLang="en-US" sz="2200">
                <a:solidFill>
                  <a:srgbClr val="0070C0"/>
                </a:solidFill>
                <a:latin typeface="Tahoma" panose="020B0604030504040204" pitchFamily="34" charset="0"/>
              </a:rPr>
              <a:t>The accident occurred two months ago.  Compl.       6, 8. </a:t>
            </a:r>
          </a:p>
        </p:txBody>
      </p:sp>
      <p:sp>
        <p:nvSpPr>
          <p:cNvPr id="135172" name="Slide Number Placeholder 5">
            <a:extLst>
              <a:ext uri="{FF2B5EF4-FFF2-40B4-BE49-F238E27FC236}">
                <a16:creationId xmlns:a16="http://schemas.microsoft.com/office/drawing/2014/main" id="{12A71464-EC33-BE4B-13C7-0504979F99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7B50BF6A-09E2-49C1-9E88-2DD5503D5EA7}" type="slidenum">
              <a:rPr lang="en-US" altLang="en-US" sz="1400" smtClean="0">
                <a:latin typeface="Arial" panose="020B0604020202020204" pitchFamily="34" charset="0"/>
              </a:rPr>
              <a:pPr>
                <a:spcBef>
                  <a:spcPct val="0"/>
                </a:spcBef>
                <a:buClrTx/>
                <a:buSzTx/>
                <a:buFontTx/>
                <a:buNone/>
              </a:pPr>
              <a:t>120</a:t>
            </a:fld>
            <a:endParaRPr lang="en-US" altLang="en-US" sz="1400">
              <a:latin typeface="Arial" panose="020B0604020202020204" pitchFamily="34" charset="0"/>
            </a:endParaRPr>
          </a:p>
        </p:txBody>
      </p:sp>
      <p:pic>
        <p:nvPicPr>
          <p:cNvPr id="135173" name="Picture 2">
            <a:extLst>
              <a:ext uri="{FF2B5EF4-FFF2-40B4-BE49-F238E27FC236}">
                <a16:creationId xmlns:a16="http://schemas.microsoft.com/office/drawing/2014/main" id="{943D6074-060B-CB5D-3FF0-15DE76CA25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76400" y="6075363"/>
            <a:ext cx="523875"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a:extLst>
              <a:ext uri="{FF2B5EF4-FFF2-40B4-BE49-F238E27FC236}">
                <a16:creationId xmlns:a16="http://schemas.microsoft.com/office/drawing/2014/main" id="{7E95B1B4-13FB-2B1A-3127-FD4C4C2C769A}"/>
              </a:ext>
            </a:extLst>
          </p:cNvPr>
          <p:cNvSpPr>
            <a:spLocks noGrp="1"/>
          </p:cNvSpPr>
          <p:nvPr>
            <p:ph type="title"/>
          </p:nvPr>
        </p:nvSpPr>
        <p:spPr>
          <a:xfrm>
            <a:off x="914400" y="762000"/>
            <a:ext cx="7620000" cy="1295400"/>
          </a:xfrm>
        </p:spPr>
        <p:txBody>
          <a:bodyPr/>
          <a:lstStyle/>
          <a:p>
            <a:pPr eaLnBrk="1" hangingPunct="1"/>
            <a:r>
              <a:rPr lang="en-US" altLang="en-US" sz="4400">
                <a:latin typeface="Tahoma" panose="020B0604030504040204" pitchFamily="34" charset="0"/>
              </a:rPr>
              <a:t>Abbreviations for court filings/documents</a:t>
            </a:r>
          </a:p>
        </p:txBody>
      </p:sp>
      <p:sp>
        <p:nvSpPr>
          <p:cNvPr id="136195" name="Rectangle 3">
            <a:extLst>
              <a:ext uri="{FF2B5EF4-FFF2-40B4-BE49-F238E27FC236}">
                <a16:creationId xmlns:a16="http://schemas.microsoft.com/office/drawing/2014/main" id="{3945F3FC-011A-9939-B820-CE6CEA35DEBC}"/>
              </a:ext>
            </a:extLst>
          </p:cNvPr>
          <p:cNvSpPr>
            <a:spLocks noGrp="1"/>
          </p:cNvSpPr>
          <p:nvPr>
            <p:ph idx="1"/>
          </p:nvPr>
        </p:nvSpPr>
        <p:spPr>
          <a:xfrm>
            <a:off x="488950" y="2286000"/>
            <a:ext cx="7848600" cy="4648200"/>
          </a:xfrm>
        </p:spPr>
        <p:txBody>
          <a:bodyPr/>
          <a:lstStyle/>
          <a:p>
            <a:pPr eaLnBrk="1" hangingPunct="1">
              <a:lnSpc>
                <a:spcPct val="90000"/>
              </a:lnSpc>
            </a:pPr>
            <a:r>
              <a:rPr lang="en-US" altLang="en-US" sz="2800">
                <a:solidFill>
                  <a:srgbClr val="3366FF"/>
                </a:solidFill>
                <a:latin typeface="Tahoma" panose="020B0604030504040204" pitchFamily="34" charset="0"/>
              </a:rPr>
              <a:t>Bluepages Table BT1 lists abbreviations for court documents, such as:</a:t>
            </a:r>
          </a:p>
          <a:p>
            <a:pPr lvl="1" eaLnBrk="1" hangingPunct="1">
              <a:lnSpc>
                <a:spcPct val="90000"/>
              </a:lnSpc>
            </a:pPr>
            <a:r>
              <a:rPr lang="en-US" altLang="en-US">
                <a:latin typeface="Tahoma" panose="020B0604030504040204" pitchFamily="34" charset="0"/>
              </a:rPr>
              <a:t>Affidavit 		Aff.</a:t>
            </a:r>
          </a:p>
          <a:p>
            <a:pPr lvl="1" eaLnBrk="1" hangingPunct="1">
              <a:lnSpc>
                <a:spcPct val="90000"/>
              </a:lnSpc>
            </a:pPr>
            <a:r>
              <a:rPr lang="en-US" altLang="en-US">
                <a:latin typeface="Tahoma" panose="020B0604030504040204" pitchFamily="34" charset="0"/>
              </a:rPr>
              <a:t>Answer			Answer</a:t>
            </a:r>
          </a:p>
          <a:p>
            <a:pPr lvl="1" eaLnBrk="1" hangingPunct="1">
              <a:lnSpc>
                <a:spcPct val="90000"/>
              </a:lnSpc>
            </a:pPr>
            <a:r>
              <a:rPr lang="en-US" altLang="en-US">
                <a:latin typeface="Tahoma" panose="020B0604030504040204" pitchFamily="34" charset="0"/>
              </a:rPr>
              <a:t>Complaint		Compl.</a:t>
            </a:r>
          </a:p>
          <a:p>
            <a:pPr lvl="1" eaLnBrk="1" hangingPunct="1">
              <a:lnSpc>
                <a:spcPct val="90000"/>
              </a:lnSpc>
            </a:pPr>
            <a:r>
              <a:rPr lang="en-US" altLang="en-US">
                <a:latin typeface="Tahoma" panose="020B0604030504040204" pitchFamily="34" charset="0"/>
              </a:rPr>
              <a:t>Deposition		Dep.</a:t>
            </a:r>
          </a:p>
          <a:p>
            <a:pPr lvl="1" eaLnBrk="1" hangingPunct="1">
              <a:lnSpc>
                <a:spcPct val="90000"/>
              </a:lnSpc>
            </a:pPr>
            <a:r>
              <a:rPr lang="en-US" altLang="en-US">
                <a:latin typeface="Tahoma" panose="020B0604030504040204" pitchFamily="34" charset="0"/>
              </a:rPr>
              <a:t>Exhibit			Ex.</a:t>
            </a:r>
          </a:p>
          <a:p>
            <a:pPr lvl="1" eaLnBrk="1" hangingPunct="1">
              <a:lnSpc>
                <a:spcPct val="90000"/>
              </a:lnSpc>
            </a:pPr>
            <a:r>
              <a:rPr lang="en-US" altLang="en-US">
                <a:latin typeface="Tahoma" panose="020B0604030504040204" pitchFamily="34" charset="0"/>
              </a:rPr>
              <a:t>Order			Order</a:t>
            </a:r>
          </a:p>
          <a:p>
            <a:pPr lvl="1" eaLnBrk="1" hangingPunct="1">
              <a:lnSpc>
                <a:spcPct val="90000"/>
              </a:lnSpc>
            </a:pPr>
            <a:r>
              <a:rPr lang="en-US" altLang="en-US">
                <a:latin typeface="Tahoma" panose="020B0604030504040204" pitchFamily="34" charset="0"/>
              </a:rPr>
              <a:t>Record			R.</a:t>
            </a:r>
          </a:p>
          <a:p>
            <a:pPr lvl="1" eaLnBrk="1" hangingPunct="1">
              <a:lnSpc>
                <a:spcPct val="90000"/>
              </a:lnSpc>
              <a:buFontTx/>
              <a:buNone/>
            </a:pPr>
            <a:endParaRPr lang="en-US" altLang="en-US">
              <a:latin typeface="Tahoma" panose="020B0604030504040204" pitchFamily="34" charset="0"/>
            </a:endParaRPr>
          </a:p>
          <a:p>
            <a:pPr lvl="1" eaLnBrk="1" hangingPunct="1">
              <a:lnSpc>
                <a:spcPct val="90000"/>
              </a:lnSpc>
              <a:buFontTx/>
              <a:buNone/>
            </a:pPr>
            <a:endParaRPr lang="en-US" altLang="en-US"/>
          </a:p>
        </p:txBody>
      </p:sp>
      <p:sp>
        <p:nvSpPr>
          <p:cNvPr id="136196" name="Slide Number Placeholder 5">
            <a:extLst>
              <a:ext uri="{FF2B5EF4-FFF2-40B4-BE49-F238E27FC236}">
                <a16:creationId xmlns:a16="http://schemas.microsoft.com/office/drawing/2014/main" id="{EC98CAEB-DEAB-A888-6193-893508DBB34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258CD5E4-67AE-4C95-A7CF-82FA1CE2C51B}" type="slidenum">
              <a:rPr lang="en-US" altLang="en-US" sz="1400" smtClean="0">
                <a:latin typeface="Arial" panose="020B0604020202020204" pitchFamily="34" charset="0"/>
              </a:rPr>
              <a:pPr>
                <a:spcBef>
                  <a:spcPct val="0"/>
                </a:spcBef>
                <a:buClrTx/>
                <a:buSzTx/>
                <a:buFontTx/>
                <a:buNone/>
              </a:pPr>
              <a:t>121</a:t>
            </a:fld>
            <a:endParaRPr lang="en-US" altLang="en-US" sz="1400">
              <a:latin typeface="Arial" panose="020B0604020202020204" pitchFamily="34" charset="0"/>
            </a:endParaRPr>
          </a:p>
        </p:txBody>
      </p:sp>
    </p:spTree>
  </p:cSld>
  <p:clrMapOvr>
    <a:masterClrMapping/>
  </p:clrMapOvr>
  <p:transition spd="slow"/>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BBA1525D-DA0D-08C0-B124-A6CF11009B9A}"/>
              </a:ext>
            </a:extLst>
          </p:cNvPr>
          <p:cNvSpPr>
            <a:spLocks noGrp="1"/>
          </p:cNvSpPr>
          <p:nvPr>
            <p:ph type="title"/>
          </p:nvPr>
        </p:nvSpPr>
        <p:spPr>
          <a:xfrm>
            <a:off x="533400" y="533400"/>
            <a:ext cx="8229600" cy="1143000"/>
          </a:xfrm>
        </p:spPr>
        <p:txBody>
          <a:bodyPr/>
          <a:lstStyle/>
          <a:p>
            <a:pPr eaLnBrk="1" hangingPunct="1"/>
            <a:r>
              <a:rPr lang="en-US" altLang="en-US" sz="4400">
                <a:latin typeface="Tahoma" panose="020B0604030504040204" pitchFamily="34" charset="0"/>
              </a:rPr>
              <a:t>Titles of court documents</a:t>
            </a:r>
          </a:p>
        </p:txBody>
      </p:sp>
      <p:sp>
        <p:nvSpPr>
          <p:cNvPr id="137219" name="Rectangle 3">
            <a:extLst>
              <a:ext uri="{FF2B5EF4-FFF2-40B4-BE49-F238E27FC236}">
                <a16:creationId xmlns:a16="http://schemas.microsoft.com/office/drawing/2014/main" id="{F64D3653-4388-FF74-DCFA-1E83FF2840C8}"/>
              </a:ext>
            </a:extLst>
          </p:cNvPr>
          <p:cNvSpPr>
            <a:spLocks noGrp="1"/>
          </p:cNvSpPr>
          <p:nvPr>
            <p:ph idx="1"/>
          </p:nvPr>
        </p:nvSpPr>
        <p:spPr/>
        <p:txBody>
          <a:bodyPr/>
          <a:lstStyle/>
          <a:p>
            <a:pPr eaLnBrk="1" hangingPunct="1"/>
            <a:r>
              <a:rPr lang="en-US" altLang="en-US" sz="2800" i="1">
                <a:solidFill>
                  <a:srgbClr val="FF8000"/>
                </a:solidFill>
                <a:latin typeface="Tahoma" panose="020B0604030504040204" pitchFamily="34" charset="0"/>
              </a:rPr>
              <a:t>Rule B8</a:t>
            </a:r>
          </a:p>
          <a:p>
            <a:pPr eaLnBrk="1" hangingPunct="1"/>
            <a:r>
              <a:rPr lang="en-US" altLang="en-US" sz="2000">
                <a:latin typeface="Tahoma" panose="020B0604030504040204" pitchFamily="34" charset="0"/>
              </a:rPr>
              <a:t>Do not capitalize references to the generic name of a court document.</a:t>
            </a:r>
          </a:p>
          <a:p>
            <a:pPr eaLnBrk="1" hangingPunct="1"/>
            <a:r>
              <a:rPr lang="en-US" altLang="en-US" sz="2000">
                <a:latin typeface="Tahoma" panose="020B0604030504040204" pitchFamily="34" charset="0"/>
              </a:rPr>
              <a:t>Only capitalize the title of a court document when:</a:t>
            </a:r>
          </a:p>
          <a:p>
            <a:pPr lvl="1" eaLnBrk="1" hangingPunct="1"/>
            <a:r>
              <a:rPr lang="en-US" altLang="en-US" sz="2000">
                <a:latin typeface="Tahoma" panose="020B0604030504040204" pitchFamily="34" charset="0"/>
              </a:rPr>
              <a:t>The document has been filed in the same case in which you are filing another document, or</a:t>
            </a:r>
          </a:p>
          <a:p>
            <a:pPr lvl="1" eaLnBrk="1" hangingPunct="1"/>
            <a:r>
              <a:rPr lang="en-US" altLang="en-US" sz="2000">
                <a:latin typeface="Tahoma" panose="020B0604030504040204" pitchFamily="34" charset="0"/>
              </a:rPr>
              <a:t>You are referring to a document previously filed in the case or a shortened form of that document.</a:t>
            </a:r>
          </a:p>
          <a:p>
            <a:pPr lvl="1" eaLnBrk="1" hangingPunct="1"/>
            <a:r>
              <a:rPr lang="en-US" altLang="en-US" sz="2000">
                <a:solidFill>
                  <a:srgbClr val="0070C0"/>
                </a:solidFill>
                <a:latin typeface="Tahoma" panose="020B0604030504040204" pitchFamily="34" charset="0"/>
              </a:rPr>
              <a:t>Examples:</a:t>
            </a:r>
          </a:p>
          <a:p>
            <a:pPr lvl="2" eaLnBrk="1" hangingPunct="1"/>
            <a:r>
              <a:rPr lang="en-US" altLang="en-US" sz="2000">
                <a:latin typeface="Tahoma" panose="020B0604030504040204" pitchFamily="34" charset="0"/>
              </a:rPr>
              <a:t>Defendant requests that the Court grant his </a:t>
            </a:r>
            <a:r>
              <a:rPr lang="en-US" altLang="en-US" sz="2000">
                <a:solidFill>
                  <a:srgbClr val="0070C0"/>
                </a:solidFill>
                <a:latin typeface="Tahoma" panose="020B0604030504040204" pitchFamily="34" charset="0"/>
              </a:rPr>
              <a:t>Motion to Dismiss</a:t>
            </a:r>
            <a:r>
              <a:rPr lang="en-US" altLang="en-US" sz="2000">
                <a:latin typeface="Tahoma" panose="020B0604030504040204" pitchFamily="34" charset="0"/>
              </a:rPr>
              <a:t>.</a:t>
            </a:r>
          </a:p>
          <a:p>
            <a:pPr lvl="2" eaLnBrk="1" hangingPunct="1"/>
            <a:r>
              <a:rPr lang="en-US" altLang="en-US" sz="2000">
                <a:latin typeface="Tahoma" panose="020B0604030504040204" pitchFamily="34" charset="0"/>
              </a:rPr>
              <a:t>The facts in pleadings are deemed to be admitted in </a:t>
            </a:r>
            <a:r>
              <a:rPr lang="en-US" altLang="en-US" sz="2000">
                <a:solidFill>
                  <a:srgbClr val="0070C0"/>
                </a:solidFill>
                <a:latin typeface="Tahoma" panose="020B0604030504040204" pitchFamily="34" charset="0"/>
              </a:rPr>
              <a:t>motions to dismiss</a:t>
            </a:r>
            <a:r>
              <a:rPr lang="en-US" altLang="en-US" sz="2000">
                <a:latin typeface="Tahoma" panose="020B0604030504040204" pitchFamily="34" charset="0"/>
              </a:rPr>
              <a:t>. </a:t>
            </a:r>
            <a:r>
              <a:rPr lang="en-US" altLang="en-US" sz="2000" u="sng">
                <a:latin typeface="Tahoma" panose="020B0604030504040204" pitchFamily="34" charset="0"/>
              </a:rPr>
              <a:t>Commonwealth v. Ireland</a:t>
            </a:r>
            <a:r>
              <a:rPr lang="en-US" altLang="en-US" sz="2000">
                <a:latin typeface="Tahoma" panose="020B0604030504040204" pitchFamily="34" charset="0"/>
              </a:rPr>
              <a:t>, 31 N.E.2d 33, 43 (Mass. 1977).</a:t>
            </a:r>
          </a:p>
          <a:p>
            <a:pPr lvl="2" eaLnBrk="1" hangingPunct="1"/>
            <a:endParaRPr lang="en-US" altLang="en-US">
              <a:latin typeface="Tahoma" panose="020B0604030504040204" pitchFamily="34" charset="0"/>
            </a:endParaRPr>
          </a:p>
        </p:txBody>
      </p:sp>
      <p:sp>
        <p:nvSpPr>
          <p:cNvPr id="137220" name="Slide Number Placeholder 5">
            <a:extLst>
              <a:ext uri="{FF2B5EF4-FFF2-40B4-BE49-F238E27FC236}">
                <a16:creationId xmlns:a16="http://schemas.microsoft.com/office/drawing/2014/main" id="{DF9171F2-9198-17BE-03B0-FC793BDFB20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54AA78B5-7DB3-4268-9DFB-5384C8A302E0}" type="slidenum">
              <a:rPr lang="en-US" altLang="en-US" sz="1400" smtClean="0">
                <a:latin typeface="Arial" panose="020B0604020202020204" pitchFamily="34" charset="0"/>
              </a:rPr>
              <a:pPr>
                <a:spcBef>
                  <a:spcPct val="0"/>
                </a:spcBef>
                <a:buClrTx/>
                <a:buSzTx/>
                <a:buFontTx/>
                <a:buNone/>
              </a:pPr>
              <a:t>122</a:t>
            </a:fld>
            <a:endParaRPr lang="en-US" altLang="en-US" sz="1400">
              <a:latin typeface="Arial" panose="020B0604020202020204" pitchFamily="34" charset="0"/>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642E898-C776-6A03-C513-07E215F15BE4}"/>
              </a:ext>
            </a:extLst>
          </p:cNvPr>
          <p:cNvSpPr>
            <a:spLocks noGrp="1" noChangeArrowheads="1"/>
          </p:cNvSpPr>
          <p:nvPr>
            <p:ph type="title"/>
          </p:nvPr>
        </p:nvSpPr>
        <p:spPr>
          <a:xfrm>
            <a:off x="685800" y="762000"/>
            <a:ext cx="7924800" cy="1143000"/>
          </a:xfrm>
        </p:spPr>
        <p:txBody>
          <a:bodyPr>
            <a:normAutofit/>
          </a:bodyPr>
          <a:lstStyle/>
          <a:p>
            <a:pPr eaLnBrk="1" fontAlgn="auto" hangingPunct="1">
              <a:spcAft>
                <a:spcPts val="0"/>
              </a:spcAft>
              <a:defRPr/>
            </a:pPr>
            <a:r>
              <a:rPr lang="en-US" sz="3600" dirty="0">
                <a:latin typeface="Tahoma" pitchFamily="34" charset="0"/>
              </a:rPr>
              <a:t>General citation rules - </a:t>
            </a:r>
            <a:r>
              <a:rPr lang="en-US" sz="3600" dirty="0">
                <a:latin typeface="Tahoma" pitchFamily="34" charset="0"/>
                <a:ea typeface="+mj-ea"/>
              </a:rPr>
              <a:t>Capitalizing party designations</a:t>
            </a:r>
          </a:p>
        </p:txBody>
      </p:sp>
      <p:sp>
        <p:nvSpPr>
          <p:cNvPr id="22531" name="Rectangle 3">
            <a:extLst>
              <a:ext uri="{FF2B5EF4-FFF2-40B4-BE49-F238E27FC236}">
                <a16:creationId xmlns:a16="http://schemas.microsoft.com/office/drawing/2014/main" id="{E970B734-F87D-BB31-3F9A-8B1551F87829}"/>
              </a:ext>
            </a:extLst>
          </p:cNvPr>
          <p:cNvSpPr>
            <a:spLocks noGrp="1"/>
          </p:cNvSpPr>
          <p:nvPr>
            <p:ph idx="1"/>
          </p:nvPr>
        </p:nvSpPr>
        <p:spPr>
          <a:xfrm>
            <a:off x="457200" y="2133600"/>
            <a:ext cx="8229600" cy="4389438"/>
          </a:xfrm>
        </p:spPr>
        <p:txBody>
          <a:bodyPr/>
          <a:lstStyle/>
          <a:p>
            <a:pPr eaLnBrk="1" hangingPunct="1">
              <a:lnSpc>
                <a:spcPct val="80000"/>
              </a:lnSpc>
            </a:pPr>
            <a:r>
              <a:rPr lang="en-US" altLang="en-US" i="1">
                <a:solidFill>
                  <a:srgbClr val="FF8000"/>
                </a:solidFill>
                <a:latin typeface="Tahoma" panose="020B0604030504040204" pitchFamily="34" charset="0"/>
              </a:rPr>
              <a:t>Rule B8</a:t>
            </a:r>
          </a:p>
          <a:p>
            <a:pPr eaLnBrk="1" hangingPunct="1">
              <a:lnSpc>
                <a:spcPct val="80000"/>
              </a:lnSpc>
            </a:pPr>
            <a:r>
              <a:rPr lang="en-US" altLang="en-US" sz="2400">
                <a:latin typeface="Tahoma" panose="020B0604030504040204" pitchFamily="34" charset="0"/>
              </a:rPr>
              <a:t>When referring to parties in a case in a document that will be filed with a court, capitalize party designations only </a:t>
            </a:r>
            <a:r>
              <a:rPr lang="en-US" altLang="en-US" sz="2400" u="sng">
                <a:latin typeface="Tahoma" panose="020B0604030504040204" pitchFamily="34" charset="0"/>
              </a:rPr>
              <a:t>when referring to parties in the actual case before the court.</a:t>
            </a:r>
          </a:p>
          <a:p>
            <a:pPr eaLnBrk="1" hangingPunct="1">
              <a:lnSpc>
                <a:spcPct val="80000"/>
              </a:lnSpc>
            </a:pPr>
            <a:r>
              <a:rPr lang="en-US" altLang="en-US" sz="2400">
                <a:solidFill>
                  <a:srgbClr val="3366FF"/>
                </a:solidFill>
                <a:latin typeface="Tahoma" panose="020B0604030504040204" pitchFamily="34" charset="0"/>
              </a:rPr>
              <a:t>Examples:</a:t>
            </a:r>
            <a:endParaRPr lang="en-US" altLang="en-US" sz="2400" u="sng">
              <a:solidFill>
                <a:srgbClr val="3366FF"/>
              </a:solidFill>
              <a:latin typeface="Tahoma" panose="020B0604030504040204" pitchFamily="34" charset="0"/>
            </a:endParaRPr>
          </a:p>
          <a:p>
            <a:pPr lvl="1" eaLnBrk="1" hangingPunct="1">
              <a:lnSpc>
                <a:spcPct val="80000"/>
              </a:lnSpc>
            </a:pPr>
            <a:r>
              <a:rPr lang="en-US" altLang="en-US">
                <a:latin typeface="Tahoma" panose="020B0604030504040204" pitchFamily="34" charset="0"/>
              </a:rPr>
              <a:t>Plaintiff responds to Defendant</a:t>
            </a:r>
            <a:r>
              <a:rPr lang="en-US" altLang="en-US">
                <a:latin typeface="Tahoma" panose="020B0604030504040204" pitchFamily="34" charset="0"/>
                <a:ea typeface="HGP明朝E" panose="02020800000000000000" pitchFamily="18" charset="-128"/>
                <a:cs typeface="HGP明朝E" panose="02020800000000000000" pitchFamily="18" charset="-128"/>
              </a:rPr>
              <a:t>’</a:t>
            </a:r>
            <a:r>
              <a:rPr lang="en-US" altLang="ja-JP">
                <a:latin typeface="Tahoma" panose="020B0604030504040204" pitchFamily="34" charset="0"/>
                <a:ea typeface="HGP明朝E" panose="02020800000000000000" pitchFamily="18" charset="-128"/>
                <a:cs typeface="HGP明朝E" panose="02020800000000000000" pitchFamily="18" charset="-128"/>
              </a:rPr>
              <a:t>s baseless allegations of misconduct. </a:t>
            </a:r>
            <a:r>
              <a:rPr lang="en-US" altLang="ja-JP">
                <a:solidFill>
                  <a:srgbClr val="FF66CC"/>
                </a:solidFill>
                <a:latin typeface="Tahoma" panose="020B0604030504040204" pitchFamily="34" charset="0"/>
                <a:ea typeface="HGP明朝E" panose="02020800000000000000" pitchFamily="18" charset="-128"/>
                <a:cs typeface="HGP明朝E" panose="02020800000000000000" pitchFamily="18" charset="-128"/>
              </a:rPr>
              <a:t> </a:t>
            </a:r>
            <a:r>
              <a:rPr lang="en-US" altLang="ja-JP">
                <a:solidFill>
                  <a:srgbClr val="3366FF"/>
                </a:solidFill>
                <a:latin typeface="Tahoma" panose="020B0604030504040204" pitchFamily="34" charset="0"/>
                <a:ea typeface="HGP明朝E" panose="02020800000000000000" pitchFamily="18" charset="-128"/>
                <a:cs typeface="HGP明朝E" panose="02020800000000000000" pitchFamily="18" charset="-128"/>
              </a:rPr>
              <a:t>NOTE:  No articles (a, an, the) are used here.</a:t>
            </a:r>
          </a:p>
          <a:p>
            <a:pPr lvl="1" eaLnBrk="1" hangingPunct="1">
              <a:lnSpc>
                <a:spcPct val="80000"/>
              </a:lnSpc>
            </a:pPr>
            <a:r>
              <a:rPr lang="en-US" altLang="en-US">
                <a:latin typeface="Tahoma" panose="020B0604030504040204" pitchFamily="34" charset="0"/>
              </a:rPr>
              <a:t>In </a:t>
            </a:r>
            <a:r>
              <a:rPr lang="en-US" altLang="en-US" u="sng">
                <a:latin typeface="Tahoma" panose="020B0604030504040204" pitchFamily="34" charset="0"/>
              </a:rPr>
              <a:t>Jones v. Smith</a:t>
            </a:r>
            <a:r>
              <a:rPr lang="en-US" altLang="en-US">
                <a:latin typeface="Tahoma" panose="020B0604030504040204" pitchFamily="34" charset="0"/>
              </a:rPr>
              <a:t>, the plaintiffs alleged that the defendants violated their right to privacy. </a:t>
            </a:r>
            <a:r>
              <a:rPr lang="en-US" altLang="ja-JP">
                <a:solidFill>
                  <a:srgbClr val="3366FF"/>
                </a:solidFill>
                <a:latin typeface="Tahoma" panose="020B0604030504040204" pitchFamily="34" charset="0"/>
                <a:ea typeface="HGP明朝E" panose="02020800000000000000" pitchFamily="18" charset="-128"/>
                <a:cs typeface="HGP明朝E" panose="02020800000000000000" pitchFamily="18" charset="-128"/>
              </a:rPr>
              <a:t>NOTE:  Articles are used here, but no capitalization is used.</a:t>
            </a:r>
            <a:endParaRPr lang="en-US" altLang="en-US">
              <a:latin typeface="Tahoma" panose="020B0604030504040204" pitchFamily="34" charset="0"/>
            </a:endParaRPr>
          </a:p>
        </p:txBody>
      </p:sp>
      <p:sp>
        <p:nvSpPr>
          <p:cNvPr id="22532" name="Slide Number Placeholder 5">
            <a:extLst>
              <a:ext uri="{FF2B5EF4-FFF2-40B4-BE49-F238E27FC236}">
                <a16:creationId xmlns:a16="http://schemas.microsoft.com/office/drawing/2014/main" id="{4F098898-6049-27FB-9054-160D6219823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A0BE63F6-59E2-4BD0-9013-65632A3A589E}" type="slidenum">
              <a:rPr lang="en-US" altLang="en-US" sz="1400" smtClean="0">
                <a:latin typeface="Arial" panose="020B0604020202020204" pitchFamily="34" charset="0"/>
              </a:rPr>
              <a:pPr>
                <a:spcBef>
                  <a:spcPct val="0"/>
                </a:spcBef>
                <a:buClrTx/>
                <a:buSzTx/>
                <a:buFontTx/>
                <a:buNone/>
              </a:pPr>
              <a:t>13</a:t>
            </a:fld>
            <a:endParaRPr lang="en-US" altLang="en-US" sz="1400">
              <a:latin typeface="Arial" panose="020B0604020202020204" pitchFamily="34" charset="0"/>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CCE3A93E-116D-7D05-382B-19A764F8683E}"/>
              </a:ext>
            </a:extLst>
          </p:cNvPr>
          <p:cNvSpPr>
            <a:spLocks noGrp="1"/>
          </p:cNvSpPr>
          <p:nvPr>
            <p:ph type="title"/>
          </p:nvPr>
        </p:nvSpPr>
        <p:spPr>
          <a:xfrm>
            <a:off x="609600" y="457200"/>
            <a:ext cx="8229600" cy="1143000"/>
          </a:xfrm>
        </p:spPr>
        <p:txBody>
          <a:bodyPr/>
          <a:lstStyle/>
          <a:p>
            <a:pPr eaLnBrk="1" hangingPunct="1"/>
            <a:r>
              <a:rPr lang="en-US" altLang="en-US" sz="4400">
                <a:latin typeface="Tahoma" panose="020B0604030504040204" pitchFamily="34" charset="0"/>
              </a:rPr>
              <a:t>General citation rules - Numerals</a:t>
            </a:r>
            <a:endParaRPr lang="en-US" altLang="en-US">
              <a:latin typeface="Tahoma" panose="020B0604030504040204" pitchFamily="34" charset="0"/>
            </a:endParaRPr>
          </a:p>
        </p:txBody>
      </p:sp>
      <p:sp>
        <p:nvSpPr>
          <p:cNvPr id="27650" name="Rectangle 3">
            <a:extLst>
              <a:ext uri="{FF2B5EF4-FFF2-40B4-BE49-F238E27FC236}">
                <a16:creationId xmlns:a16="http://schemas.microsoft.com/office/drawing/2014/main" id="{4C88D324-22D1-3C13-9683-482638A7A473}"/>
              </a:ext>
            </a:extLst>
          </p:cNvPr>
          <p:cNvSpPr>
            <a:spLocks noGrp="1" noChangeArrowheads="1"/>
          </p:cNvSpPr>
          <p:nvPr>
            <p:ph idx="1"/>
          </p:nvPr>
        </p:nvSpPr>
        <p:spPr>
          <a:xfrm>
            <a:off x="609600" y="1968500"/>
            <a:ext cx="7772400" cy="4572000"/>
          </a:xfrm>
        </p:spPr>
        <p:txBody>
          <a:bodyPr>
            <a:normAutofit/>
          </a:bodyPr>
          <a:lstStyle/>
          <a:p>
            <a:pPr marL="274320" indent="-274320" eaLnBrk="1" fontAlgn="auto" hangingPunct="1">
              <a:lnSpc>
                <a:spcPct val="80000"/>
              </a:lnSpc>
              <a:spcAft>
                <a:spcPts val="0"/>
              </a:spcAft>
              <a:buClr>
                <a:schemeClr val="accent3"/>
              </a:buClr>
              <a:buFont typeface="Wingdings 2"/>
              <a:buChar char=""/>
              <a:defRPr/>
            </a:pPr>
            <a:r>
              <a:rPr lang="en-US" i="1" dirty="0">
                <a:solidFill>
                  <a:srgbClr val="FF8000"/>
                </a:solidFill>
                <a:latin typeface="Tahoma" charset="0"/>
                <a:ea typeface="ＭＳ Ｐゴシック" charset="0"/>
              </a:rPr>
              <a:t>Rules B6 &amp; 6.2(a)</a:t>
            </a:r>
          </a:p>
          <a:p>
            <a:pPr marL="274320" indent="-274320" eaLnBrk="1" fontAlgn="auto" hangingPunct="1">
              <a:lnSpc>
                <a:spcPct val="80000"/>
              </a:lnSpc>
              <a:spcAft>
                <a:spcPts val="0"/>
              </a:spcAft>
              <a:buClr>
                <a:schemeClr val="accent3"/>
              </a:buClr>
              <a:buFont typeface="Wingdings 2"/>
              <a:buChar char=""/>
              <a:defRPr/>
            </a:pPr>
            <a:r>
              <a:rPr lang="en-US" sz="2400" dirty="0">
                <a:latin typeface="Tahoma" charset="0"/>
                <a:ea typeface="ＭＳ Ｐゴシック" charset="0"/>
              </a:rPr>
              <a:t>In general, spell out the numbers 0-99 except: </a:t>
            </a:r>
          </a:p>
          <a:p>
            <a:pPr marL="641033" lvl="1" indent="-274320" eaLnBrk="1" fontAlgn="auto" hangingPunct="1">
              <a:lnSpc>
                <a:spcPct val="80000"/>
              </a:lnSpc>
              <a:spcAft>
                <a:spcPts val="0"/>
              </a:spcAft>
              <a:buClr>
                <a:schemeClr val="accent3"/>
              </a:buClr>
              <a:buFont typeface="Wingdings 2"/>
              <a:buChar char=""/>
              <a:defRPr/>
            </a:pPr>
            <a:r>
              <a:rPr lang="en-US" dirty="0">
                <a:latin typeface="Tahoma" charset="0"/>
                <a:ea typeface="ＭＳ Ｐゴシック" charset="0"/>
              </a:rPr>
              <a:t>Spell out </a:t>
            </a:r>
          </a:p>
          <a:p>
            <a:pPr marL="914717" lvl="2" indent="-246888" eaLnBrk="1" fontAlgn="auto" hangingPunct="1">
              <a:lnSpc>
                <a:spcPct val="80000"/>
              </a:lnSpc>
              <a:spcAft>
                <a:spcPts val="0"/>
              </a:spcAft>
              <a:buFont typeface="Wingdings 2"/>
              <a:buChar char=""/>
              <a:defRPr/>
            </a:pPr>
            <a:r>
              <a:rPr lang="en-US" dirty="0">
                <a:latin typeface="Tahoma" charset="0"/>
                <a:ea typeface="ＭＳ Ｐゴシック" charset="0"/>
              </a:rPr>
              <a:t>ANY number that begins a sentence</a:t>
            </a:r>
          </a:p>
          <a:p>
            <a:pPr marL="914717" lvl="2" indent="-246888" eaLnBrk="1" fontAlgn="auto" hangingPunct="1">
              <a:lnSpc>
                <a:spcPct val="80000"/>
              </a:lnSpc>
              <a:spcAft>
                <a:spcPts val="0"/>
              </a:spcAft>
              <a:buFont typeface="Wingdings 2"/>
              <a:buChar char=""/>
              <a:defRPr/>
            </a:pPr>
            <a:r>
              <a:rPr lang="en-US" dirty="0">
                <a:latin typeface="Tahoma" charset="0"/>
                <a:ea typeface="ＭＳ Ｐゴシック" charset="0"/>
              </a:rPr>
              <a:t>Hundred, thousand, or any round numbers may be spelled out</a:t>
            </a:r>
          </a:p>
          <a:p>
            <a:pPr marL="914717" lvl="2" indent="-246888" eaLnBrk="1" fontAlgn="auto" hangingPunct="1">
              <a:lnSpc>
                <a:spcPct val="80000"/>
              </a:lnSpc>
              <a:spcAft>
                <a:spcPts val="0"/>
              </a:spcAft>
              <a:buFont typeface="Wingdings 2"/>
              <a:buChar char=""/>
              <a:defRPr/>
            </a:pPr>
            <a:r>
              <a:rPr lang="en-US" dirty="0">
                <a:latin typeface="Tahoma" charset="0"/>
                <a:ea typeface="ＭＳ Ｐゴシック" charset="0"/>
              </a:rPr>
              <a:t>When a series includes numbers both less than 100 &amp; greater than or equal to 100, numerals should be used for the entire series</a:t>
            </a:r>
          </a:p>
          <a:p>
            <a:pPr marL="914717" lvl="2" indent="-246888" eaLnBrk="1" fontAlgn="auto" hangingPunct="1">
              <a:lnSpc>
                <a:spcPct val="80000"/>
              </a:lnSpc>
              <a:spcAft>
                <a:spcPts val="0"/>
              </a:spcAft>
              <a:buFont typeface="Wingdings 2"/>
              <a:buChar char=""/>
              <a:defRPr/>
            </a:pPr>
            <a:r>
              <a:rPr lang="en-US" dirty="0">
                <a:latin typeface="Tahoma" charset="0"/>
                <a:ea typeface="ＭＳ Ｐゴシック" charset="0"/>
              </a:rPr>
              <a:t>Use numerals with decimal points, percentages, or dollar amounts, sections or other subdivision numbers</a:t>
            </a:r>
          </a:p>
          <a:p>
            <a:pPr marL="274320" indent="-274320" eaLnBrk="1" fontAlgn="auto" hangingPunct="1">
              <a:lnSpc>
                <a:spcPct val="80000"/>
              </a:lnSpc>
              <a:spcAft>
                <a:spcPts val="0"/>
              </a:spcAft>
              <a:buClr>
                <a:schemeClr val="accent3"/>
              </a:buClr>
              <a:buFont typeface="Wingdings 2"/>
              <a:buChar char=""/>
              <a:defRPr/>
            </a:pPr>
            <a:r>
              <a:rPr lang="en-US" altLang="en-US" sz="2400" dirty="0">
                <a:solidFill>
                  <a:srgbClr val="3366FF"/>
                </a:solidFill>
                <a:latin typeface="Tahoma" panose="020B0604030504040204" pitchFamily="34" charset="0"/>
              </a:rPr>
              <a:t>Example of the general rule:</a:t>
            </a:r>
            <a:r>
              <a:rPr lang="en-US" sz="2400" dirty="0">
                <a:latin typeface="Tahoma" charset="0"/>
                <a:ea typeface="ＭＳ Ｐゴシック" charset="0"/>
              </a:rPr>
              <a:t>  “The puddle in which Plaintiff slipped was four inches in diameter.”</a:t>
            </a:r>
          </a:p>
          <a:p>
            <a:pPr marL="640080" lvl="1" indent="-246888" eaLnBrk="1" fontAlgn="auto" hangingPunct="1">
              <a:lnSpc>
                <a:spcPct val="80000"/>
              </a:lnSpc>
              <a:spcAft>
                <a:spcPts val="0"/>
              </a:spcAft>
              <a:buFont typeface="Wingdings 2"/>
              <a:buChar char=""/>
              <a:defRPr/>
            </a:pPr>
            <a:endParaRPr lang="en-US" dirty="0">
              <a:latin typeface="Tahoma" charset="0"/>
              <a:ea typeface="ＭＳ Ｐゴシック" charset="0"/>
            </a:endParaRPr>
          </a:p>
        </p:txBody>
      </p:sp>
      <p:sp>
        <p:nvSpPr>
          <p:cNvPr id="23556" name="Slide Number Placeholder 5">
            <a:extLst>
              <a:ext uri="{FF2B5EF4-FFF2-40B4-BE49-F238E27FC236}">
                <a16:creationId xmlns:a16="http://schemas.microsoft.com/office/drawing/2014/main" id="{09B845BD-B0B6-8AF6-F9A8-2A4B5A65E1F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5325016-3B1B-4E7E-BFA8-5D64715FC17E}" type="slidenum">
              <a:rPr lang="en-US" altLang="en-US" sz="1400" smtClean="0">
                <a:latin typeface="Arial" panose="020B0604020202020204" pitchFamily="34" charset="0"/>
              </a:rPr>
              <a:pPr>
                <a:spcBef>
                  <a:spcPct val="0"/>
                </a:spcBef>
                <a:buClrTx/>
                <a:buSzTx/>
                <a:buFontTx/>
                <a:buNone/>
              </a:pPr>
              <a:t>14</a:t>
            </a:fld>
            <a:endParaRPr lang="en-US" altLang="en-US" sz="1400">
              <a:latin typeface="Arial" panose="020B0604020202020204" pitchFamily="34" charset="0"/>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99AFF69C-C5AA-53D0-7DB1-DB8E665B7E00}"/>
              </a:ext>
            </a:extLst>
          </p:cNvPr>
          <p:cNvSpPr>
            <a:spLocks noGrp="1"/>
          </p:cNvSpPr>
          <p:nvPr>
            <p:ph type="title"/>
          </p:nvPr>
        </p:nvSpPr>
        <p:spPr>
          <a:xfrm>
            <a:off x="685800" y="990600"/>
            <a:ext cx="7924800" cy="1143000"/>
          </a:xfrm>
        </p:spPr>
        <p:txBody>
          <a:bodyPr/>
          <a:lstStyle/>
          <a:p>
            <a:pPr eaLnBrk="1" hangingPunct="1"/>
            <a:br>
              <a:rPr lang="en-US" altLang="en-US" sz="3600">
                <a:latin typeface="Tahoma" panose="020B0604030504040204" pitchFamily="34" charset="0"/>
              </a:rPr>
            </a:br>
            <a:br>
              <a:rPr lang="en-US" altLang="en-US" sz="3600">
                <a:latin typeface="Tahoma" panose="020B0604030504040204" pitchFamily="34" charset="0"/>
              </a:rPr>
            </a:br>
            <a:br>
              <a:rPr lang="en-US" altLang="en-US" sz="3600">
                <a:latin typeface="Tahoma" panose="020B0604030504040204" pitchFamily="34" charset="0"/>
              </a:rPr>
            </a:br>
            <a:r>
              <a:rPr lang="en-US" altLang="en-US" sz="3200">
                <a:latin typeface="Tahoma" panose="020B0604030504040204" pitchFamily="34" charset="0"/>
              </a:rPr>
              <a:t>Elements of a citation to legal authorities</a:t>
            </a:r>
            <a:br>
              <a:rPr lang="en-US" altLang="en-US" sz="3200">
                <a:latin typeface="Tahoma" panose="020B0604030504040204" pitchFamily="34" charset="0"/>
              </a:rPr>
            </a:br>
            <a:endParaRPr lang="en-US" altLang="en-US" sz="3200">
              <a:latin typeface="Tahoma" panose="020B0604030504040204" pitchFamily="34" charset="0"/>
            </a:endParaRPr>
          </a:p>
        </p:txBody>
      </p:sp>
      <p:sp>
        <p:nvSpPr>
          <p:cNvPr id="24579" name="Rectangle 3">
            <a:extLst>
              <a:ext uri="{FF2B5EF4-FFF2-40B4-BE49-F238E27FC236}">
                <a16:creationId xmlns:a16="http://schemas.microsoft.com/office/drawing/2014/main" id="{946371A8-20C1-71BD-E5AD-C79EFCD344B2}"/>
              </a:ext>
            </a:extLst>
          </p:cNvPr>
          <p:cNvSpPr>
            <a:spLocks noGrp="1"/>
          </p:cNvSpPr>
          <p:nvPr>
            <p:ph idx="1"/>
          </p:nvPr>
        </p:nvSpPr>
        <p:spPr>
          <a:xfrm>
            <a:off x="533400" y="2035175"/>
            <a:ext cx="8229600" cy="4419600"/>
          </a:xfrm>
        </p:spPr>
        <p:txBody>
          <a:bodyPr/>
          <a:lstStyle/>
          <a:p>
            <a:pPr eaLnBrk="1" hangingPunct="1">
              <a:lnSpc>
                <a:spcPct val="80000"/>
              </a:lnSpc>
            </a:pPr>
            <a:r>
              <a:rPr lang="en-US" altLang="en-US" sz="2400" i="1">
                <a:solidFill>
                  <a:srgbClr val="FF8000"/>
                </a:solidFill>
                <a:latin typeface="Tahoma" panose="020B0604030504040204" pitchFamily="34" charset="0"/>
              </a:rPr>
              <a:t>The Bluepages Introduction</a:t>
            </a:r>
            <a:r>
              <a:rPr lang="en-US" altLang="en-US" sz="2400" i="1">
                <a:solidFill>
                  <a:srgbClr val="F79646"/>
                </a:solidFill>
                <a:latin typeface="Tahoma" panose="020B0604030504040204" pitchFamily="34" charset="0"/>
              </a:rPr>
              <a:t>	</a:t>
            </a:r>
          </a:p>
          <a:p>
            <a:pPr eaLnBrk="1" hangingPunct="1">
              <a:lnSpc>
                <a:spcPct val="80000"/>
              </a:lnSpc>
            </a:pPr>
            <a:r>
              <a:rPr lang="en-US" altLang="en-US" sz="2400" i="1">
                <a:solidFill>
                  <a:srgbClr val="3366FF"/>
                </a:solidFill>
                <a:latin typeface="Tahoma" panose="020B0604030504040204" pitchFamily="34" charset="0"/>
              </a:rPr>
              <a:t>Citations to legal authorities are NOT placed in parentheses.</a:t>
            </a:r>
          </a:p>
          <a:p>
            <a:pPr eaLnBrk="1" hangingPunct="1">
              <a:lnSpc>
                <a:spcPct val="80000"/>
              </a:lnSpc>
            </a:pPr>
            <a:r>
              <a:rPr lang="en-US" altLang="en-US" sz="2400">
                <a:latin typeface="Tahoma" panose="020B0604030504040204" pitchFamily="34" charset="0"/>
              </a:rPr>
              <a:t>The three main parts of a citation are the signal, the source of authority, and a parenthetical explanation.</a:t>
            </a:r>
          </a:p>
          <a:p>
            <a:pPr eaLnBrk="1" hangingPunct="1">
              <a:lnSpc>
                <a:spcPct val="80000"/>
              </a:lnSpc>
            </a:pPr>
            <a:r>
              <a:rPr lang="en-US" altLang="en-US" sz="2400">
                <a:latin typeface="Tahoma" panose="020B0604030504040204" pitchFamily="34" charset="0"/>
              </a:rPr>
              <a:t>Some citations do not have a signal or a parenthetical explanation, but they all have the source of authority.</a:t>
            </a:r>
          </a:p>
          <a:p>
            <a:pPr eaLnBrk="1" hangingPunct="1">
              <a:lnSpc>
                <a:spcPct val="80000"/>
              </a:lnSpc>
            </a:pPr>
            <a:r>
              <a:rPr lang="en-US" altLang="en-US" sz="2400">
                <a:latin typeface="Tahoma" panose="020B0604030504040204" pitchFamily="34" charset="0"/>
              </a:rPr>
              <a:t>Example of a statutory citation with all three parts:</a:t>
            </a:r>
          </a:p>
          <a:p>
            <a:pPr lvl="1" eaLnBrk="1" hangingPunct="1">
              <a:lnSpc>
                <a:spcPct val="80000"/>
              </a:lnSpc>
            </a:pPr>
            <a:r>
              <a:rPr lang="en-US" altLang="en-US" i="1">
                <a:solidFill>
                  <a:srgbClr val="3366FF"/>
                </a:solidFill>
                <a:latin typeface="Tahoma" panose="020B0604030504040204" pitchFamily="34" charset="0"/>
              </a:rPr>
              <a:t>See </a:t>
            </a:r>
            <a:r>
              <a:rPr lang="en-US" altLang="en-US">
                <a:solidFill>
                  <a:srgbClr val="3366FF"/>
                </a:solidFill>
                <a:latin typeface="Tahoma" panose="020B0604030504040204" pitchFamily="34" charset="0"/>
              </a:rPr>
              <a:t>5 U.S.C.</a:t>
            </a:r>
            <a:r>
              <a:rPr lang="en-US" altLang="en-US">
                <a:solidFill>
                  <a:srgbClr val="3366FF"/>
                </a:solidFill>
                <a:latin typeface="Tahoma" panose="020B0604030504040204" pitchFamily="34" charset="0"/>
                <a:cs typeface="Times New Roman" panose="02020603050405020304" pitchFamily="18" charset="0"/>
              </a:rPr>
              <a:t>§553(b) (requiring agencies to publish notice of proposed rulemaking).</a:t>
            </a:r>
            <a:endParaRPr lang="en-US" altLang="en-US" i="1">
              <a:solidFill>
                <a:srgbClr val="3366FF"/>
              </a:solidFill>
              <a:latin typeface="Tahoma" panose="020B0604030504040204" pitchFamily="34" charset="0"/>
              <a:cs typeface="Times New Roman" panose="02020603050405020304" pitchFamily="18" charset="0"/>
            </a:endParaRPr>
          </a:p>
        </p:txBody>
      </p:sp>
      <p:sp>
        <p:nvSpPr>
          <p:cNvPr id="24580" name="Slide Number Placeholder 5">
            <a:extLst>
              <a:ext uri="{FF2B5EF4-FFF2-40B4-BE49-F238E27FC236}">
                <a16:creationId xmlns:a16="http://schemas.microsoft.com/office/drawing/2014/main" id="{0EFDEC11-2A58-CF21-5816-942D0957EC2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CA37B873-ECF4-4C06-AF1C-002EB29DE7E7}" type="slidenum">
              <a:rPr lang="en-US" altLang="en-US" sz="1400" smtClean="0">
                <a:latin typeface="Arial" panose="020B0604020202020204" pitchFamily="34" charset="0"/>
              </a:rPr>
              <a:pPr>
                <a:spcBef>
                  <a:spcPct val="0"/>
                </a:spcBef>
                <a:buClrTx/>
                <a:buSzTx/>
                <a:buFontTx/>
                <a:buNone/>
              </a:pPr>
              <a:t>15</a:t>
            </a:fld>
            <a:endParaRPr lang="en-US" altLang="en-US" sz="1400">
              <a:latin typeface="Arial" panose="020B0604020202020204" pitchFamily="34" charset="0"/>
            </a:endParaRP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a:extLst>
              <a:ext uri="{FF2B5EF4-FFF2-40B4-BE49-F238E27FC236}">
                <a16:creationId xmlns:a16="http://schemas.microsoft.com/office/drawing/2014/main" id="{E42B6EEE-CD0A-6697-9D82-03E012D72935}"/>
              </a:ext>
            </a:extLst>
          </p:cNvPr>
          <p:cNvSpPr>
            <a:spLocks noGrp="1"/>
          </p:cNvSpPr>
          <p:nvPr>
            <p:ph type="title"/>
          </p:nvPr>
        </p:nvSpPr>
        <p:spPr/>
        <p:txBody>
          <a:bodyPr/>
          <a:lstStyle/>
          <a:p>
            <a:br>
              <a:rPr lang="en-US" altLang="en-US" sz="3400">
                <a:latin typeface="Tahoma" panose="020B0604030504040204" pitchFamily="34" charset="0"/>
              </a:rPr>
            </a:br>
            <a:br>
              <a:rPr lang="en-US" altLang="en-US" sz="3400">
                <a:latin typeface="Tahoma" panose="020B0604030504040204" pitchFamily="34" charset="0"/>
              </a:rPr>
            </a:br>
            <a:br>
              <a:rPr lang="en-US" altLang="en-US" sz="3400">
                <a:latin typeface="Tahoma" panose="020B0604030504040204" pitchFamily="34" charset="0"/>
              </a:rPr>
            </a:br>
            <a:r>
              <a:rPr lang="en-US" altLang="en-US" sz="3400">
                <a:latin typeface="Tahoma" panose="020B0604030504040204" pitchFamily="34" charset="0"/>
              </a:rPr>
              <a:t>Elements of a citation to legal authorities - Cases</a:t>
            </a:r>
            <a:endParaRPr lang="en-US" altLang="en-US" sz="3400"/>
          </a:p>
        </p:txBody>
      </p:sp>
      <p:sp>
        <p:nvSpPr>
          <p:cNvPr id="25603" name="Content Placeholder 2">
            <a:extLst>
              <a:ext uri="{FF2B5EF4-FFF2-40B4-BE49-F238E27FC236}">
                <a16:creationId xmlns:a16="http://schemas.microsoft.com/office/drawing/2014/main" id="{89A5FFE4-555C-7508-1128-D77483240DD1}"/>
              </a:ext>
            </a:extLst>
          </p:cNvPr>
          <p:cNvSpPr>
            <a:spLocks noGrp="1"/>
          </p:cNvSpPr>
          <p:nvPr>
            <p:ph idx="1"/>
          </p:nvPr>
        </p:nvSpPr>
        <p:spPr>
          <a:xfrm>
            <a:off x="457200" y="2057400"/>
            <a:ext cx="8229600" cy="4267200"/>
          </a:xfrm>
        </p:spPr>
        <p:txBody>
          <a:bodyPr/>
          <a:lstStyle/>
          <a:p>
            <a:pPr eaLnBrk="1" hangingPunct="1">
              <a:lnSpc>
                <a:spcPct val="80000"/>
              </a:lnSpc>
            </a:pPr>
            <a:r>
              <a:rPr lang="en-US" altLang="en-US" sz="2400">
                <a:latin typeface="Tahoma" panose="020B0604030504040204" pitchFamily="34" charset="0"/>
              </a:rPr>
              <a:t>Example of a case citation with all three parts:</a:t>
            </a:r>
          </a:p>
          <a:p>
            <a:pPr lvl="1"/>
            <a:r>
              <a:rPr lang="en-US" altLang="en-US" u="sng">
                <a:solidFill>
                  <a:srgbClr val="0070C0"/>
                </a:solidFill>
                <a:latin typeface="Tahoma" panose="020B0604030504040204" pitchFamily="34" charset="0"/>
              </a:rPr>
              <a:t>See</a:t>
            </a:r>
            <a:r>
              <a:rPr lang="en-US" altLang="en-US">
                <a:solidFill>
                  <a:srgbClr val="0070C0"/>
                </a:solidFill>
                <a:latin typeface="Tahoma" panose="020B0604030504040204" pitchFamily="34" charset="0"/>
              </a:rPr>
              <a:t> </a:t>
            </a:r>
            <a:r>
              <a:rPr lang="en-US" altLang="en-US" u="sng">
                <a:solidFill>
                  <a:srgbClr val="0070C0"/>
                </a:solidFill>
                <a:latin typeface="Tahoma" panose="020B0604030504040204" pitchFamily="34" charset="0"/>
              </a:rPr>
              <a:t>Dziokonski v. Babineau</a:t>
            </a:r>
            <a:r>
              <a:rPr lang="en-US" altLang="en-US">
                <a:solidFill>
                  <a:srgbClr val="0070C0"/>
                </a:solidFill>
                <a:latin typeface="Tahoma" panose="020B0604030504040204" pitchFamily="34" charset="0"/>
              </a:rPr>
              <a:t>, 375 Mass. 555, 568 (1978) </a:t>
            </a:r>
            <a:r>
              <a:rPr lang="en-US" altLang="en-US">
                <a:solidFill>
                  <a:srgbClr val="3366FF"/>
                </a:solidFill>
                <a:latin typeface="Tahoma" panose="020B0604030504040204" pitchFamily="34" charset="0"/>
              </a:rPr>
              <a:t>(concluding that a mother who did not actually witness her daughter</a:t>
            </a:r>
            <a:r>
              <a:rPr lang="en-US" altLang="en-US">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a:solidFill>
                  <a:srgbClr val="3366FF"/>
                </a:solidFill>
                <a:latin typeface="Tahoma" panose="020B0604030504040204" pitchFamily="34" charset="0"/>
                <a:ea typeface="HGP明朝E" panose="02020800000000000000" pitchFamily="18" charset="-128"/>
                <a:cs typeface="HGP明朝E" panose="02020800000000000000" pitchFamily="18" charset="-128"/>
              </a:rPr>
              <a:t>s accident, but who arrived at the scene and witnessed its immediate aftermath, including her daughter’s injuries, was sufficiently close to the scene that her estate could state a claim).</a:t>
            </a:r>
          </a:p>
          <a:p>
            <a:pPr lvl="2"/>
            <a:r>
              <a:rPr lang="en-US" altLang="en-US" sz="2400">
                <a:latin typeface="Tahoma" panose="020B0604030504040204" pitchFamily="34" charset="0"/>
              </a:rPr>
              <a:t>As part of this case citation, the first page number on which the court opinion is included as well as the pincite (the page on which the specific information is found) are included.  Case citation format and pincites will be discussed in later slides.</a:t>
            </a:r>
            <a:endParaRPr lang="en-US" altLang="en-US" sz="2400"/>
          </a:p>
        </p:txBody>
      </p:sp>
      <p:sp>
        <p:nvSpPr>
          <p:cNvPr id="25604" name="Slide Number Placeholder 3">
            <a:extLst>
              <a:ext uri="{FF2B5EF4-FFF2-40B4-BE49-F238E27FC236}">
                <a16:creationId xmlns:a16="http://schemas.microsoft.com/office/drawing/2014/main" id="{FD28AD77-399F-AFF1-4C44-28C5F1C9DFC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965D1ED7-5B2A-4242-9456-7EB2A606C07E}" type="slidenum">
              <a:rPr lang="en-US" altLang="en-US" sz="1400" smtClean="0">
                <a:latin typeface="Arial" panose="020B0604020202020204" pitchFamily="34" charset="0"/>
                <a:cs typeface="Arial" panose="020B0604020202020204" pitchFamily="34" charset="0"/>
              </a:rPr>
              <a:pPr>
                <a:spcBef>
                  <a:spcPct val="0"/>
                </a:spcBef>
                <a:buClrTx/>
                <a:buSzTx/>
                <a:buFontTx/>
                <a:buNone/>
              </a:pPr>
              <a:t>16</a:t>
            </a:fld>
            <a:endParaRPr lang="en-US" altLang="en-US" sz="1200">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67278A46-C404-5B9A-7DDF-4BC7DC19A20A}"/>
              </a:ext>
            </a:extLst>
          </p:cNvPr>
          <p:cNvSpPr>
            <a:spLocks noGrp="1"/>
          </p:cNvSpPr>
          <p:nvPr>
            <p:ph type="title"/>
          </p:nvPr>
        </p:nvSpPr>
        <p:spPr>
          <a:xfrm>
            <a:off x="609600" y="457200"/>
            <a:ext cx="8229600" cy="1143000"/>
          </a:xfrm>
        </p:spPr>
        <p:txBody>
          <a:bodyPr/>
          <a:lstStyle/>
          <a:p>
            <a:pPr eaLnBrk="1" hangingPunct="1"/>
            <a:r>
              <a:rPr lang="en-US" altLang="en-US" sz="4400">
                <a:latin typeface="Tahoma" panose="020B0604030504040204" pitchFamily="34" charset="0"/>
              </a:rPr>
              <a:t>Citation sentences</a:t>
            </a:r>
          </a:p>
        </p:txBody>
      </p:sp>
      <p:sp>
        <p:nvSpPr>
          <p:cNvPr id="26627" name="Rectangle 3">
            <a:extLst>
              <a:ext uri="{FF2B5EF4-FFF2-40B4-BE49-F238E27FC236}">
                <a16:creationId xmlns:a16="http://schemas.microsoft.com/office/drawing/2014/main" id="{F3D4728B-DB88-1478-490A-B159D2ABDC2E}"/>
              </a:ext>
            </a:extLst>
          </p:cNvPr>
          <p:cNvSpPr>
            <a:spLocks noGrp="1"/>
          </p:cNvSpPr>
          <p:nvPr>
            <p:ph idx="1"/>
          </p:nvPr>
        </p:nvSpPr>
        <p:spPr>
          <a:xfrm>
            <a:off x="457200" y="2057400"/>
            <a:ext cx="8229600" cy="4572000"/>
          </a:xfrm>
        </p:spPr>
        <p:txBody>
          <a:bodyPr/>
          <a:lstStyle/>
          <a:p>
            <a:pPr eaLnBrk="1" hangingPunct="1">
              <a:lnSpc>
                <a:spcPct val="80000"/>
              </a:lnSpc>
            </a:pPr>
            <a:r>
              <a:rPr lang="en-US" altLang="en-US" i="1">
                <a:solidFill>
                  <a:srgbClr val="F79646"/>
                </a:solidFill>
                <a:latin typeface="Tahoma" panose="020B0604030504040204" pitchFamily="34" charset="0"/>
              </a:rPr>
              <a:t>Rules B1.1 </a:t>
            </a:r>
            <a:r>
              <a:rPr lang="en-US" altLang="en-US" i="1">
                <a:solidFill>
                  <a:srgbClr val="FF8000"/>
                </a:solidFill>
                <a:latin typeface="Tahoma" panose="020B0604030504040204" pitchFamily="34" charset="0"/>
              </a:rPr>
              <a:t>&amp; 1.1</a:t>
            </a:r>
            <a:endParaRPr lang="en-US" altLang="en-US" i="1">
              <a:solidFill>
                <a:srgbClr val="F79646"/>
              </a:solidFill>
              <a:latin typeface="Tahoma" panose="020B0604030504040204" pitchFamily="34" charset="0"/>
            </a:endParaRPr>
          </a:p>
          <a:p>
            <a:pPr eaLnBrk="1" hangingPunct="1">
              <a:lnSpc>
                <a:spcPct val="80000"/>
              </a:lnSpc>
            </a:pPr>
            <a:r>
              <a:rPr lang="en-US" altLang="en-US" sz="2400">
                <a:latin typeface="Tahoma" panose="020B0604030504040204" pitchFamily="34" charset="0"/>
              </a:rPr>
              <a:t>Citation sentences are used to cite authorities that relate to the </a:t>
            </a:r>
            <a:r>
              <a:rPr lang="en-US" altLang="en-US" sz="2400" u="sng">
                <a:latin typeface="Tahoma" panose="020B0604030504040204" pitchFamily="34" charset="0"/>
              </a:rPr>
              <a:t>entire</a:t>
            </a:r>
            <a:r>
              <a:rPr lang="en-US" altLang="en-US" sz="2400">
                <a:latin typeface="Tahoma" panose="020B0604030504040204" pitchFamily="34" charset="0"/>
              </a:rPr>
              <a:t> preceding sentence.</a:t>
            </a:r>
          </a:p>
          <a:p>
            <a:pPr eaLnBrk="1" hangingPunct="1">
              <a:lnSpc>
                <a:spcPct val="80000"/>
              </a:lnSpc>
            </a:pPr>
            <a:r>
              <a:rPr lang="en-US" altLang="en-US" sz="2400">
                <a:latin typeface="Tahoma" panose="020B0604030504040204" pitchFamily="34" charset="0"/>
              </a:rPr>
              <a:t>Citation sentences begin with a capital letter and end with a period.</a:t>
            </a:r>
          </a:p>
          <a:p>
            <a:pPr eaLnBrk="1" hangingPunct="1">
              <a:lnSpc>
                <a:spcPct val="80000"/>
              </a:lnSpc>
            </a:pPr>
            <a:r>
              <a:rPr lang="en-US" altLang="en-US" sz="2400">
                <a:latin typeface="Tahoma" panose="020B0604030504040204" pitchFamily="34" charset="0"/>
              </a:rPr>
              <a:t>A </a:t>
            </a:r>
            <a:r>
              <a:rPr lang="en-US" altLang="en-US" sz="2400">
                <a:latin typeface="Tahoma" panose="020B0604030504040204" pitchFamily="34" charset="0"/>
                <a:ea typeface="HGP明朝E" panose="02020800000000000000" pitchFamily="18" charset="-128"/>
                <a:cs typeface="HGP明朝E" panose="02020800000000000000" pitchFamily="18" charset="-128"/>
              </a:rPr>
              <a:t>“</a:t>
            </a:r>
            <a:r>
              <a:rPr lang="en-US" altLang="ja-JP" sz="2400">
                <a:latin typeface="Tahoma" panose="020B0604030504040204" pitchFamily="34" charset="0"/>
                <a:ea typeface="HGP明朝E" panose="02020800000000000000" pitchFamily="18" charset="-128"/>
                <a:cs typeface="HGP明朝E" panose="02020800000000000000" pitchFamily="18" charset="-128"/>
              </a:rPr>
              <a:t>string citation” contains numerous citations, each separated by a semi-colon:</a:t>
            </a:r>
          </a:p>
          <a:p>
            <a:pPr lvl="1" eaLnBrk="1" hangingPunct="1">
              <a:lnSpc>
                <a:spcPct val="80000"/>
              </a:lnSpc>
            </a:pPr>
            <a:r>
              <a:rPr lang="en-US" altLang="en-US">
                <a:solidFill>
                  <a:srgbClr val="3366FF"/>
                </a:solidFill>
                <a:latin typeface="Tahoma" panose="020B0604030504040204" pitchFamily="34" charset="0"/>
              </a:rPr>
              <a:t>Example:</a:t>
            </a:r>
            <a:r>
              <a:rPr lang="en-US" altLang="en-US">
                <a:latin typeface="Tahoma" panose="020B0604030504040204" pitchFamily="34" charset="0"/>
              </a:rPr>
              <a:t>  </a:t>
            </a:r>
            <a:r>
              <a:rPr lang="en-US" altLang="en-US" u="sng">
                <a:latin typeface="Tahoma" panose="020B0604030504040204" pitchFamily="34" charset="0"/>
              </a:rPr>
              <a:t>United States v. Dodd</a:t>
            </a:r>
            <a:r>
              <a:rPr lang="en-US" altLang="en-US">
                <a:latin typeface="Tahoma" panose="020B0604030504040204" pitchFamily="34" charset="0"/>
              </a:rPr>
              <a:t>, 538 F.2d 980, 984 (7th Cir. 1996); </a:t>
            </a:r>
            <a:r>
              <a:rPr lang="en-US" altLang="en-US" u="sng">
                <a:latin typeface="Tahoma" panose="020B0604030504040204" pitchFamily="34" charset="0"/>
              </a:rPr>
              <a:t>Parker v. Marpoe</a:t>
            </a:r>
            <a:r>
              <a:rPr lang="en-US" altLang="en-US">
                <a:latin typeface="Tahoma" panose="020B0604030504040204" pitchFamily="34" charset="0"/>
              </a:rPr>
              <a:t>, 789 So. 2d 86, 91 (Al. 2000); </a:t>
            </a:r>
            <a:r>
              <a:rPr lang="en-US" altLang="en-US" u="sng">
                <a:latin typeface="Tahoma" panose="020B0604030504040204" pitchFamily="34" charset="0"/>
              </a:rPr>
              <a:t>Smith v. Fulton</a:t>
            </a:r>
            <a:r>
              <a:rPr lang="en-US" altLang="en-US">
                <a:latin typeface="Tahoma" panose="020B0604030504040204" pitchFamily="34" charset="0"/>
              </a:rPr>
              <a:t>, 390 A.2d 72, 78 (Pa. 1999).</a:t>
            </a:r>
          </a:p>
          <a:p>
            <a:pPr lvl="1" eaLnBrk="1" hangingPunct="1">
              <a:lnSpc>
                <a:spcPct val="80000"/>
              </a:lnSpc>
            </a:pPr>
            <a:r>
              <a:rPr lang="en-US" altLang="en-US">
                <a:latin typeface="Tahoma" panose="020B0604030504040204" pitchFamily="34" charset="0"/>
              </a:rPr>
              <a:t>The sky is blue</a:t>
            </a:r>
            <a:r>
              <a:rPr lang="en-US" altLang="en-US">
                <a:solidFill>
                  <a:schemeClr val="accent2"/>
                </a:solidFill>
                <a:latin typeface="Tahoma" panose="020B0604030504040204" pitchFamily="34" charset="0"/>
              </a:rPr>
              <a:t>.</a:t>
            </a:r>
            <a:r>
              <a:rPr lang="en-US" altLang="en-US">
                <a:latin typeface="Tahoma" panose="020B0604030504040204" pitchFamily="34" charset="0"/>
              </a:rPr>
              <a:t> </a:t>
            </a:r>
            <a:r>
              <a:rPr lang="en-US" altLang="en-US" i="1">
                <a:latin typeface="Tahoma" panose="020B0604030504040204" pitchFamily="34" charset="0"/>
              </a:rPr>
              <a:t>United States v. Dodd</a:t>
            </a:r>
            <a:r>
              <a:rPr lang="en-US" altLang="en-US">
                <a:latin typeface="Tahoma" panose="020B0604030504040204" pitchFamily="34" charset="0"/>
              </a:rPr>
              <a:t>, 538 F.2d 980, 984 (7th Cir. 1996)</a:t>
            </a:r>
            <a:r>
              <a:rPr lang="en-US" altLang="en-US">
                <a:solidFill>
                  <a:schemeClr val="accent2"/>
                </a:solidFill>
                <a:latin typeface="Tahoma" panose="020B0604030504040204" pitchFamily="34" charset="0"/>
              </a:rPr>
              <a:t>.</a:t>
            </a:r>
          </a:p>
        </p:txBody>
      </p:sp>
      <p:sp>
        <p:nvSpPr>
          <p:cNvPr id="26628" name="Slide Number Placeholder 5">
            <a:extLst>
              <a:ext uri="{FF2B5EF4-FFF2-40B4-BE49-F238E27FC236}">
                <a16:creationId xmlns:a16="http://schemas.microsoft.com/office/drawing/2014/main" id="{3DA68A38-A190-809D-A5BA-F59086E7DCF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2E5DA29C-12C5-4958-89AE-AB65B36DF261}" type="slidenum">
              <a:rPr lang="en-US" altLang="en-US" sz="1400" smtClean="0">
                <a:latin typeface="Arial" panose="020B0604020202020204" pitchFamily="34" charset="0"/>
              </a:rPr>
              <a:pPr>
                <a:spcBef>
                  <a:spcPct val="0"/>
                </a:spcBef>
                <a:buClrTx/>
                <a:buSzTx/>
                <a:buFontTx/>
                <a:buNone/>
              </a:pPr>
              <a:t>17</a:t>
            </a:fld>
            <a:endParaRPr lang="en-US" altLang="en-US" sz="1400">
              <a:latin typeface="Arial" panose="020B0604020202020204" pitchFamily="34" charset="0"/>
            </a:endParaRP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1D668231-510C-2D03-E45F-D5F600A187DF}"/>
              </a:ext>
            </a:extLst>
          </p:cNvPr>
          <p:cNvSpPr>
            <a:spLocks noGrp="1"/>
          </p:cNvSpPr>
          <p:nvPr>
            <p:ph type="title"/>
          </p:nvPr>
        </p:nvSpPr>
        <p:spPr>
          <a:xfrm>
            <a:off x="609600" y="457200"/>
            <a:ext cx="8229600" cy="1143000"/>
          </a:xfrm>
        </p:spPr>
        <p:txBody>
          <a:bodyPr/>
          <a:lstStyle/>
          <a:p>
            <a:pPr eaLnBrk="1" hangingPunct="1"/>
            <a:r>
              <a:rPr lang="en-US" altLang="en-US" sz="4400">
                <a:latin typeface="Tahoma" panose="020B0604030504040204" pitchFamily="34" charset="0"/>
              </a:rPr>
              <a:t>String Cites</a:t>
            </a:r>
          </a:p>
        </p:txBody>
      </p:sp>
      <p:sp>
        <p:nvSpPr>
          <p:cNvPr id="27651" name="Rectangle 3">
            <a:extLst>
              <a:ext uri="{FF2B5EF4-FFF2-40B4-BE49-F238E27FC236}">
                <a16:creationId xmlns:a16="http://schemas.microsoft.com/office/drawing/2014/main" id="{1FA05BED-0D7E-59AD-8CAD-A4103DB1ECCE}"/>
              </a:ext>
            </a:extLst>
          </p:cNvPr>
          <p:cNvSpPr>
            <a:spLocks noGrp="1"/>
          </p:cNvSpPr>
          <p:nvPr>
            <p:ph idx="1"/>
          </p:nvPr>
        </p:nvSpPr>
        <p:spPr>
          <a:xfrm>
            <a:off x="609600" y="1798638"/>
            <a:ext cx="7543800" cy="4740275"/>
          </a:xfrm>
        </p:spPr>
        <p:txBody>
          <a:bodyPr/>
          <a:lstStyle/>
          <a:p>
            <a:pPr eaLnBrk="1" hangingPunct="1">
              <a:lnSpc>
                <a:spcPct val="80000"/>
              </a:lnSpc>
            </a:pPr>
            <a:r>
              <a:rPr lang="en-US" altLang="en-US" i="1">
                <a:solidFill>
                  <a:srgbClr val="FF8000"/>
                </a:solidFill>
                <a:latin typeface="Tahoma" panose="020B0604030504040204" pitchFamily="34" charset="0"/>
              </a:rPr>
              <a:t>Rules B1.1 &amp; 1.1</a:t>
            </a:r>
            <a:endParaRPr lang="en-US" altLang="en-US">
              <a:solidFill>
                <a:srgbClr val="FF8000"/>
              </a:solidFill>
              <a:latin typeface="Tahoma" panose="020B0604030504040204" pitchFamily="34" charset="0"/>
            </a:endParaRPr>
          </a:p>
          <a:p>
            <a:pPr eaLnBrk="1" hangingPunct="1">
              <a:lnSpc>
                <a:spcPct val="80000"/>
              </a:lnSpc>
            </a:pPr>
            <a:r>
              <a:rPr lang="en-US" altLang="en-US" sz="2200">
                <a:latin typeface="Tahoma" panose="020B0604030504040204" pitchFamily="34" charset="0"/>
              </a:rPr>
              <a:t>String cites are citations to more than one authority at the end of your textual sentence.</a:t>
            </a:r>
          </a:p>
          <a:p>
            <a:pPr eaLnBrk="1" hangingPunct="1">
              <a:lnSpc>
                <a:spcPct val="80000"/>
              </a:lnSpc>
            </a:pPr>
            <a:r>
              <a:rPr lang="en-US" altLang="en-US" sz="2200">
                <a:solidFill>
                  <a:srgbClr val="3366FF"/>
                </a:solidFill>
                <a:latin typeface="Tahoma" panose="020B0604030504040204" pitchFamily="34" charset="0"/>
              </a:rPr>
              <a:t>String cites are used:</a:t>
            </a:r>
          </a:p>
          <a:p>
            <a:pPr lvl="1" eaLnBrk="1" hangingPunct="1">
              <a:lnSpc>
                <a:spcPct val="80000"/>
              </a:lnSpc>
            </a:pPr>
            <a:r>
              <a:rPr lang="en-US" altLang="en-US" sz="2200">
                <a:solidFill>
                  <a:srgbClr val="3366FF"/>
                </a:solidFill>
                <a:latin typeface="Tahoma" panose="020B0604030504040204" pitchFamily="34" charset="0"/>
              </a:rPr>
              <a:t>when several cases are listed for one proposition	</a:t>
            </a:r>
          </a:p>
          <a:p>
            <a:pPr lvl="1" eaLnBrk="1" hangingPunct="1">
              <a:lnSpc>
                <a:spcPct val="80000"/>
              </a:lnSpc>
            </a:pPr>
            <a:r>
              <a:rPr lang="en-US" altLang="en-US" sz="2200">
                <a:solidFill>
                  <a:srgbClr val="3366FF"/>
                </a:solidFill>
                <a:latin typeface="Tahoma" panose="020B0604030504040204" pitchFamily="34" charset="0"/>
              </a:rPr>
              <a:t>when rules are synthesized.  </a:t>
            </a:r>
          </a:p>
          <a:p>
            <a:pPr eaLnBrk="1" hangingPunct="1">
              <a:lnSpc>
                <a:spcPct val="80000"/>
              </a:lnSpc>
            </a:pPr>
            <a:r>
              <a:rPr lang="en-US" altLang="en-US" sz="2200">
                <a:latin typeface="Tahoma" panose="020B0604030504040204" pitchFamily="34" charset="0"/>
              </a:rPr>
              <a:t>In a string cite, use semicolons to separate authorities.</a:t>
            </a:r>
          </a:p>
          <a:p>
            <a:pPr eaLnBrk="1" hangingPunct="1">
              <a:lnSpc>
                <a:spcPct val="80000"/>
              </a:lnSpc>
            </a:pPr>
            <a:r>
              <a:rPr lang="en-US" altLang="en-US" sz="2200">
                <a:solidFill>
                  <a:srgbClr val="3366FF"/>
                </a:solidFill>
                <a:latin typeface="Tahoma" panose="020B0604030504040204" pitchFamily="34" charset="0"/>
              </a:rPr>
              <a:t>String cites may contain full cites and/or short cites, as appropriate.</a:t>
            </a:r>
          </a:p>
          <a:p>
            <a:pPr eaLnBrk="1" hangingPunct="1">
              <a:lnSpc>
                <a:spcPct val="80000"/>
              </a:lnSpc>
            </a:pPr>
            <a:r>
              <a:rPr lang="en-US" altLang="en-US" sz="2200">
                <a:latin typeface="Tahoma" panose="020B0604030504040204" pitchFamily="34" charset="0"/>
              </a:rPr>
              <a:t>Limited use of </a:t>
            </a:r>
            <a:r>
              <a:rPr lang="en-US" altLang="en-US" sz="2200" u="sng">
                <a:latin typeface="Tahoma" panose="020B0604030504040204" pitchFamily="34" charset="0"/>
              </a:rPr>
              <a:t>Id.</a:t>
            </a:r>
            <a:r>
              <a:rPr lang="en-US" altLang="en-US" sz="2200">
                <a:latin typeface="Tahoma" panose="020B0604030504040204" pitchFamily="34" charset="0"/>
              </a:rPr>
              <a:t>  </a:t>
            </a:r>
            <a:r>
              <a:rPr lang="en-US" altLang="en-US" sz="2200" u="sng">
                <a:latin typeface="Tahoma" panose="020B0604030504040204" pitchFamily="34" charset="0"/>
              </a:rPr>
              <a:t>Id.</a:t>
            </a:r>
            <a:r>
              <a:rPr lang="en-US" altLang="en-US" sz="2200">
                <a:latin typeface="Tahoma" panose="020B0604030504040204" pitchFamily="34" charset="0"/>
              </a:rPr>
              <a:t> is used as the first cite (never a later one) in a string cite when the </a:t>
            </a:r>
            <a:r>
              <a:rPr lang="en-US" altLang="en-US" sz="2200" u="sng">
                <a:latin typeface="Tahoma" panose="020B0604030504040204" pitchFamily="34" charset="0"/>
              </a:rPr>
              <a:t>id.</a:t>
            </a:r>
            <a:r>
              <a:rPr lang="en-US" altLang="en-US" sz="2200">
                <a:latin typeface="Tahoma" panose="020B0604030504040204" pitchFamily="34" charset="0"/>
              </a:rPr>
              <a:t> refers to the immediately preceding cite and that cite refers to just one source.  </a:t>
            </a:r>
            <a:r>
              <a:rPr lang="en-US" altLang="en-US" sz="2200" b="1">
                <a:latin typeface="Tahoma" panose="020B0604030504040204" pitchFamily="34" charset="0"/>
              </a:rPr>
              <a:t>Never</a:t>
            </a:r>
            <a:r>
              <a:rPr lang="en-US" altLang="en-US" sz="2200">
                <a:latin typeface="Tahoma" panose="020B0604030504040204" pitchFamily="34" charset="0"/>
              </a:rPr>
              <a:t> use </a:t>
            </a:r>
            <a:r>
              <a:rPr lang="en-US" altLang="en-US" sz="2200" u="sng">
                <a:latin typeface="Tahoma" panose="020B0604030504040204" pitchFamily="34" charset="0"/>
              </a:rPr>
              <a:t>id.</a:t>
            </a:r>
            <a:r>
              <a:rPr lang="en-US" altLang="en-US" sz="2200">
                <a:latin typeface="Tahoma" panose="020B0604030504040204" pitchFamily="34" charset="0"/>
              </a:rPr>
              <a:t> to refer to an entire string cite.  (See B10.2).</a:t>
            </a:r>
          </a:p>
          <a:p>
            <a:pPr eaLnBrk="1" hangingPunct="1">
              <a:lnSpc>
                <a:spcPct val="80000"/>
              </a:lnSpc>
            </a:pPr>
            <a:r>
              <a:rPr lang="en-US" altLang="en-US" sz="2200">
                <a:solidFill>
                  <a:srgbClr val="3366FF"/>
                </a:solidFill>
                <a:latin typeface="Tahoma" panose="020B0604030504040204" pitchFamily="34" charset="0"/>
              </a:rPr>
              <a:t>Order of authority: Rules 1.2, 1.3, and R1.4.</a:t>
            </a:r>
          </a:p>
        </p:txBody>
      </p:sp>
      <p:sp>
        <p:nvSpPr>
          <p:cNvPr id="27652" name="Slide Number Placeholder 5">
            <a:extLst>
              <a:ext uri="{FF2B5EF4-FFF2-40B4-BE49-F238E27FC236}">
                <a16:creationId xmlns:a16="http://schemas.microsoft.com/office/drawing/2014/main" id="{6F629A88-2C70-667B-BD29-1E91B08F96F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8710CB9-A43F-4253-A4E1-7344F5598650}" type="slidenum">
              <a:rPr lang="en-US" altLang="en-US" sz="1400" smtClean="0">
                <a:latin typeface="Arial" panose="020B0604020202020204" pitchFamily="34" charset="0"/>
              </a:rPr>
              <a:pPr>
                <a:spcBef>
                  <a:spcPct val="0"/>
                </a:spcBef>
                <a:buClrTx/>
                <a:buSzTx/>
                <a:buFontTx/>
                <a:buNone/>
              </a:pPr>
              <a:t>18</a:t>
            </a:fld>
            <a:endParaRPr lang="en-US" altLang="en-US" sz="1400">
              <a:latin typeface="Arial" panose="020B0604020202020204" pitchFamily="34" charset="0"/>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197F8512-7658-F860-B0D6-3507B7535711}"/>
              </a:ext>
            </a:extLst>
          </p:cNvPr>
          <p:cNvSpPr>
            <a:spLocks noGrp="1"/>
          </p:cNvSpPr>
          <p:nvPr>
            <p:ph type="title"/>
          </p:nvPr>
        </p:nvSpPr>
        <p:spPr>
          <a:xfrm>
            <a:off x="609600" y="685800"/>
            <a:ext cx="8229600" cy="1143000"/>
          </a:xfrm>
        </p:spPr>
        <p:txBody>
          <a:bodyPr/>
          <a:lstStyle/>
          <a:p>
            <a:pPr eaLnBrk="1" hangingPunct="1"/>
            <a:r>
              <a:rPr lang="en-US" altLang="en-US" sz="4400">
                <a:latin typeface="Tahoma" panose="020B0604030504040204" pitchFamily="34" charset="0"/>
              </a:rPr>
              <a:t>Example of string cites</a:t>
            </a:r>
          </a:p>
        </p:txBody>
      </p:sp>
      <p:sp>
        <p:nvSpPr>
          <p:cNvPr id="28675" name="Rectangle 3">
            <a:extLst>
              <a:ext uri="{FF2B5EF4-FFF2-40B4-BE49-F238E27FC236}">
                <a16:creationId xmlns:a16="http://schemas.microsoft.com/office/drawing/2014/main" id="{6D728CCD-57AF-0DDF-A76C-02113D8BC935}"/>
              </a:ext>
            </a:extLst>
          </p:cNvPr>
          <p:cNvSpPr>
            <a:spLocks noGrp="1"/>
          </p:cNvSpPr>
          <p:nvPr>
            <p:ph idx="1"/>
          </p:nvPr>
        </p:nvSpPr>
        <p:spPr>
          <a:xfrm>
            <a:off x="457200" y="2286000"/>
            <a:ext cx="8229600" cy="3733800"/>
          </a:xfrm>
        </p:spPr>
        <p:txBody>
          <a:bodyPr/>
          <a:lstStyle/>
          <a:p>
            <a:pPr eaLnBrk="1" hangingPunct="1">
              <a:lnSpc>
                <a:spcPct val="80000"/>
              </a:lnSpc>
            </a:pPr>
            <a:r>
              <a:rPr lang="en-US" altLang="en-US" sz="2400" u="sng">
                <a:latin typeface="Tahoma" panose="020B0604030504040204" pitchFamily="34" charset="0"/>
              </a:rPr>
              <a:t>See, e.g.</a:t>
            </a:r>
            <a:r>
              <a:rPr lang="en-US" altLang="en-US" sz="2400">
                <a:latin typeface="Tahoma" panose="020B0604030504040204" pitchFamily="34" charset="0"/>
              </a:rPr>
              <a:t>, </a:t>
            </a:r>
            <a:r>
              <a:rPr lang="en-US" altLang="en-US" sz="2400" u="sng">
                <a:latin typeface="Tahoma" panose="020B0604030504040204" pitchFamily="34" charset="0"/>
              </a:rPr>
              <a:t>Williams v. Rhodes</a:t>
            </a:r>
            <a:r>
              <a:rPr lang="en-US" altLang="en-US" sz="2400">
                <a:latin typeface="Tahoma" panose="020B0604030504040204" pitchFamily="34" charset="0"/>
              </a:rPr>
              <a:t>, 393 U.S. 23, 28-29 (1968); </a:t>
            </a:r>
            <a:r>
              <a:rPr lang="en-US" altLang="en-US" sz="2400" u="sng">
                <a:latin typeface="Tahoma" panose="020B0604030504040204" pitchFamily="34" charset="0"/>
              </a:rPr>
              <a:t>Klump v. Johnson</a:t>
            </a:r>
            <a:r>
              <a:rPr lang="en-US" altLang="en-US" sz="2400">
                <a:latin typeface="Tahoma" panose="020B0604030504040204" pitchFamily="34" charset="0"/>
              </a:rPr>
              <a:t>, 71 F.3d 1368, 1371 (7th Cir. 1995); </a:t>
            </a:r>
            <a:r>
              <a:rPr lang="en-US" altLang="en-US" sz="2400" u="sng">
                <a:latin typeface="Tahoma" panose="020B0604030504040204" pitchFamily="34" charset="0"/>
              </a:rPr>
              <a:t>Mitchell v. Davis</a:t>
            </a:r>
            <a:r>
              <a:rPr lang="en-US" altLang="en-US" sz="2400">
                <a:latin typeface="Tahoma" panose="020B0604030504040204" pitchFamily="34" charset="0"/>
              </a:rPr>
              <a:t>, 598 So. 2d 801, 803 (Ala. 1992); </a:t>
            </a:r>
            <a:r>
              <a:rPr lang="en-US" altLang="en-US" sz="2400" u="sng">
                <a:latin typeface="Tahoma" panose="020B0604030504040204" pitchFamily="34" charset="0"/>
              </a:rPr>
              <a:t>Robinson v. Robinson</a:t>
            </a:r>
            <a:r>
              <a:rPr lang="en-US" altLang="en-US" sz="2400">
                <a:latin typeface="Tahoma" panose="020B0604030504040204" pitchFamily="34" charset="0"/>
              </a:rPr>
              <a:t>, 914 S.W.2d 292, 295 (Ark. 1996); </a:t>
            </a:r>
            <a:r>
              <a:rPr lang="en-US" altLang="en-US" sz="2400" u="sng">
                <a:latin typeface="Tahoma" panose="020B0604030504040204" pitchFamily="34" charset="0"/>
              </a:rPr>
              <a:t>Terror Mining Co. v. Roter</a:t>
            </a:r>
            <a:r>
              <a:rPr lang="en-US" altLang="en-US" sz="2400">
                <a:latin typeface="Tahoma" panose="020B0604030504040204" pitchFamily="34" charset="0"/>
              </a:rPr>
              <a:t>, 866 P.2d 929, 932-33 (Colo. 1994); </a:t>
            </a:r>
            <a:r>
              <a:rPr lang="en-US" altLang="en-US" sz="2400" u="sng">
                <a:latin typeface="Tahoma" panose="020B0604030504040204" pitchFamily="34" charset="0"/>
              </a:rPr>
              <a:t>Mohorn v. Ross</a:t>
            </a:r>
            <a:r>
              <a:rPr lang="en-US" altLang="en-US" sz="2400">
                <a:latin typeface="Tahoma" panose="020B0604030504040204" pitchFamily="34" charset="0"/>
              </a:rPr>
              <a:t>, 422 S.E.2d 290, 291 (Ga. Ct. App. 1992); </a:t>
            </a:r>
            <a:r>
              <a:rPr lang="en-US" altLang="en-US" sz="2400" u="sng">
                <a:latin typeface="Tahoma" panose="020B0604030504040204" pitchFamily="34" charset="0"/>
              </a:rPr>
              <a:t>Pullen v. Novak</a:t>
            </a:r>
            <a:r>
              <a:rPr lang="en-US" altLang="en-US" sz="2400">
                <a:latin typeface="Tahoma" panose="020B0604030504040204" pitchFamily="34" charset="0"/>
              </a:rPr>
              <a:t>, 99 N.W.2d 16, 19 (Neb. 1959).</a:t>
            </a:r>
            <a:endParaRPr lang="en-US" altLang="en-US" sz="2400" u="sng">
              <a:latin typeface="Tahoma" panose="020B0604030504040204" pitchFamily="34" charset="0"/>
            </a:endParaRPr>
          </a:p>
        </p:txBody>
      </p:sp>
      <p:sp>
        <p:nvSpPr>
          <p:cNvPr id="28676" name="Slide Number Placeholder 5">
            <a:extLst>
              <a:ext uri="{FF2B5EF4-FFF2-40B4-BE49-F238E27FC236}">
                <a16:creationId xmlns:a16="http://schemas.microsoft.com/office/drawing/2014/main" id="{A23C9461-CB91-2B6F-51F7-B2866E8A9B0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62BF4901-2810-43B6-98AF-3968664BFC7C}" type="slidenum">
              <a:rPr lang="en-US" altLang="en-US" sz="1400" smtClean="0">
                <a:latin typeface="Arial" panose="020B0604020202020204" pitchFamily="34" charset="0"/>
              </a:rPr>
              <a:pPr>
                <a:spcBef>
                  <a:spcPct val="0"/>
                </a:spcBef>
                <a:buClrTx/>
                <a:buSzTx/>
                <a:buFontTx/>
                <a:buNone/>
              </a:pPr>
              <a:t>19</a:t>
            </a:fld>
            <a:endParaRPr lang="en-US" altLang="en-US" sz="1400">
              <a:latin typeface="Arial" panose="020B0604020202020204" pitchFamily="34" charset="0"/>
            </a:endParaRP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31B9BE54-F84C-14C9-ACEA-1C03050DBF55}"/>
              </a:ext>
            </a:extLst>
          </p:cNvPr>
          <p:cNvSpPr>
            <a:spLocks noGrp="1"/>
          </p:cNvSpPr>
          <p:nvPr>
            <p:ph type="title"/>
          </p:nvPr>
        </p:nvSpPr>
        <p:spPr>
          <a:xfrm>
            <a:off x="609600" y="457200"/>
            <a:ext cx="8077200" cy="1143000"/>
          </a:xfrm>
        </p:spPr>
        <p:txBody>
          <a:bodyPr/>
          <a:lstStyle/>
          <a:p>
            <a:pPr eaLnBrk="1" hangingPunct="1"/>
            <a:r>
              <a:rPr lang="en-US" altLang="en-US" sz="4400">
                <a:latin typeface="Tahoma" panose="020B0604030504040204" pitchFamily="34" charset="0"/>
              </a:rPr>
              <a:t>The Good News</a:t>
            </a:r>
          </a:p>
        </p:txBody>
      </p:sp>
      <p:sp>
        <p:nvSpPr>
          <p:cNvPr id="11267" name="Rectangle 3">
            <a:extLst>
              <a:ext uri="{FF2B5EF4-FFF2-40B4-BE49-F238E27FC236}">
                <a16:creationId xmlns:a16="http://schemas.microsoft.com/office/drawing/2014/main" id="{E6633B0D-EF54-6A2B-8205-E056B8D30484}"/>
              </a:ext>
            </a:extLst>
          </p:cNvPr>
          <p:cNvSpPr>
            <a:spLocks noGrp="1"/>
          </p:cNvSpPr>
          <p:nvPr>
            <p:ph idx="1"/>
          </p:nvPr>
        </p:nvSpPr>
        <p:spPr>
          <a:xfrm>
            <a:off x="457200" y="2057400"/>
            <a:ext cx="8229600" cy="4389438"/>
          </a:xfrm>
        </p:spPr>
        <p:txBody>
          <a:bodyPr/>
          <a:lstStyle/>
          <a:p>
            <a:pPr eaLnBrk="1" hangingPunct="1">
              <a:lnSpc>
                <a:spcPct val="90000"/>
              </a:lnSpc>
            </a:pPr>
            <a:r>
              <a:rPr lang="en-US" altLang="en-US" sz="2800">
                <a:latin typeface="Tahoma" panose="020B0604030504040204" pitchFamily="34" charset="0"/>
              </a:rPr>
              <a:t>You do not need to memorize the Bluebook rules – you can always refer to the Bluebook. </a:t>
            </a:r>
          </a:p>
          <a:p>
            <a:pPr eaLnBrk="1" hangingPunct="1">
              <a:lnSpc>
                <a:spcPct val="90000"/>
              </a:lnSpc>
              <a:buFont typeface="Wingdings 2" panose="05020102010507070707" pitchFamily="18" charset="2"/>
              <a:buNone/>
            </a:pPr>
            <a:endParaRPr lang="en-US" altLang="en-US" sz="2800">
              <a:latin typeface="Tahoma" panose="020B0604030504040204" pitchFamily="34" charset="0"/>
            </a:endParaRPr>
          </a:p>
          <a:p>
            <a:pPr eaLnBrk="1" hangingPunct="1">
              <a:lnSpc>
                <a:spcPct val="90000"/>
              </a:lnSpc>
            </a:pPr>
            <a:r>
              <a:rPr lang="en-US" altLang="en-US" sz="2800">
                <a:latin typeface="Tahoma" panose="020B0604030504040204" pitchFamily="34" charset="0"/>
              </a:rPr>
              <a:t>Some citation forms are used so often that you will ultimately remember them without referring to the Bluebook.</a:t>
            </a:r>
          </a:p>
        </p:txBody>
      </p:sp>
      <p:sp>
        <p:nvSpPr>
          <p:cNvPr id="11268" name="Slide Number Placeholder 5">
            <a:extLst>
              <a:ext uri="{FF2B5EF4-FFF2-40B4-BE49-F238E27FC236}">
                <a16:creationId xmlns:a16="http://schemas.microsoft.com/office/drawing/2014/main" id="{932D845C-613B-2119-AD26-58D0A49047D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76E3F7AE-58D6-45E7-B7F6-977CF274D42B}" type="slidenum">
              <a:rPr lang="en-US" altLang="en-US" sz="1400" smtClean="0">
                <a:latin typeface="Arial" panose="020B0604020202020204" pitchFamily="34" charset="0"/>
              </a:rPr>
              <a:pPr>
                <a:spcBef>
                  <a:spcPct val="0"/>
                </a:spcBef>
                <a:buClrTx/>
                <a:buSzTx/>
                <a:buFontTx/>
                <a:buNone/>
              </a:pPr>
              <a:t>2</a:t>
            </a:fld>
            <a:endParaRPr lang="en-US" altLang="en-US" sz="1400">
              <a:latin typeface="Arial" panose="020B0604020202020204" pitchFamily="34" charset="0"/>
            </a:endParaRPr>
          </a:p>
        </p:txBody>
      </p:sp>
    </p:spTree>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0BAC5C6F-503B-EDC8-8E78-FED106711D95}"/>
              </a:ext>
            </a:extLst>
          </p:cNvPr>
          <p:cNvSpPr>
            <a:spLocks noGrp="1"/>
          </p:cNvSpPr>
          <p:nvPr>
            <p:ph type="title"/>
          </p:nvPr>
        </p:nvSpPr>
        <p:spPr>
          <a:xfrm>
            <a:off x="609600" y="457200"/>
            <a:ext cx="8229600" cy="1143000"/>
          </a:xfrm>
        </p:spPr>
        <p:txBody>
          <a:bodyPr/>
          <a:lstStyle/>
          <a:p>
            <a:pPr eaLnBrk="1" hangingPunct="1"/>
            <a:r>
              <a:rPr lang="en-US" altLang="en-US" sz="4400">
                <a:latin typeface="Tahoma" panose="020B0604030504040204" pitchFamily="34" charset="0"/>
              </a:rPr>
              <a:t>Citation clauses</a:t>
            </a:r>
          </a:p>
        </p:txBody>
      </p:sp>
      <p:sp>
        <p:nvSpPr>
          <p:cNvPr id="29699" name="Rectangle 3">
            <a:extLst>
              <a:ext uri="{FF2B5EF4-FFF2-40B4-BE49-F238E27FC236}">
                <a16:creationId xmlns:a16="http://schemas.microsoft.com/office/drawing/2014/main" id="{8363B312-1DAC-F315-E926-2A983D017B87}"/>
              </a:ext>
            </a:extLst>
          </p:cNvPr>
          <p:cNvSpPr>
            <a:spLocks noGrp="1"/>
          </p:cNvSpPr>
          <p:nvPr>
            <p:ph idx="1"/>
          </p:nvPr>
        </p:nvSpPr>
        <p:spPr>
          <a:xfrm>
            <a:off x="609600" y="1978025"/>
            <a:ext cx="8229600" cy="4572000"/>
          </a:xfrm>
        </p:spPr>
        <p:txBody>
          <a:bodyPr/>
          <a:lstStyle/>
          <a:p>
            <a:pPr eaLnBrk="1" hangingPunct="1">
              <a:lnSpc>
                <a:spcPct val="80000"/>
              </a:lnSpc>
            </a:pPr>
            <a:r>
              <a:rPr lang="en-US" altLang="en-US" i="1">
                <a:solidFill>
                  <a:srgbClr val="FF8000"/>
                </a:solidFill>
                <a:latin typeface="Tahoma" panose="020B0604030504040204" pitchFamily="34" charset="0"/>
              </a:rPr>
              <a:t>Rules B1.1 &amp; 1.1</a:t>
            </a:r>
          </a:p>
          <a:p>
            <a:pPr eaLnBrk="1" hangingPunct="1">
              <a:lnSpc>
                <a:spcPct val="80000"/>
              </a:lnSpc>
            </a:pPr>
            <a:r>
              <a:rPr lang="en-US" altLang="en-US" sz="2400">
                <a:latin typeface="Tahoma" panose="020B0604030504040204" pitchFamily="34" charset="0"/>
              </a:rPr>
              <a:t>Citation clauses are used to cite authorities that relate to only </a:t>
            </a:r>
            <a:r>
              <a:rPr lang="en-US" altLang="en-US" sz="2400" u="sng">
                <a:latin typeface="Tahoma" panose="020B0604030504040204" pitchFamily="34" charset="0"/>
              </a:rPr>
              <a:t>part</a:t>
            </a:r>
            <a:r>
              <a:rPr lang="en-US" altLang="en-US" sz="2400">
                <a:latin typeface="Tahoma" panose="020B0604030504040204" pitchFamily="34" charset="0"/>
              </a:rPr>
              <a:t> of a sentence.</a:t>
            </a:r>
          </a:p>
          <a:p>
            <a:pPr eaLnBrk="1" hangingPunct="1">
              <a:lnSpc>
                <a:spcPct val="80000"/>
              </a:lnSpc>
            </a:pPr>
            <a:r>
              <a:rPr lang="en-US" altLang="en-US" sz="2400">
                <a:latin typeface="Tahoma" panose="020B0604030504040204" pitchFamily="34" charset="0"/>
              </a:rPr>
              <a:t>Citation clauses do not start with a capital letter, unless the clause begins with a source that would otherwise be capitalized.</a:t>
            </a:r>
          </a:p>
          <a:p>
            <a:pPr eaLnBrk="1" hangingPunct="1">
              <a:lnSpc>
                <a:spcPct val="80000"/>
              </a:lnSpc>
            </a:pPr>
            <a:r>
              <a:rPr lang="en-US" altLang="en-US" sz="2400">
                <a:latin typeface="Tahoma" panose="020B0604030504040204" pitchFamily="34" charset="0"/>
              </a:rPr>
              <a:t>Use commas to separate citation clauses from text unless the citation clause ends the entire sentence (in that case, place a period at the end of the citation clause).</a:t>
            </a:r>
          </a:p>
          <a:p>
            <a:pPr lvl="1" eaLnBrk="1" hangingPunct="1">
              <a:lnSpc>
                <a:spcPct val="80000"/>
              </a:lnSpc>
            </a:pPr>
            <a:r>
              <a:rPr lang="en-US" altLang="en-US" sz="2000">
                <a:solidFill>
                  <a:srgbClr val="3366FF"/>
                </a:solidFill>
                <a:latin typeface="Tahoma" panose="020B0604030504040204" pitchFamily="34" charset="0"/>
              </a:rPr>
              <a:t>Example:  </a:t>
            </a:r>
            <a:r>
              <a:rPr lang="en-US" altLang="en-US" sz="2000">
                <a:latin typeface="Tahoma" panose="020B0604030504040204" pitchFamily="34" charset="0"/>
              </a:rPr>
              <a:t>A party asserting the attorney-client privilege must provide an explanation of why the items are privileged, </a:t>
            </a:r>
            <a:r>
              <a:rPr lang="en-US" altLang="en-US" sz="2000" u="sng">
                <a:latin typeface="Tahoma" panose="020B0604030504040204" pitchFamily="34" charset="0"/>
              </a:rPr>
              <a:t>United States v. Zolin</a:t>
            </a:r>
            <a:r>
              <a:rPr lang="en-US" altLang="en-US" sz="2000">
                <a:latin typeface="Tahoma" panose="020B0604030504040204" pitchFamily="34" charset="0"/>
              </a:rPr>
              <a:t>, 491 U.S. 554 (1989), and must prove the elements necessary to establish the privilege, </a:t>
            </a:r>
            <a:r>
              <a:rPr lang="en-US" altLang="en-US" sz="2000" u="sng">
                <a:latin typeface="Tahoma" panose="020B0604030504040204" pitchFamily="34" charset="0"/>
              </a:rPr>
              <a:t>Hawkins v. Stables</a:t>
            </a:r>
            <a:r>
              <a:rPr lang="en-US" altLang="en-US" sz="2000">
                <a:latin typeface="Tahoma" panose="020B0604030504040204" pitchFamily="34" charset="0"/>
              </a:rPr>
              <a:t>, 148 F.3d 379, 383 (4th Cir. 1998).</a:t>
            </a:r>
          </a:p>
          <a:p>
            <a:pPr lvl="1" eaLnBrk="1" hangingPunct="1">
              <a:lnSpc>
                <a:spcPct val="80000"/>
              </a:lnSpc>
            </a:pPr>
            <a:endParaRPr lang="en-US" altLang="en-US" sz="2000"/>
          </a:p>
        </p:txBody>
      </p:sp>
      <p:sp>
        <p:nvSpPr>
          <p:cNvPr id="29700" name="Slide Number Placeholder 5">
            <a:extLst>
              <a:ext uri="{FF2B5EF4-FFF2-40B4-BE49-F238E27FC236}">
                <a16:creationId xmlns:a16="http://schemas.microsoft.com/office/drawing/2014/main" id="{91E2BC4C-9EE0-2262-129C-7EA326352C0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72F06DA0-F35B-43ED-BE2B-55A99C7B7982}" type="slidenum">
              <a:rPr lang="en-US" altLang="en-US" sz="1400" smtClean="0">
                <a:latin typeface="Arial" panose="020B0604020202020204" pitchFamily="34" charset="0"/>
              </a:rPr>
              <a:pPr>
                <a:spcBef>
                  <a:spcPct val="0"/>
                </a:spcBef>
                <a:buClrTx/>
                <a:buSzTx/>
                <a:buFontTx/>
                <a:buNone/>
              </a:pPr>
              <a:t>20</a:t>
            </a:fld>
            <a:endParaRPr lang="en-US" altLang="en-US" sz="1400">
              <a:latin typeface="Arial" panose="020B0604020202020204" pitchFamily="34" charset="0"/>
            </a:endParaRP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5AF42BDC-13EC-9F05-0C13-0B95A35761DA}"/>
              </a:ext>
            </a:extLst>
          </p:cNvPr>
          <p:cNvSpPr>
            <a:spLocks noGrp="1"/>
          </p:cNvSpPr>
          <p:nvPr>
            <p:ph type="title"/>
          </p:nvPr>
        </p:nvSpPr>
        <p:spPr/>
        <p:txBody>
          <a:bodyPr/>
          <a:lstStyle/>
          <a:p>
            <a:r>
              <a:rPr lang="en-US" altLang="en-US" sz="4800"/>
              <a:t>Citation Placement</a:t>
            </a:r>
          </a:p>
        </p:txBody>
      </p:sp>
      <p:sp>
        <p:nvSpPr>
          <p:cNvPr id="30723" name="Content Placeholder 2">
            <a:extLst>
              <a:ext uri="{FF2B5EF4-FFF2-40B4-BE49-F238E27FC236}">
                <a16:creationId xmlns:a16="http://schemas.microsoft.com/office/drawing/2014/main" id="{16EE5F85-5B88-B156-BCD1-0A060CC5D7CD}"/>
              </a:ext>
            </a:extLst>
          </p:cNvPr>
          <p:cNvSpPr>
            <a:spLocks noGrp="1"/>
          </p:cNvSpPr>
          <p:nvPr>
            <p:ph idx="1"/>
          </p:nvPr>
        </p:nvSpPr>
        <p:spPr/>
        <p:txBody>
          <a:bodyPr/>
          <a:lstStyle/>
          <a:p>
            <a:r>
              <a:rPr lang="en-US" altLang="en-US">
                <a:latin typeface="Tahoma" panose="020B0604030504040204" pitchFamily="34" charset="0"/>
                <a:cs typeface="Tahoma" panose="020B0604030504040204" pitchFamily="34" charset="0"/>
              </a:rPr>
              <a:t>Citation placement is discussed in detail in the “Use of Authority and Attribution” materials.</a:t>
            </a:r>
          </a:p>
          <a:p>
            <a:r>
              <a:rPr lang="en-US" altLang="en-US">
                <a:latin typeface="Tahoma" panose="020B0604030504040204" pitchFamily="34" charset="0"/>
                <a:cs typeface="Tahoma" panose="020B0604030504040204" pitchFamily="34" charset="0"/>
              </a:rPr>
              <a:t>Two instances in which citations are needed are the following: “</a:t>
            </a:r>
            <a:r>
              <a:rPr lang="en-US" altLang="en-US">
                <a:solidFill>
                  <a:schemeClr val="accent1"/>
                </a:solidFill>
                <a:latin typeface="Tahoma" panose="020B0604030504040204" pitchFamily="34" charset="0"/>
                <a:cs typeface="Tahoma" panose="020B0604030504040204" pitchFamily="34" charset="0"/>
              </a:rPr>
              <a:t>1.</a:t>
            </a:r>
            <a:r>
              <a:rPr lang="en-US" altLang="en-US">
                <a:latin typeface="Tahoma" panose="020B0604030504040204" pitchFamily="34" charset="0"/>
                <a:cs typeface="Tahoma" panose="020B0604030504040204" pitchFamily="34" charset="0"/>
              </a:rPr>
              <a:t> Acknowledg[ing] direct use of someone else’s words [and]  </a:t>
            </a:r>
            <a:r>
              <a:rPr lang="en-US" altLang="en-US">
                <a:solidFill>
                  <a:schemeClr val="accent1"/>
                </a:solidFill>
                <a:latin typeface="Tahoma" panose="020B0604030504040204" pitchFamily="34" charset="0"/>
                <a:cs typeface="Tahoma" panose="020B0604030504040204" pitchFamily="34" charset="0"/>
              </a:rPr>
              <a:t>2.</a:t>
            </a:r>
            <a:r>
              <a:rPr lang="en-US" altLang="en-US">
                <a:latin typeface="Tahoma" panose="020B0604030504040204" pitchFamily="34" charset="0"/>
                <a:cs typeface="Tahoma" panose="020B0604030504040204" pitchFamily="34" charset="0"/>
              </a:rPr>
              <a:t> Acknowledg[ing] any paraphrase of someone else’s words.” </a:t>
            </a:r>
          </a:p>
          <a:p>
            <a:r>
              <a:rPr lang="en-US" altLang="en-US">
                <a:latin typeface="Tahoma" panose="020B0604030504040204" pitchFamily="34" charset="0"/>
                <a:cs typeface="Tahoma" panose="020B0604030504040204" pitchFamily="34" charset="0"/>
              </a:rPr>
              <a:t>For example, citations are needed after rules and case information in RE paragraphs.</a:t>
            </a:r>
          </a:p>
        </p:txBody>
      </p:sp>
      <p:sp>
        <p:nvSpPr>
          <p:cNvPr id="30724" name="Slide Number Placeholder 3">
            <a:extLst>
              <a:ext uri="{FF2B5EF4-FFF2-40B4-BE49-F238E27FC236}">
                <a16:creationId xmlns:a16="http://schemas.microsoft.com/office/drawing/2014/main" id="{68536A52-67BC-8F72-2AE0-EAD5A1650F8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0D150AFD-299F-4B6D-926D-B3AE294355AF}" type="slidenum">
              <a:rPr lang="en-US" altLang="en-US" sz="1400" smtClean="0">
                <a:latin typeface="Arial" panose="020B0604020202020204" pitchFamily="34" charset="0"/>
                <a:cs typeface="Arial" panose="020B0604020202020204" pitchFamily="34" charset="0"/>
              </a:rPr>
              <a:pPr>
                <a:spcBef>
                  <a:spcPct val="0"/>
                </a:spcBef>
                <a:buClrTx/>
                <a:buSzTx/>
                <a:buFontTx/>
                <a:buNone/>
              </a:pPr>
              <a:t>21</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E713ED07-7701-BA21-41A7-1CFEF125BDC2}"/>
              </a:ext>
            </a:extLst>
          </p:cNvPr>
          <p:cNvSpPr>
            <a:spLocks noGrp="1"/>
          </p:cNvSpPr>
          <p:nvPr>
            <p:ph type="title"/>
          </p:nvPr>
        </p:nvSpPr>
        <p:spPr>
          <a:xfrm>
            <a:off x="457200" y="704850"/>
            <a:ext cx="8229600" cy="971550"/>
          </a:xfrm>
        </p:spPr>
        <p:txBody>
          <a:bodyPr/>
          <a:lstStyle/>
          <a:p>
            <a:r>
              <a:rPr lang="en-US" altLang="en-US" sz="4400"/>
              <a:t>Citation Placement – RE Paragraphs</a:t>
            </a:r>
          </a:p>
        </p:txBody>
      </p:sp>
      <p:sp>
        <p:nvSpPr>
          <p:cNvPr id="31747" name="Content Placeholder 2">
            <a:extLst>
              <a:ext uri="{FF2B5EF4-FFF2-40B4-BE49-F238E27FC236}">
                <a16:creationId xmlns:a16="http://schemas.microsoft.com/office/drawing/2014/main" id="{5F00458D-37E2-056A-00AD-714CBD08239B}"/>
              </a:ext>
            </a:extLst>
          </p:cNvPr>
          <p:cNvSpPr>
            <a:spLocks noGrp="1"/>
          </p:cNvSpPr>
          <p:nvPr>
            <p:ph idx="1"/>
          </p:nvPr>
        </p:nvSpPr>
        <p:spPr/>
        <p:txBody>
          <a:bodyPr/>
          <a:lstStyle/>
          <a:p>
            <a:r>
              <a:rPr lang="en-US" altLang="en-US" sz="2200">
                <a:latin typeface="Tahoma" panose="020B0604030504040204" pitchFamily="34" charset="0"/>
                <a:cs typeface="Tahoma" panose="020B0604030504040204" pitchFamily="34" charset="0"/>
              </a:rPr>
              <a:t>For </a:t>
            </a:r>
            <a:r>
              <a:rPr lang="en-US" altLang="en-US" sz="2200">
                <a:solidFill>
                  <a:schemeClr val="accent1"/>
                </a:solidFill>
                <a:latin typeface="Tahoma" panose="020B0604030504040204" pitchFamily="34" charset="0"/>
                <a:cs typeface="Tahoma" panose="020B0604030504040204" pitchFamily="34" charset="0"/>
              </a:rPr>
              <a:t>RE paragraphs</a:t>
            </a:r>
            <a:r>
              <a:rPr lang="en-US" altLang="en-US" sz="2200">
                <a:latin typeface="Tahoma" panose="020B0604030504040204" pitchFamily="34" charset="0"/>
                <a:cs typeface="Tahoma" panose="020B0604030504040204" pitchFamily="34" charset="0"/>
              </a:rPr>
              <a:t>, at a minimum, you should have a citation after the </a:t>
            </a:r>
            <a:r>
              <a:rPr lang="en-US" altLang="en-US" sz="2200">
                <a:solidFill>
                  <a:schemeClr val="accent1"/>
                </a:solidFill>
                <a:latin typeface="Tahoma" panose="020B0604030504040204" pitchFamily="34" charset="0"/>
                <a:cs typeface="Tahoma" panose="020B0604030504040204" pitchFamily="34" charset="0"/>
              </a:rPr>
              <a:t>processed rule sentence, after all case facts, after the holding sentence, and after all rationale</a:t>
            </a:r>
            <a:r>
              <a:rPr lang="en-US" altLang="en-US" sz="2200">
                <a:latin typeface="Tahoma" panose="020B0604030504040204" pitchFamily="34" charset="0"/>
                <a:cs typeface="Tahoma" panose="020B0604030504040204" pitchFamily="34" charset="0"/>
              </a:rPr>
              <a:t>.  </a:t>
            </a:r>
          </a:p>
          <a:p>
            <a:r>
              <a:rPr lang="en-US" altLang="en-US" sz="2200">
                <a:latin typeface="Tahoma" panose="020B0604030504040204" pitchFamily="34" charset="0"/>
                <a:cs typeface="Tahoma" panose="020B0604030504040204" pitchFamily="34" charset="0"/>
              </a:rPr>
              <a:t>However, if the </a:t>
            </a:r>
            <a:r>
              <a:rPr lang="en-US" altLang="en-US" sz="2200">
                <a:solidFill>
                  <a:schemeClr val="accent1"/>
                </a:solidFill>
                <a:latin typeface="Tahoma" panose="020B0604030504040204" pitchFamily="34" charset="0"/>
                <a:cs typeface="Tahoma" panose="020B0604030504040204" pitchFamily="34" charset="0"/>
              </a:rPr>
              <a:t>case facts </a:t>
            </a:r>
            <a:r>
              <a:rPr lang="en-US" altLang="en-US" sz="2200">
                <a:latin typeface="Tahoma" panose="020B0604030504040204" pitchFamily="34" charset="0"/>
                <a:cs typeface="Tahoma" panose="020B0604030504040204" pitchFamily="34" charset="0"/>
              </a:rPr>
              <a:t>are found on different pages of the opinion, you should have a citation after the sentence(s) where the pincite page numbers are different. </a:t>
            </a:r>
          </a:p>
          <a:p>
            <a:r>
              <a:rPr lang="en-US" altLang="en-US" sz="2200">
                <a:latin typeface="Tahoma" panose="020B0604030504040204" pitchFamily="34" charset="0"/>
                <a:cs typeface="Tahoma" panose="020B0604030504040204" pitchFamily="34" charset="0"/>
              </a:rPr>
              <a:t>Similarly, if the </a:t>
            </a:r>
            <a:r>
              <a:rPr lang="en-US" altLang="en-US" sz="2200">
                <a:solidFill>
                  <a:schemeClr val="accent1"/>
                </a:solidFill>
                <a:latin typeface="Tahoma" panose="020B0604030504040204" pitchFamily="34" charset="0"/>
                <a:cs typeface="Tahoma" panose="020B0604030504040204" pitchFamily="34" charset="0"/>
              </a:rPr>
              <a:t>rationale</a:t>
            </a:r>
            <a:r>
              <a:rPr lang="en-US" altLang="en-US" sz="2200">
                <a:latin typeface="Tahoma" panose="020B0604030504040204" pitchFamily="34" charset="0"/>
                <a:cs typeface="Tahoma" panose="020B0604030504040204" pitchFamily="34" charset="0"/>
              </a:rPr>
              <a:t> information is found on different pages of the opinion, you should have a citation after the sentence(s) where the pincite page numbers are different. </a:t>
            </a:r>
          </a:p>
          <a:p>
            <a:r>
              <a:rPr lang="en-US" altLang="en-US" sz="2200">
                <a:latin typeface="Tahoma" panose="020B0604030504040204" pitchFamily="34" charset="0"/>
                <a:cs typeface="Tahoma" panose="020B0604030504040204" pitchFamily="34" charset="0"/>
              </a:rPr>
              <a:t>Sometimes, you may have citations after </a:t>
            </a:r>
            <a:r>
              <a:rPr lang="en-US" altLang="en-US" sz="2200">
                <a:solidFill>
                  <a:schemeClr val="accent1"/>
                </a:solidFill>
                <a:latin typeface="Tahoma" panose="020B0604030504040204" pitchFamily="34" charset="0"/>
                <a:cs typeface="Tahoma" panose="020B0604030504040204" pitchFamily="34" charset="0"/>
              </a:rPr>
              <a:t>every</a:t>
            </a:r>
            <a:r>
              <a:rPr lang="en-US" altLang="en-US" sz="2200">
                <a:latin typeface="Tahoma" panose="020B0604030504040204" pitchFamily="34" charset="0"/>
                <a:cs typeface="Tahoma" panose="020B0604030504040204" pitchFamily="34" charset="0"/>
              </a:rPr>
              <a:t> sentence in RE paragraphs.</a:t>
            </a:r>
          </a:p>
        </p:txBody>
      </p:sp>
      <p:sp>
        <p:nvSpPr>
          <p:cNvPr id="31748" name="Slide Number Placeholder 3">
            <a:extLst>
              <a:ext uri="{FF2B5EF4-FFF2-40B4-BE49-F238E27FC236}">
                <a16:creationId xmlns:a16="http://schemas.microsoft.com/office/drawing/2014/main" id="{F341C9CC-3B5E-E33E-D471-B5DF734BAF2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20BC34B-8BF5-4744-9664-DD99BC47DB70}" type="slidenum">
              <a:rPr lang="en-US" altLang="en-US" sz="1400" smtClean="0">
                <a:latin typeface="Arial" panose="020B0604020202020204" pitchFamily="34" charset="0"/>
                <a:cs typeface="Arial" panose="020B0604020202020204" pitchFamily="34" charset="0"/>
              </a:rPr>
              <a:pPr>
                <a:spcBef>
                  <a:spcPct val="0"/>
                </a:spcBef>
                <a:buClrTx/>
                <a:buSzTx/>
                <a:buFontTx/>
                <a:buNone/>
              </a:pPr>
              <a:t>22</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657060FB-ADF9-D8FB-DF52-09BE7C3FC8A0}"/>
              </a:ext>
            </a:extLst>
          </p:cNvPr>
          <p:cNvSpPr>
            <a:spLocks noGrp="1"/>
          </p:cNvSpPr>
          <p:nvPr>
            <p:ph type="title"/>
          </p:nvPr>
        </p:nvSpPr>
        <p:spPr>
          <a:xfrm>
            <a:off x="457200" y="704850"/>
            <a:ext cx="8229600" cy="895350"/>
          </a:xfrm>
        </p:spPr>
        <p:txBody>
          <a:bodyPr/>
          <a:lstStyle/>
          <a:p>
            <a:r>
              <a:rPr lang="en-US" altLang="en-US" sz="4000"/>
              <a:t>Citation Placement – Full v. Short Cite</a:t>
            </a:r>
          </a:p>
        </p:txBody>
      </p:sp>
      <p:sp>
        <p:nvSpPr>
          <p:cNvPr id="32771" name="Content Placeholder 2">
            <a:extLst>
              <a:ext uri="{FF2B5EF4-FFF2-40B4-BE49-F238E27FC236}">
                <a16:creationId xmlns:a16="http://schemas.microsoft.com/office/drawing/2014/main" id="{83E09FD2-13AC-D6FD-3350-6932043B4290}"/>
              </a:ext>
            </a:extLst>
          </p:cNvPr>
          <p:cNvSpPr>
            <a:spLocks noGrp="1"/>
          </p:cNvSpPr>
          <p:nvPr>
            <p:ph idx="1"/>
          </p:nvPr>
        </p:nvSpPr>
        <p:spPr/>
        <p:txBody>
          <a:bodyPr/>
          <a:lstStyle/>
          <a:p>
            <a:r>
              <a:rPr lang="en-US" altLang="en-US">
                <a:latin typeface="Tahoma" panose="020B0604030504040204" pitchFamily="34" charset="0"/>
                <a:cs typeface="Tahoma" panose="020B0604030504040204" pitchFamily="34" charset="0"/>
              </a:rPr>
              <a:t>In choosing where to place citations, you also must decide if a full citation or a short citation is required.</a:t>
            </a:r>
          </a:p>
          <a:p>
            <a:r>
              <a:rPr lang="en-US" altLang="en-US">
                <a:latin typeface="Tahoma" panose="020B0604030504040204" pitchFamily="34" charset="0"/>
                <a:cs typeface="Tahoma" panose="020B0604030504040204" pitchFamily="34" charset="0"/>
              </a:rPr>
              <a:t>A full citation is used when the source is cited for the first time in a document.</a:t>
            </a:r>
          </a:p>
          <a:p>
            <a:r>
              <a:rPr lang="en-US" altLang="en-US">
                <a:latin typeface="Tahoma" panose="020B0604030504040204" pitchFamily="34" charset="0"/>
                <a:cs typeface="Tahoma" panose="020B0604030504040204" pitchFamily="34" charset="0"/>
              </a:rPr>
              <a:t>After a source has been cited in full, thereafter a short citation format typically is sufficient.</a:t>
            </a:r>
          </a:p>
          <a:p>
            <a:r>
              <a:rPr lang="en-US" altLang="en-US">
                <a:latin typeface="Tahoma" panose="020B0604030504040204" pitchFamily="34" charset="0"/>
                <a:cs typeface="Tahoma" panose="020B0604030504040204" pitchFamily="34" charset="0"/>
              </a:rPr>
              <a:t>More detail about full and short citation formats appear in later lessons.</a:t>
            </a:r>
          </a:p>
        </p:txBody>
      </p:sp>
      <p:sp>
        <p:nvSpPr>
          <p:cNvPr id="32772" name="Slide Number Placeholder 3">
            <a:extLst>
              <a:ext uri="{FF2B5EF4-FFF2-40B4-BE49-F238E27FC236}">
                <a16:creationId xmlns:a16="http://schemas.microsoft.com/office/drawing/2014/main" id="{E9F18E2A-80F6-5140-36E9-99F54069F1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401698FA-21DA-4815-B744-5A4A1CD20491}" type="slidenum">
              <a:rPr lang="en-US" altLang="en-US" sz="1400" smtClean="0">
                <a:latin typeface="Arial" panose="020B0604020202020204" pitchFamily="34" charset="0"/>
                <a:cs typeface="Arial" panose="020B0604020202020204" pitchFamily="34" charset="0"/>
              </a:rPr>
              <a:pPr>
                <a:spcBef>
                  <a:spcPct val="0"/>
                </a:spcBef>
                <a:buClrTx/>
                <a:buSzTx/>
                <a:buFontTx/>
                <a:buNone/>
              </a:pPr>
              <a:t>23</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B364913-3F38-F386-FD3F-57A54D8CE8E0}"/>
              </a:ext>
            </a:extLst>
          </p:cNvPr>
          <p:cNvSpPr>
            <a:spLocks noGrp="1"/>
          </p:cNvSpPr>
          <p:nvPr>
            <p:ph type="title"/>
          </p:nvPr>
        </p:nvSpPr>
        <p:spPr>
          <a:xfrm>
            <a:off x="609600" y="457200"/>
            <a:ext cx="8229600" cy="1143000"/>
          </a:xfrm>
        </p:spPr>
        <p:txBody>
          <a:bodyPr/>
          <a:lstStyle/>
          <a:p>
            <a:pPr eaLnBrk="1" hangingPunct="1"/>
            <a:r>
              <a:rPr lang="en-US" altLang="en-US" sz="4400">
                <a:latin typeface="Tahoma" panose="020B0604030504040204" pitchFamily="34" charset="0"/>
              </a:rPr>
              <a:t>Quotations</a:t>
            </a:r>
          </a:p>
        </p:txBody>
      </p:sp>
      <p:sp>
        <p:nvSpPr>
          <p:cNvPr id="33795" name="Rectangle 3">
            <a:extLst>
              <a:ext uri="{FF2B5EF4-FFF2-40B4-BE49-F238E27FC236}">
                <a16:creationId xmlns:a16="http://schemas.microsoft.com/office/drawing/2014/main" id="{7502784A-A0D9-42A3-B961-F1468C967499}"/>
              </a:ext>
            </a:extLst>
          </p:cNvPr>
          <p:cNvSpPr>
            <a:spLocks noGrp="1"/>
          </p:cNvSpPr>
          <p:nvPr>
            <p:ph idx="1"/>
          </p:nvPr>
        </p:nvSpPr>
        <p:spPr>
          <a:xfrm>
            <a:off x="576263" y="1876425"/>
            <a:ext cx="7543800" cy="4495800"/>
          </a:xfrm>
        </p:spPr>
        <p:txBody>
          <a:bodyPr/>
          <a:lstStyle/>
          <a:p>
            <a:pPr eaLnBrk="1" hangingPunct="1">
              <a:lnSpc>
                <a:spcPct val="80000"/>
              </a:lnSpc>
            </a:pPr>
            <a:r>
              <a:rPr lang="en-US" altLang="en-US" i="1">
                <a:solidFill>
                  <a:srgbClr val="FF8000"/>
                </a:solidFill>
                <a:latin typeface="Tahoma" panose="020B0604030504040204" pitchFamily="34" charset="0"/>
              </a:rPr>
              <a:t>Rules B5 &amp; 5</a:t>
            </a:r>
            <a:endParaRPr lang="en-US" altLang="en-US">
              <a:solidFill>
                <a:srgbClr val="FF8000"/>
              </a:solidFill>
            </a:endParaRPr>
          </a:p>
          <a:p>
            <a:pPr eaLnBrk="1" hangingPunct="1">
              <a:lnSpc>
                <a:spcPct val="80000"/>
              </a:lnSpc>
            </a:pPr>
            <a:r>
              <a:rPr lang="en-US" altLang="en-US" sz="2400">
                <a:latin typeface="Tahoma" panose="020B0604030504040204" pitchFamily="34" charset="0"/>
              </a:rPr>
              <a:t>Whenever you take language directly from another work, you</a:t>
            </a:r>
            <a:r>
              <a:rPr lang="en-US" altLang="en-US" sz="2400">
                <a:solidFill>
                  <a:schemeClr val="accent1"/>
                </a:solidFill>
                <a:latin typeface="Tahoma" panose="020B0604030504040204" pitchFamily="34" charset="0"/>
              </a:rPr>
              <a:t> </a:t>
            </a:r>
            <a:r>
              <a:rPr lang="en-US" altLang="en-US" sz="2400">
                <a:solidFill>
                  <a:srgbClr val="3366FF"/>
                </a:solidFill>
                <a:latin typeface="Tahoma" panose="020B0604030504040204" pitchFamily="34" charset="0"/>
              </a:rPr>
              <a:t>must</a:t>
            </a:r>
            <a:r>
              <a:rPr lang="en-US" altLang="en-US" sz="2400">
                <a:solidFill>
                  <a:srgbClr val="FF66CC"/>
                </a:solidFill>
                <a:latin typeface="Tahoma" panose="020B0604030504040204" pitchFamily="34" charset="0"/>
              </a:rPr>
              <a:t> </a:t>
            </a:r>
            <a:r>
              <a:rPr lang="en-US" altLang="en-US" sz="2400">
                <a:latin typeface="Tahoma" panose="020B0604030504040204" pitchFamily="34" charset="0"/>
              </a:rPr>
              <a:t>place the language in quotation marks or, where appropriate, in block quotation format </a:t>
            </a:r>
            <a:r>
              <a:rPr lang="en-US" altLang="en-US" sz="2400" u="sng">
                <a:latin typeface="Tahoma" panose="020B0604030504040204" pitchFamily="34" charset="0"/>
              </a:rPr>
              <a:t>and</a:t>
            </a:r>
            <a:r>
              <a:rPr lang="en-US" altLang="en-US" sz="2400">
                <a:latin typeface="Tahoma" panose="020B0604030504040204" pitchFamily="34" charset="0"/>
              </a:rPr>
              <a:t> provide an appropriate citation.  </a:t>
            </a:r>
          </a:p>
          <a:p>
            <a:pPr eaLnBrk="1" hangingPunct="1">
              <a:lnSpc>
                <a:spcPct val="80000"/>
              </a:lnSpc>
            </a:pPr>
            <a:r>
              <a:rPr lang="en-US" altLang="en-US" sz="2400">
                <a:latin typeface="Tahoma" panose="020B0604030504040204" pitchFamily="34" charset="0"/>
              </a:rPr>
              <a:t>When you place material in quotation marks or in a block quotation, you must be sure that</a:t>
            </a:r>
            <a:r>
              <a:rPr lang="en-US" altLang="en-US" sz="2400">
                <a:solidFill>
                  <a:srgbClr val="FFFF00"/>
                </a:solidFill>
                <a:latin typeface="Tahoma" panose="020B0604030504040204" pitchFamily="34" charset="0"/>
              </a:rPr>
              <a:t> </a:t>
            </a:r>
            <a:r>
              <a:rPr lang="en-US" altLang="en-US" sz="2400">
                <a:latin typeface="Tahoma" panose="020B0604030504040204" pitchFamily="34" charset="0"/>
              </a:rPr>
              <a:t>the language is</a:t>
            </a:r>
            <a:r>
              <a:rPr lang="en-US" altLang="en-US" sz="2400">
                <a:solidFill>
                  <a:srgbClr val="FFFF00"/>
                </a:solidFill>
                <a:latin typeface="Tahoma" panose="020B0604030504040204" pitchFamily="34" charset="0"/>
              </a:rPr>
              <a:t> </a:t>
            </a:r>
            <a:r>
              <a:rPr lang="en-US" altLang="en-US" sz="2400">
                <a:solidFill>
                  <a:srgbClr val="3366FF"/>
                </a:solidFill>
                <a:latin typeface="Tahoma" panose="020B0604030504040204" pitchFamily="34" charset="0"/>
              </a:rPr>
              <a:t>precisely</a:t>
            </a:r>
            <a:r>
              <a:rPr lang="en-US" altLang="en-US" sz="2400">
                <a:solidFill>
                  <a:srgbClr val="FF66CC"/>
                </a:solidFill>
                <a:latin typeface="Tahoma" panose="020B0604030504040204" pitchFamily="34" charset="0"/>
              </a:rPr>
              <a:t> </a:t>
            </a:r>
            <a:r>
              <a:rPr lang="en-US" altLang="en-US" sz="2400">
                <a:latin typeface="Tahoma" panose="020B0604030504040204" pitchFamily="34" charset="0"/>
              </a:rPr>
              <a:t>the language used in the quoted source; you may not change even one word without properly indicating that you have altered the original material. </a:t>
            </a:r>
          </a:p>
          <a:p>
            <a:pPr eaLnBrk="1" hangingPunct="1">
              <a:lnSpc>
                <a:spcPct val="80000"/>
              </a:lnSpc>
            </a:pPr>
            <a:r>
              <a:rPr lang="en-US" altLang="en-US" sz="2400">
                <a:latin typeface="Tahoma" panose="020B0604030504040204" pitchFamily="34" charset="0"/>
              </a:rPr>
              <a:t>The Bluebook has rules regarding fitting quotes into your textual sentences and making alterations, using marks such as brackets and ellipses.</a:t>
            </a:r>
          </a:p>
        </p:txBody>
      </p:sp>
      <p:sp>
        <p:nvSpPr>
          <p:cNvPr id="33796" name="Slide Number Placeholder 5">
            <a:extLst>
              <a:ext uri="{FF2B5EF4-FFF2-40B4-BE49-F238E27FC236}">
                <a16:creationId xmlns:a16="http://schemas.microsoft.com/office/drawing/2014/main" id="{65F091DE-F0AD-057F-387F-7FC8202E88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DBC474BC-50C2-44ED-AF2D-F49CED5D92EA}" type="slidenum">
              <a:rPr lang="en-US" altLang="en-US" sz="1400" smtClean="0">
                <a:latin typeface="Arial" panose="020B0604020202020204" pitchFamily="34" charset="0"/>
              </a:rPr>
              <a:pPr>
                <a:spcBef>
                  <a:spcPct val="0"/>
                </a:spcBef>
                <a:buClrTx/>
                <a:buSzTx/>
                <a:buFontTx/>
                <a:buNone/>
              </a:pPr>
              <a:t>24</a:t>
            </a:fld>
            <a:endParaRPr lang="en-US" altLang="en-US" sz="1400">
              <a:latin typeface="Arial" panose="020B0604020202020204" pitchFamily="34" charset="0"/>
            </a:endParaRPr>
          </a:p>
        </p:txBody>
      </p:sp>
    </p:spTree>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95927CDE-1888-B98F-EC5A-0743857438A0}"/>
              </a:ext>
            </a:extLst>
          </p:cNvPr>
          <p:cNvSpPr>
            <a:spLocks noGrp="1"/>
          </p:cNvSpPr>
          <p:nvPr>
            <p:ph type="title"/>
          </p:nvPr>
        </p:nvSpPr>
        <p:spPr>
          <a:xfrm>
            <a:off x="609600" y="457200"/>
            <a:ext cx="8229600" cy="1143000"/>
          </a:xfrm>
        </p:spPr>
        <p:txBody>
          <a:bodyPr/>
          <a:lstStyle/>
          <a:p>
            <a:pPr eaLnBrk="1" hangingPunct="1"/>
            <a:r>
              <a:rPr lang="en-US" altLang="en-US" sz="4400">
                <a:latin typeface="Tahoma" panose="020B0604030504040204" pitchFamily="34" charset="0"/>
              </a:rPr>
              <a:t>Quotations – Be selective</a:t>
            </a:r>
          </a:p>
        </p:txBody>
      </p:sp>
      <p:sp>
        <p:nvSpPr>
          <p:cNvPr id="34819" name="Rectangle 3">
            <a:extLst>
              <a:ext uri="{FF2B5EF4-FFF2-40B4-BE49-F238E27FC236}">
                <a16:creationId xmlns:a16="http://schemas.microsoft.com/office/drawing/2014/main" id="{AF03E567-551C-9B8E-D12B-A10641F02097}"/>
              </a:ext>
            </a:extLst>
          </p:cNvPr>
          <p:cNvSpPr>
            <a:spLocks noGrp="1"/>
          </p:cNvSpPr>
          <p:nvPr>
            <p:ph idx="1"/>
          </p:nvPr>
        </p:nvSpPr>
        <p:spPr/>
        <p:txBody>
          <a:bodyPr/>
          <a:lstStyle/>
          <a:p>
            <a:pPr eaLnBrk="1" hangingPunct="1"/>
            <a:r>
              <a:rPr lang="en-US" altLang="en-US" sz="2800">
                <a:solidFill>
                  <a:srgbClr val="3366FF"/>
                </a:solidFill>
                <a:latin typeface="Tahoma" panose="020B0604030504040204" pitchFamily="34" charset="0"/>
              </a:rPr>
              <a:t>Direct quotes should be reserved for particularly unique or important language.</a:t>
            </a:r>
          </a:p>
          <a:p>
            <a:pPr eaLnBrk="1" hangingPunct="1"/>
            <a:r>
              <a:rPr lang="en-US" altLang="en-US" sz="2800">
                <a:latin typeface="Tahoma" panose="020B0604030504040204" pitchFamily="34" charset="0"/>
              </a:rPr>
              <a:t>Using too many quotes may result in disjointed prose, so you should not simply string together a number of quotations.</a:t>
            </a:r>
          </a:p>
          <a:p>
            <a:pPr eaLnBrk="1" hangingPunct="1"/>
            <a:r>
              <a:rPr lang="en-US" altLang="en-US" sz="2800">
                <a:latin typeface="Tahoma" panose="020B0604030504040204" pitchFamily="34" charset="0"/>
              </a:rPr>
              <a:t>Please note that, while it is sometimes important to quote a court</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s holding or reasoning, it is rarely useful to quote a court’s description of facts. </a:t>
            </a:r>
            <a:endParaRPr lang="en-US" altLang="en-US" sz="2800">
              <a:latin typeface="Tahoma" panose="020B0604030504040204" pitchFamily="34" charset="0"/>
            </a:endParaRPr>
          </a:p>
        </p:txBody>
      </p:sp>
      <p:sp>
        <p:nvSpPr>
          <p:cNvPr id="34820" name="Slide Number Placeholder 5">
            <a:extLst>
              <a:ext uri="{FF2B5EF4-FFF2-40B4-BE49-F238E27FC236}">
                <a16:creationId xmlns:a16="http://schemas.microsoft.com/office/drawing/2014/main" id="{7D850E56-C945-D95E-2ED7-68CFF47BADA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765E728C-3167-4D2B-8526-C4DA0C0151B9}" type="slidenum">
              <a:rPr lang="en-US" altLang="en-US" sz="1400" smtClean="0">
                <a:latin typeface="Arial" panose="020B0604020202020204" pitchFamily="34" charset="0"/>
              </a:rPr>
              <a:pPr>
                <a:spcBef>
                  <a:spcPct val="0"/>
                </a:spcBef>
                <a:buClrTx/>
                <a:buSzTx/>
                <a:buFontTx/>
                <a:buNone/>
              </a:pPr>
              <a:t>25</a:t>
            </a:fld>
            <a:endParaRPr lang="en-US" altLang="en-US" sz="1400">
              <a:latin typeface="Arial" panose="020B0604020202020204" pitchFamily="34" charset="0"/>
            </a:endParaRPr>
          </a:p>
        </p:txBody>
      </p:sp>
    </p:spTree>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E4A848B2-D6C1-233A-F736-0268D1D5C898}"/>
              </a:ext>
            </a:extLst>
          </p:cNvPr>
          <p:cNvSpPr>
            <a:spLocks noGrp="1"/>
          </p:cNvSpPr>
          <p:nvPr>
            <p:ph type="title"/>
          </p:nvPr>
        </p:nvSpPr>
        <p:spPr>
          <a:xfrm>
            <a:off x="533400" y="457200"/>
            <a:ext cx="8229600" cy="1143000"/>
          </a:xfrm>
        </p:spPr>
        <p:txBody>
          <a:bodyPr/>
          <a:lstStyle/>
          <a:p>
            <a:pPr eaLnBrk="1" hangingPunct="1"/>
            <a:r>
              <a:rPr lang="en-US" altLang="en-US" sz="4400">
                <a:latin typeface="Tahoma" panose="020B0604030504040204" pitchFamily="34" charset="0"/>
              </a:rPr>
              <a:t>Quotations under fifty words </a:t>
            </a:r>
          </a:p>
        </p:txBody>
      </p:sp>
      <p:sp>
        <p:nvSpPr>
          <p:cNvPr id="35843" name="Rectangle 3">
            <a:extLst>
              <a:ext uri="{FF2B5EF4-FFF2-40B4-BE49-F238E27FC236}">
                <a16:creationId xmlns:a16="http://schemas.microsoft.com/office/drawing/2014/main" id="{C5E970CF-39DE-3A06-E72F-3CA87AC909D0}"/>
              </a:ext>
            </a:extLst>
          </p:cNvPr>
          <p:cNvSpPr>
            <a:spLocks noGrp="1"/>
          </p:cNvSpPr>
          <p:nvPr>
            <p:ph idx="1"/>
          </p:nvPr>
        </p:nvSpPr>
        <p:spPr>
          <a:xfrm>
            <a:off x="533400" y="2057400"/>
            <a:ext cx="7543800" cy="4572000"/>
          </a:xfrm>
        </p:spPr>
        <p:txBody>
          <a:bodyPr/>
          <a:lstStyle/>
          <a:p>
            <a:pPr eaLnBrk="1" hangingPunct="1">
              <a:lnSpc>
                <a:spcPct val="80000"/>
              </a:lnSpc>
            </a:pPr>
            <a:r>
              <a:rPr lang="en-US" altLang="en-US" i="1">
                <a:solidFill>
                  <a:srgbClr val="FF8000"/>
                </a:solidFill>
                <a:latin typeface="Tahoma" panose="020B0604030504040204" pitchFamily="34" charset="0"/>
              </a:rPr>
              <a:t>Rule 5.1(b)</a:t>
            </a:r>
            <a:endParaRPr lang="en-US" altLang="en-US">
              <a:solidFill>
                <a:srgbClr val="FF8000"/>
              </a:solidFill>
            </a:endParaRPr>
          </a:p>
          <a:p>
            <a:pPr eaLnBrk="1" hangingPunct="1">
              <a:lnSpc>
                <a:spcPct val="80000"/>
              </a:lnSpc>
            </a:pPr>
            <a:r>
              <a:rPr lang="en-US" altLang="en-US" sz="2400">
                <a:latin typeface="Tahoma" panose="020B0604030504040204" pitchFamily="34" charset="0"/>
              </a:rPr>
              <a:t>Quotations of 49 words or fewer are placed inside double quotation marks.</a:t>
            </a:r>
          </a:p>
          <a:p>
            <a:pPr eaLnBrk="1" hangingPunct="1">
              <a:lnSpc>
                <a:spcPct val="80000"/>
              </a:lnSpc>
            </a:pPr>
            <a:r>
              <a:rPr lang="en-US" altLang="en-US" sz="2400">
                <a:latin typeface="Tahoma" panose="020B0604030504040204" pitchFamily="34" charset="0"/>
              </a:rPr>
              <a:t>Quotation marks around material quoted inside another quote should appear as single marks.  </a:t>
            </a:r>
          </a:p>
          <a:p>
            <a:pPr eaLnBrk="1" hangingPunct="1">
              <a:lnSpc>
                <a:spcPct val="80000"/>
              </a:lnSpc>
            </a:pPr>
            <a:r>
              <a:rPr lang="en-US" altLang="en-US" sz="2400">
                <a:latin typeface="Tahoma" panose="020B0604030504040204" pitchFamily="34" charset="0"/>
              </a:rPr>
              <a:t>Always place commas and periods </a:t>
            </a:r>
            <a:r>
              <a:rPr lang="en-US" altLang="en-US" sz="2400">
                <a:solidFill>
                  <a:srgbClr val="3366FF"/>
                </a:solidFill>
                <a:latin typeface="Tahoma" panose="020B0604030504040204" pitchFamily="34" charset="0"/>
              </a:rPr>
              <a:t>inside</a:t>
            </a:r>
            <a:r>
              <a:rPr lang="en-US" altLang="en-US" sz="2400">
                <a:solidFill>
                  <a:srgbClr val="FF66CC"/>
                </a:solidFill>
                <a:latin typeface="Tahoma" panose="020B0604030504040204" pitchFamily="34" charset="0"/>
              </a:rPr>
              <a:t> </a:t>
            </a:r>
            <a:r>
              <a:rPr lang="en-US" altLang="en-US" sz="2400">
                <a:latin typeface="Tahoma" panose="020B0604030504040204" pitchFamily="34" charset="0"/>
              </a:rPr>
              <a:t>the quotation marks; place other punctuation marks inside the quotation marks ONLY if they are part of the matter quoted.</a:t>
            </a:r>
          </a:p>
          <a:p>
            <a:pPr eaLnBrk="1" hangingPunct="1">
              <a:lnSpc>
                <a:spcPct val="80000"/>
              </a:lnSpc>
              <a:buFontTx/>
              <a:buNone/>
            </a:pPr>
            <a:endParaRPr lang="en-US" altLang="en-US" sz="2400">
              <a:solidFill>
                <a:srgbClr val="FFFF00"/>
              </a:solidFill>
            </a:endParaRPr>
          </a:p>
        </p:txBody>
      </p:sp>
      <p:sp>
        <p:nvSpPr>
          <p:cNvPr id="35844" name="Slide Number Placeholder 5">
            <a:extLst>
              <a:ext uri="{FF2B5EF4-FFF2-40B4-BE49-F238E27FC236}">
                <a16:creationId xmlns:a16="http://schemas.microsoft.com/office/drawing/2014/main" id="{1A8397F7-0EDE-A75D-3F26-2325710477F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D7B9C9ED-7F78-4931-8746-542239124694}" type="slidenum">
              <a:rPr lang="en-US" altLang="en-US" sz="1400" smtClean="0">
                <a:latin typeface="Arial" panose="020B0604020202020204" pitchFamily="34" charset="0"/>
              </a:rPr>
              <a:pPr>
                <a:spcBef>
                  <a:spcPct val="0"/>
                </a:spcBef>
                <a:buClrTx/>
                <a:buSzTx/>
                <a:buFontTx/>
                <a:buNone/>
              </a:pPr>
              <a:t>26</a:t>
            </a:fld>
            <a:endParaRPr lang="en-US" altLang="en-US" sz="1400">
              <a:latin typeface="Arial" panose="020B0604020202020204" pitchFamily="34" charset="0"/>
            </a:endParaRPr>
          </a:p>
        </p:txBody>
      </p:sp>
    </p:spTree>
  </p:cSld>
  <p:clrMapOvr>
    <a:masterClrMapping/>
  </p:clrMapOvr>
  <p:transition spd="slow"/>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a:extLst>
              <a:ext uri="{FF2B5EF4-FFF2-40B4-BE49-F238E27FC236}">
                <a16:creationId xmlns:a16="http://schemas.microsoft.com/office/drawing/2014/main" id="{E94A5170-5F67-3331-8E14-33D1FB7F4209}"/>
              </a:ext>
            </a:extLst>
          </p:cNvPr>
          <p:cNvSpPr>
            <a:spLocks noGrp="1"/>
          </p:cNvSpPr>
          <p:nvPr>
            <p:ph type="title"/>
          </p:nvPr>
        </p:nvSpPr>
        <p:spPr>
          <a:xfrm>
            <a:off x="533400" y="457200"/>
            <a:ext cx="8229600" cy="1143000"/>
          </a:xfrm>
        </p:spPr>
        <p:txBody>
          <a:bodyPr/>
          <a:lstStyle/>
          <a:p>
            <a:pPr eaLnBrk="1" hangingPunct="1"/>
            <a:r>
              <a:rPr lang="en-US" altLang="en-US" sz="3600">
                <a:latin typeface="Tahoma" panose="020B0604030504040204" pitchFamily="34" charset="0"/>
              </a:rPr>
              <a:t>Quotations under fifty words (example</a:t>
            </a:r>
            <a:r>
              <a:rPr lang="en-US" altLang="ja-JP" sz="3600">
                <a:latin typeface="Tahoma" panose="020B0604030504040204" pitchFamily="34" charset="0"/>
              </a:rPr>
              <a:t>)</a:t>
            </a:r>
            <a:endParaRPr lang="en-US" altLang="en-US" sz="3600">
              <a:latin typeface="Tahoma" panose="020B0604030504040204" pitchFamily="34" charset="0"/>
            </a:endParaRPr>
          </a:p>
        </p:txBody>
      </p:sp>
      <p:sp>
        <p:nvSpPr>
          <p:cNvPr id="36867" name="Rectangle 3">
            <a:extLst>
              <a:ext uri="{FF2B5EF4-FFF2-40B4-BE49-F238E27FC236}">
                <a16:creationId xmlns:a16="http://schemas.microsoft.com/office/drawing/2014/main" id="{0E93C283-9A6F-0203-2760-2799DA9FD9A7}"/>
              </a:ext>
            </a:extLst>
          </p:cNvPr>
          <p:cNvSpPr>
            <a:spLocks noGrp="1"/>
          </p:cNvSpPr>
          <p:nvPr>
            <p:ph idx="1"/>
          </p:nvPr>
        </p:nvSpPr>
        <p:spPr>
          <a:xfrm>
            <a:off x="457200" y="2057400"/>
            <a:ext cx="8229600" cy="4389438"/>
          </a:xfrm>
        </p:spPr>
        <p:txBody>
          <a:bodyPr/>
          <a:lstStyle/>
          <a:p>
            <a:pPr eaLnBrk="1" hangingPunct="1">
              <a:lnSpc>
                <a:spcPct val="90000"/>
              </a:lnSpc>
            </a:pPr>
            <a:r>
              <a:rPr lang="en-US" altLang="en-US" sz="2400">
                <a:solidFill>
                  <a:srgbClr val="3366FF"/>
                </a:solidFill>
                <a:latin typeface="Tahoma" panose="020B0604030504040204" pitchFamily="34" charset="0"/>
              </a:rPr>
              <a:t>Examples:</a:t>
            </a:r>
            <a:endParaRPr lang="en-US" altLang="en-US" sz="2400">
              <a:solidFill>
                <a:srgbClr val="3366FF"/>
              </a:solidFill>
            </a:endParaRPr>
          </a:p>
          <a:p>
            <a:pPr lvl="1" eaLnBrk="1" hangingPunct="1">
              <a:lnSpc>
                <a:spcPct val="90000"/>
              </a:lnSpc>
            </a:pPr>
            <a:r>
              <a:rPr lang="en-US" altLang="en-US" sz="2000">
                <a:latin typeface="Tahoma" panose="020B0604030504040204" pitchFamily="34" charset="0"/>
              </a:rPr>
              <a:t>In </a:t>
            </a:r>
            <a:r>
              <a:rPr lang="en-US" altLang="en-US" sz="2000" u="sng">
                <a:latin typeface="Tahoma" panose="020B0604030504040204" pitchFamily="34" charset="0"/>
              </a:rPr>
              <a:t>Dziokonski v. Babineau</a:t>
            </a:r>
            <a:r>
              <a:rPr lang="en-US" altLang="en-US" sz="2000">
                <a:latin typeface="Tahoma" panose="020B0604030504040204" pitchFamily="34" charset="0"/>
              </a:rPr>
              <a:t>, the court explained that </a:t>
            </a:r>
            <a:r>
              <a:rPr lang="en-US" altLang="en-US" sz="2000">
                <a:latin typeface="Tahoma" panose="020B0604030504040204" pitchFamily="34" charset="0"/>
                <a:ea typeface="HGP明朝E" panose="02020800000000000000" pitchFamily="18" charset="-128"/>
                <a:cs typeface="HGP明朝E" panose="02020800000000000000" pitchFamily="18" charset="-128"/>
              </a:rPr>
              <a:t>“</a:t>
            </a:r>
            <a:r>
              <a:rPr lang="en-US" altLang="ja-JP" sz="2000">
                <a:latin typeface="Tahoma" panose="020B0604030504040204" pitchFamily="34" charset="0"/>
                <a:ea typeface="HGP明朝E" panose="02020800000000000000" pitchFamily="18" charset="-128"/>
                <a:cs typeface="HGP明朝E" panose="02020800000000000000" pitchFamily="18" charset="-128"/>
              </a:rPr>
              <a:t>it is </a:t>
            </a:r>
            <a:r>
              <a:rPr lang="en-US" altLang="ja-JP" sz="2000" u="sng">
                <a:latin typeface="Tahoma" panose="020B0604030504040204" pitchFamily="34" charset="0"/>
                <a:ea typeface="HGP明朝E" panose="02020800000000000000" pitchFamily="18" charset="-128"/>
                <a:cs typeface="HGP明朝E" panose="02020800000000000000" pitchFamily="18" charset="-128"/>
              </a:rPr>
              <a:t>reasonably foreseeable</a:t>
            </a:r>
            <a:r>
              <a:rPr lang="en-US" altLang="ja-JP" sz="2000">
                <a:latin typeface="Tahoma" panose="020B0604030504040204" pitchFamily="34" charset="0"/>
                <a:ea typeface="HGP明朝E" panose="02020800000000000000" pitchFamily="18" charset="-128"/>
                <a:cs typeface="HGP明朝E" panose="02020800000000000000" pitchFamily="18" charset="-128"/>
              </a:rPr>
              <a:t> that, if one negligently operates a motor vehicle so as to injure a person, there will be one or more persons sufficiently attached emotionally to the injured person that he or they will be affected.” 380 N.E.2d 1295, 1302 (Mass. 1978) (emphasis added).</a:t>
            </a:r>
          </a:p>
          <a:p>
            <a:pPr lvl="1" eaLnBrk="1" hangingPunct="1">
              <a:lnSpc>
                <a:spcPct val="90000"/>
              </a:lnSpc>
            </a:pPr>
            <a:r>
              <a:rPr lang="en-US" altLang="en-US" sz="2000">
                <a:latin typeface="Tahoma" panose="020B0604030504040204" pitchFamily="34" charset="0"/>
              </a:rPr>
              <a:t>Under Massachusetts law, to prove abuse of an employer</a:t>
            </a:r>
            <a:r>
              <a:rPr lang="en-US" altLang="en-US" sz="2000">
                <a:latin typeface="Tahoma" panose="020B0604030504040204" pitchFamily="34" charset="0"/>
                <a:ea typeface="HGP明朝E" panose="02020800000000000000" pitchFamily="18" charset="-128"/>
                <a:cs typeface="HGP明朝E" panose="02020800000000000000" pitchFamily="18" charset="-128"/>
              </a:rPr>
              <a:t>’</a:t>
            </a:r>
            <a:r>
              <a:rPr lang="en-US" altLang="ja-JP" sz="2000">
                <a:latin typeface="Tahoma" panose="020B0604030504040204" pitchFamily="34" charset="0"/>
                <a:ea typeface="HGP明朝E" panose="02020800000000000000" pitchFamily="18" charset="-128"/>
                <a:cs typeface="HGP明朝E" panose="02020800000000000000" pitchFamily="18" charset="-128"/>
              </a:rPr>
              <a:t>s conditional privilege, an employee must show “more than ‘mere negligence or want of sound judgment’” and “more than ‘hasty or mistaken action.’” </a:t>
            </a:r>
            <a:r>
              <a:rPr lang="en-US" altLang="ja-JP" sz="2000" u="sng">
                <a:latin typeface="Tahoma" panose="020B0604030504040204" pitchFamily="34" charset="0"/>
                <a:ea typeface="HGP明朝E" panose="02020800000000000000" pitchFamily="18" charset="-128"/>
                <a:cs typeface="HGP明朝E" panose="02020800000000000000" pitchFamily="18" charset="-128"/>
              </a:rPr>
              <a:t>Shore v. Retailers Commercial Agency, Inc.</a:t>
            </a:r>
            <a:r>
              <a:rPr lang="en-US" altLang="ja-JP" sz="2000">
                <a:latin typeface="Tahoma" panose="020B0604030504040204" pitchFamily="34" charset="0"/>
                <a:ea typeface="HGP明朝E" panose="02020800000000000000" pitchFamily="18" charset="-128"/>
                <a:cs typeface="HGP明朝E" panose="02020800000000000000" pitchFamily="18" charset="-128"/>
              </a:rPr>
              <a:t>, 174 N.E.2d 376, 380 (Mass. 1961) (</a:t>
            </a:r>
            <a:r>
              <a:rPr lang="en-US" altLang="ja-JP" sz="2000" u="sng">
                <a:latin typeface="Tahoma" panose="020B0604030504040204" pitchFamily="34" charset="0"/>
                <a:ea typeface="HGP明朝E" panose="02020800000000000000" pitchFamily="18" charset="-128"/>
                <a:cs typeface="HGP明朝E" panose="02020800000000000000" pitchFamily="18" charset="-128"/>
              </a:rPr>
              <a:t>quoting</a:t>
            </a:r>
            <a:r>
              <a:rPr lang="en-US" altLang="ja-JP" sz="2000">
                <a:latin typeface="Tahoma" panose="020B0604030504040204" pitchFamily="34" charset="0"/>
                <a:ea typeface="HGP明朝E" panose="02020800000000000000" pitchFamily="18" charset="-128"/>
                <a:cs typeface="HGP明朝E" panose="02020800000000000000" pitchFamily="18" charset="-128"/>
              </a:rPr>
              <a:t> </a:t>
            </a:r>
            <a:r>
              <a:rPr lang="en-US" altLang="ja-JP" sz="2000" u="sng">
                <a:latin typeface="Tahoma" panose="020B0604030504040204" pitchFamily="34" charset="0"/>
                <a:ea typeface="HGP明朝E" panose="02020800000000000000" pitchFamily="18" charset="-128"/>
                <a:cs typeface="HGP明朝E" panose="02020800000000000000" pitchFamily="18" charset="-128"/>
              </a:rPr>
              <a:t>Pecue v. West</a:t>
            </a:r>
            <a:r>
              <a:rPr lang="en-US" altLang="ja-JP" sz="2000">
                <a:latin typeface="Tahoma" panose="020B0604030504040204" pitchFamily="34" charset="0"/>
                <a:ea typeface="HGP明朝E" panose="02020800000000000000" pitchFamily="18" charset="-128"/>
                <a:cs typeface="HGP明朝E" panose="02020800000000000000" pitchFamily="18" charset="-128"/>
              </a:rPr>
              <a:t>, 135 N.E. 515, 517 (N.Y. 1922)).</a:t>
            </a:r>
          </a:p>
          <a:p>
            <a:pPr eaLnBrk="1" hangingPunct="1">
              <a:lnSpc>
                <a:spcPct val="90000"/>
              </a:lnSpc>
            </a:pPr>
            <a:endParaRPr lang="en-US" altLang="en-US" sz="2400">
              <a:latin typeface="Tahoma" panose="020B0604030504040204" pitchFamily="34" charset="0"/>
            </a:endParaRPr>
          </a:p>
        </p:txBody>
      </p:sp>
      <p:sp>
        <p:nvSpPr>
          <p:cNvPr id="36868" name="Slide Number Placeholder 5">
            <a:extLst>
              <a:ext uri="{FF2B5EF4-FFF2-40B4-BE49-F238E27FC236}">
                <a16:creationId xmlns:a16="http://schemas.microsoft.com/office/drawing/2014/main" id="{79E2171D-0F38-2886-84CC-D46D2A4CBE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04D7D923-021E-473C-A11D-147CCABDF665}" type="slidenum">
              <a:rPr lang="en-US" altLang="en-US" sz="1400" smtClean="0">
                <a:latin typeface="Arial" panose="020B0604020202020204" pitchFamily="34" charset="0"/>
              </a:rPr>
              <a:pPr>
                <a:spcBef>
                  <a:spcPct val="0"/>
                </a:spcBef>
                <a:buClrTx/>
                <a:buSzTx/>
                <a:buFontTx/>
                <a:buNone/>
              </a:pPr>
              <a:t>27</a:t>
            </a:fld>
            <a:endParaRPr lang="en-US" altLang="en-US" sz="1400">
              <a:latin typeface="Arial" panose="020B0604020202020204" pitchFamily="34" charset="0"/>
            </a:endParaRPr>
          </a:p>
        </p:txBody>
      </p:sp>
    </p:spTree>
  </p:cSld>
  <p:clrMapOvr>
    <a:masterClrMapping/>
  </p:clrMapOvr>
  <p:transition spd="slow"/>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4B977B8E-D042-B248-6E4F-6EF4F1BD66B5}"/>
              </a:ext>
            </a:extLst>
          </p:cNvPr>
          <p:cNvSpPr>
            <a:spLocks noGrp="1"/>
          </p:cNvSpPr>
          <p:nvPr>
            <p:ph type="title"/>
          </p:nvPr>
        </p:nvSpPr>
        <p:spPr>
          <a:xfrm>
            <a:off x="685800" y="381000"/>
            <a:ext cx="8001000" cy="1143000"/>
          </a:xfrm>
        </p:spPr>
        <p:txBody>
          <a:bodyPr/>
          <a:lstStyle/>
          <a:p>
            <a:pPr eaLnBrk="1" hangingPunct="1"/>
            <a:r>
              <a:rPr lang="en-US" altLang="en-US" sz="4000">
                <a:latin typeface="Tahoma" panose="020B0604030504040204" pitchFamily="34" charset="0"/>
              </a:rPr>
              <a:t>Quotations of fifty words and over</a:t>
            </a:r>
          </a:p>
        </p:txBody>
      </p:sp>
      <p:sp>
        <p:nvSpPr>
          <p:cNvPr id="37891" name="Rectangle 3">
            <a:extLst>
              <a:ext uri="{FF2B5EF4-FFF2-40B4-BE49-F238E27FC236}">
                <a16:creationId xmlns:a16="http://schemas.microsoft.com/office/drawing/2014/main" id="{CC253E6D-ACA3-3DCF-7EC8-2FCF860EA730}"/>
              </a:ext>
            </a:extLst>
          </p:cNvPr>
          <p:cNvSpPr>
            <a:spLocks noGrp="1"/>
          </p:cNvSpPr>
          <p:nvPr>
            <p:ph idx="1"/>
          </p:nvPr>
        </p:nvSpPr>
        <p:spPr/>
        <p:txBody>
          <a:bodyPr/>
          <a:lstStyle/>
          <a:p>
            <a:pPr eaLnBrk="1" hangingPunct="1">
              <a:lnSpc>
                <a:spcPct val="80000"/>
              </a:lnSpc>
            </a:pPr>
            <a:r>
              <a:rPr lang="en-US" altLang="en-US" i="1">
                <a:solidFill>
                  <a:srgbClr val="FF8000"/>
                </a:solidFill>
                <a:latin typeface="Tahoma" panose="020B0604030504040204" pitchFamily="34" charset="0"/>
              </a:rPr>
              <a:t>Rule 5.1(a)</a:t>
            </a:r>
          </a:p>
          <a:p>
            <a:pPr eaLnBrk="1" hangingPunct="1">
              <a:lnSpc>
                <a:spcPct val="80000"/>
              </a:lnSpc>
            </a:pPr>
            <a:r>
              <a:rPr lang="en-US" altLang="en-US" sz="2400">
                <a:latin typeface="Tahoma" panose="020B0604030504040204" pitchFamily="34" charset="0"/>
              </a:rPr>
              <a:t>Use a </a:t>
            </a:r>
            <a:r>
              <a:rPr lang="en-US" altLang="en-US" sz="2400">
                <a:solidFill>
                  <a:srgbClr val="3366FF"/>
                </a:solidFill>
                <a:latin typeface="Tahoma" panose="020B0604030504040204" pitchFamily="34" charset="0"/>
              </a:rPr>
              <a:t>block quote </a:t>
            </a:r>
            <a:r>
              <a:rPr lang="en-US" altLang="en-US" sz="2400">
                <a:latin typeface="Tahoma" panose="020B0604030504040204" pitchFamily="34" charset="0"/>
              </a:rPr>
              <a:t>(indent left &amp; right margins, single space and omit quotation marks) for quotations of </a:t>
            </a:r>
            <a:r>
              <a:rPr lang="en-US" altLang="en-US" sz="2400">
                <a:solidFill>
                  <a:srgbClr val="3366FF"/>
                </a:solidFill>
                <a:latin typeface="Tahoma" panose="020B0604030504040204" pitchFamily="34" charset="0"/>
              </a:rPr>
              <a:t>50 or more words.</a:t>
            </a:r>
          </a:p>
          <a:p>
            <a:pPr eaLnBrk="1" hangingPunct="1">
              <a:lnSpc>
                <a:spcPct val="80000"/>
              </a:lnSpc>
            </a:pPr>
            <a:r>
              <a:rPr lang="en-US" altLang="en-US" sz="2400">
                <a:latin typeface="Tahoma" panose="020B0604030504040204" pitchFamily="34" charset="0"/>
              </a:rPr>
              <a:t>Block quotations should be introduced with a proper lead in, usually followed by a colon.</a:t>
            </a:r>
          </a:p>
          <a:p>
            <a:pPr eaLnBrk="1" hangingPunct="1">
              <a:lnSpc>
                <a:spcPct val="80000"/>
              </a:lnSpc>
            </a:pPr>
            <a:r>
              <a:rPr lang="en-US" altLang="en-US" sz="2400">
                <a:latin typeface="Tahoma" panose="020B0604030504040204" pitchFamily="34" charset="0"/>
              </a:rPr>
              <a:t>The citation to the quoted material should </a:t>
            </a:r>
            <a:r>
              <a:rPr lang="en-US" altLang="en-US" sz="2400">
                <a:solidFill>
                  <a:srgbClr val="3366FF"/>
                </a:solidFill>
                <a:latin typeface="Tahoma" panose="020B0604030504040204" pitchFamily="34" charset="0"/>
              </a:rPr>
              <a:t>not </a:t>
            </a:r>
            <a:r>
              <a:rPr lang="en-US" altLang="en-US" sz="2400">
                <a:latin typeface="Tahoma" panose="020B0604030504040204" pitchFamily="34" charset="0"/>
              </a:rPr>
              <a:t>appear with the block quote, but rather should appear on the next full line (after the block quote and justified with the left margin for text other than block quotes).</a:t>
            </a:r>
          </a:p>
        </p:txBody>
      </p:sp>
      <p:sp>
        <p:nvSpPr>
          <p:cNvPr id="37892" name="Slide Number Placeholder 5">
            <a:extLst>
              <a:ext uri="{FF2B5EF4-FFF2-40B4-BE49-F238E27FC236}">
                <a16:creationId xmlns:a16="http://schemas.microsoft.com/office/drawing/2014/main" id="{D882FAE4-D22E-99D3-57A4-4C21F69D20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E0A3ED67-43A5-43CA-9AB6-DCCCB9B42098}" type="slidenum">
              <a:rPr lang="en-US" altLang="en-US" sz="1400" smtClean="0">
                <a:latin typeface="Arial" panose="020B0604020202020204" pitchFamily="34" charset="0"/>
              </a:rPr>
              <a:pPr>
                <a:spcBef>
                  <a:spcPct val="0"/>
                </a:spcBef>
                <a:buClrTx/>
                <a:buSzTx/>
                <a:buFontTx/>
                <a:buNone/>
              </a:pPr>
              <a:t>28</a:t>
            </a:fld>
            <a:endParaRPr lang="en-US" altLang="en-US" sz="1400">
              <a:latin typeface="Arial" panose="020B0604020202020204" pitchFamily="34" charset="0"/>
            </a:endParaRPr>
          </a:p>
        </p:txBody>
      </p:sp>
    </p:spTree>
  </p:cSld>
  <p:clrMapOvr>
    <a:masterClrMapping/>
  </p:clrMapOvr>
  <p:transition spd="slow"/>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12076AD-B1C5-BB05-B852-9D7C24B9BC71}"/>
              </a:ext>
            </a:extLst>
          </p:cNvPr>
          <p:cNvSpPr>
            <a:spLocks noGrp="1"/>
          </p:cNvSpPr>
          <p:nvPr>
            <p:ph type="title"/>
          </p:nvPr>
        </p:nvSpPr>
        <p:spPr>
          <a:xfrm>
            <a:off x="685800" y="762000"/>
            <a:ext cx="8229600" cy="1143000"/>
          </a:xfrm>
        </p:spPr>
        <p:txBody>
          <a:bodyPr/>
          <a:lstStyle/>
          <a:p>
            <a:pPr eaLnBrk="1" hangingPunct="1"/>
            <a:r>
              <a:rPr lang="en-US" altLang="en-US" sz="3600">
                <a:latin typeface="Tahoma" panose="020B0604030504040204" pitchFamily="34" charset="0"/>
              </a:rPr>
              <a:t>Quotations of fifty words and over - Format</a:t>
            </a:r>
          </a:p>
        </p:txBody>
      </p:sp>
      <p:sp>
        <p:nvSpPr>
          <p:cNvPr id="38915" name="Rectangle 3">
            <a:extLst>
              <a:ext uri="{FF2B5EF4-FFF2-40B4-BE49-F238E27FC236}">
                <a16:creationId xmlns:a16="http://schemas.microsoft.com/office/drawing/2014/main" id="{907F6821-5113-1C34-CE2C-0980EBC3E97A}"/>
              </a:ext>
            </a:extLst>
          </p:cNvPr>
          <p:cNvSpPr>
            <a:spLocks noGrp="1"/>
          </p:cNvSpPr>
          <p:nvPr>
            <p:ph idx="1"/>
          </p:nvPr>
        </p:nvSpPr>
        <p:spPr>
          <a:xfrm>
            <a:off x="533400" y="2133600"/>
            <a:ext cx="8229600" cy="4389438"/>
          </a:xfrm>
        </p:spPr>
        <p:txBody>
          <a:bodyPr/>
          <a:lstStyle/>
          <a:p>
            <a:pPr eaLnBrk="1" hangingPunct="1">
              <a:lnSpc>
                <a:spcPct val="90000"/>
              </a:lnSpc>
            </a:pPr>
            <a:r>
              <a:rPr lang="en-US" altLang="en-US">
                <a:latin typeface="Tahoma" panose="020B0604030504040204" pitchFamily="34" charset="0"/>
              </a:rPr>
              <a:t>Do not use quotation marks around block quotes unless you have an imbedded quote within the block quote, in which case that quote should be set off with double quotation marks.  Any further imbedded quotes should be indicated with alternating single and double quotation marks. </a:t>
            </a:r>
          </a:p>
          <a:p>
            <a:pPr eaLnBrk="1" hangingPunct="1">
              <a:lnSpc>
                <a:spcPct val="90000"/>
              </a:lnSpc>
            </a:pPr>
            <a:r>
              <a:rPr lang="en-US" altLang="en-US" u="sng">
                <a:latin typeface="Tahoma" panose="020B0604030504040204" pitchFamily="34" charset="0"/>
              </a:rPr>
              <a:t>See</a:t>
            </a:r>
            <a:r>
              <a:rPr lang="en-US" altLang="en-US">
                <a:latin typeface="Tahoma" panose="020B0604030504040204" pitchFamily="34" charset="0"/>
              </a:rPr>
              <a:t> Rules B5.2 and 5.1(a) and for examples of block quotations followed by a citation.</a:t>
            </a:r>
          </a:p>
        </p:txBody>
      </p:sp>
      <p:sp>
        <p:nvSpPr>
          <p:cNvPr id="38916" name="Slide Number Placeholder 5">
            <a:extLst>
              <a:ext uri="{FF2B5EF4-FFF2-40B4-BE49-F238E27FC236}">
                <a16:creationId xmlns:a16="http://schemas.microsoft.com/office/drawing/2014/main" id="{E77AAE79-0BBA-32B3-1FCC-5DB3345CBF7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4B37347C-EB3C-460E-84ED-44A718E6215E}" type="slidenum">
              <a:rPr lang="en-US" altLang="en-US" sz="1400" smtClean="0">
                <a:latin typeface="Arial" panose="020B0604020202020204" pitchFamily="34" charset="0"/>
              </a:rPr>
              <a:pPr>
                <a:spcBef>
                  <a:spcPct val="0"/>
                </a:spcBef>
                <a:buClrTx/>
                <a:buSzTx/>
                <a:buFontTx/>
                <a:buNone/>
              </a:pPr>
              <a:t>29</a:t>
            </a:fld>
            <a:endParaRPr lang="en-US" altLang="en-US" sz="1400">
              <a:latin typeface="Arial" panose="020B0604020202020204" pitchFamily="34" charset="0"/>
            </a:endParaRP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148F8BF6-9B10-6EE0-CF6D-3349D388BA25}"/>
              </a:ext>
            </a:extLst>
          </p:cNvPr>
          <p:cNvSpPr>
            <a:spLocks noGrp="1"/>
          </p:cNvSpPr>
          <p:nvPr>
            <p:ph type="title"/>
          </p:nvPr>
        </p:nvSpPr>
        <p:spPr>
          <a:xfrm>
            <a:off x="609600" y="457200"/>
            <a:ext cx="8229600" cy="1143000"/>
          </a:xfrm>
        </p:spPr>
        <p:txBody>
          <a:bodyPr/>
          <a:lstStyle/>
          <a:p>
            <a:pPr eaLnBrk="1" hangingPunct="1"/>
            <a:r>
              <a:rPr lang="en-US" altLang="en-US" sz="4400">
                <a:latin typeface="Tahoma" panose="020B0604030504040204" pitchFamily="34" charset="0"/>
              </a:rPr>
              <a:t>The Bad News</a:t>
            </a:r>
          </a:p>
        </p:txBody>
      </p:sp>
      <p:sp>
        <p:nvSpPr>
          <p:cNvPr id="12291" name="Rectangle 3">
            <a:extLst>
              <a:ext uri="{FF2B5EF4-FFF2-40B4-BE49-F238E27FC236}">
                <a16:creationId xmlns:a16="http://schemas.microsoft.com/office/drawing/2014/main" id="{CE1D837F-78B3-A5CC-DD1A-206C2CC4A5A9}"/>
              </a:ext>
            </a:extLst>
          </p:cNvPr>
          <p:cNvSpPr>
            <a:spLocks noGrp="1"/>
          </p:cNvSpPr>
          <p:nvPr>
            <p:ph idx="1"/>
          </p:nvPr>
        </p:nvSpPr>
        <p:spPr>
          <a:xfrm>
            <a:off x="457200" y="2057400"/>
            <a:ext cx="8229600" cy="4389438"/>
          </a:xfrm>
        </p:spPr>
        <p:txBody>
          <a:bodyPr/>
          <a:lstStyle/>
          <a:p>
            <a:pPr eaLnBrk="1" hangingPunct="1"/>
            <a:r>
              <a:rPr lang="en-US" altLang="en-US" sz="2800">
                <a:latin typeface="Tahoma" panose="020B0604030504040204" pitchFamily="34" charset="0"/>
              </a:rPr>
              <a:t>Bluebook rules are nitpicky in the extreme.</a:t>
            </a:r>
          </a:p>
          <a:p>
            <a:pPr lvl="1" eaLnBrk="1" hangingPunct="1"/>
            <a:r>
              <a:rPr lang="en-US" altLang="en-US">
                <a:latin typeface="Tahoma" panose="020B0604030504040204" pitchFamily="34" charset="0"/>
              </a:rPr>
              <a:t>Example:  The Bluebook instructs you to underline or italicize the entire case name up to but not including the comma that follows the case name, see Rule B10.1.1(v).</a:t>
            </a:r>
          </a:p>
          <a:p>
            <a:pPr eaLnBrk="1" hangingPunct="1"/>
            <a:r>
              <a:rPr lang="en-US" altLang="en-US" sz="2800">
                <a:latin typeface="Tahoma" panose="020B0604030504040204" pitchFamily="34" charset="0"/>
              </a:rPr>
              <a:t>Using Bluebook citation form correctly requires a high degree of attention to detail.</a:t>
            </a:r>
          </a:p>
          <a:p>
            <a:pPr eaLnBrk="1" hangingPunct="1"/>
            <a:r>
              <a:rPr lang="en-US" altLang="en-US" sz="2800">
                <a:latin typeface="Tahoma" panose="020B0604030504040204" pitchFamily="34" charset="0"/>
              </a:rPr>
              <a:t>Putting citations in proper Bluebook form takes more time than you might expect.</a:t>
            </a:r>
          </a:p>
        </p:txBody>
      </p:sp>
      <p:sp>
        <p:nvSpPr>
          <p:cNvPr id="12292" name="Slide Number Placeholder 5">
            <a:extLst>
              <a:ext uri="{FF2B5EF4-FFF2-40B4-BE49-F238E27FC236}">
                <a16:creationId xmlns:a16="http://schemas.microsoft.com/office/drawing/2014/main" id="{3E7BA5C1-01B7-0C79-8608-3B6E7800F03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DCB6FF45-C65B-4056-B4F4-8257213159B3}" type="slidenum">
              <a:rPr lang="en-US" altLang="en-US" sz="1400" smtClean="0">
                <a:latin typeface="Arial" panose="020B0604020202020204" pitchFamily="34" charset="0"/>
              </a:rPr>
              <a:pPr>
                <a:spcBef>
                  <a:spcPct val="0"/>
                </a:spcBef>
                <a:buClrTx/>
                <a:buSzTx/>
                <a:buFontTx/>
                <a:buNone/>
              </a:pPr>
              <a:t>3</a:t>
            </a:fld>
            <a:endParaRPr lang="en-US" altLang="en-US" sz="1400">
              <a:latin typeface="Arial" panose="020B0604020202020204" pitchFamily="34" charset="0"/>
            </a:endParaRPr>
          </a:p>
        </p:txBody>
      </p:sp>
    </p:spTree>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a:extLst>
              <a:ext uri="{FF2B5EF4-FFF2-40B4-BE49-F238E27FC236}">
                <a16:creationId xmlns:a16="http://schemas.microsoft.com/office/drawing/2014/main" id="{AF606B16-7C19-3367-E47B-733F92B7F95E}"/>
              </a:ext>
            </a:extLst>
          </p:cNvPr>
          <p:cNvSpPr>
            <a:spLocks noGrp="1"/>
          </p:cNvSpPr>
          <p:nvPr>
            <p:ph type="title"/>
          </p:nvPr>
        </p:nvSpPr>
        <p:spPr>
          <a:xfrm>
            <a:off x="685800" y="457200"/>
            <a:ext cx="7924800" cy="1143000"/>
          </a:xfrm>
        </p:spPr>
        <p:txBody>
          <a:bodyPr/>
          <a:lstStyle/>
          <a:p>
            <a:pPr eaLnBrk="1" hangingPunct="1"/>
            <a:r>
              <a:rPr lang="en-US" altLang="en-US" sz="4400">
                <a:latin typeface="Tahoma" panose="020B0604030504040204" pitchFamily="34" charset="0"/>
              </a:rPr>
              <a:t>Alterations/Omissions</a:t>
            </a:r>
          </a:p>
        </p:txBody>
      </p:sp>
      <p:sp>
        <p:nvSpPr>
          <p:cNvPr id="39939" name="Rectangle 3">
            <a:extLst>
              <a:ext uri="{FF2B5EF4-FFF2-40B4-BE49-F238E27FC236}">
                <a16:creationId xmlns:a16="http://schemas.microsoft.com/office/drawing/2014/main" id="{2D40F11E-53BA-A20E-AC87-FF0D64DC35AF}"/>
              </a:ext>
            </a:extLst>
          </p:cNvPr>
          <p:cNvSpPr>
            <a:spLocks noGrp="1"/>
          </p:cNvSpPr>
          <p:nvPr>
            <p:ph idx="1"/>
          </p:nvPr>
        </p:nvSpPr>
        <p:spPr>
          <a:xfrm>
            <a:off x="533400" y="1997075"/>
            <a:ext cx="8229600" cy="4572000"/>
          </a:xfrm>
        </p:spPr>
        <p:txBody>
          <a:bodyPr/>
          <a:lstStyle/>
          <a:p>
            <a:pPr eaLnBrk="1" hangingPunct="1">
              <a:lnSpc>
                <a:spcPct val="90000"/>
              </a:lnSpc>
            </a:pPr>
            <a:r>
              <a:rPr lang="en-US" altLang="en-US" i="1">
                <a:solidFill>
                  <a:srgbClr val="FF8000"/>
                </a:solidFill>
                <a:latin typeface="Tahoma" panose="020B0604030504040204" pitchFamily="34" charset="0"/>
              </a:rPr>
              <a:t>Rules 5.2 &amp; 5.3</a:t>
            </a:r>
          </a:p>
          <a:p>
            <a:pPr eaLnBrk="1" hangingPunct="1">
              <a:lnSpc>
                <a:spcPct val="90000"/>
              </a:lnSpc>
            </a:pPr>
            <a:r>
              <a:rPr lang="en-US" altLang="en-US" sz="2400">
                <a:latin typeface="Tahoma" panose="020B0604030504040204" pitchFamily="34" charset="0"/>
              </a:rPr>
              <a:t>When changing a letter in a quotation from upper to lower case, or vice versa, enclose it in </a:t>
            </a:r>
            <a:r>
              <a:rPr lang="en-US" altLang="en-US" sz="2400">
                <a:solidFill>
                  <a:srgbClr val="3366FF"/>
                </a:solidFill>
                <a:latin typeface="Tahoma" panose="020B0604030504040204" pitchFamily="34" charset="0"/>
              </a:rPr>
              <a:t>brackets.  </a:t>
            </a:r>
            <a:r>
              <a:rPr lang="en-US" altLang="en-US" sz="2400">
                <a:latin typeface="Tahoma" panose="020B0604030504040204" pitchFamily="34" charset="0"/>
              </a:rPr>
              <a:t>Substituted words or letters also should be bracketed.</a:t>
            </a:r>
          </a:p>
          <a:p>
            <a:pPr eaLnBrk="1" hangingPunct="1">
              <a:lnSpc>
                <a:spcPct val="90000"/>
              </a:lnSpc>
            </a:pPr>
            <a:r>
              <a:rPr lang="en-US" altLang="en-US" sz="2400">
                <a:latin typeface="Tahoma" panose="020B0604030504040204" pitchFamily="34" charset="0"/>
              </a:rPr>
              <a:t>Use an </a:t>
            </a:r>
            <a:r>
              <a:rPr lang="en-US" altLang="en-US" sz="2400">
                <a:solidFill>
                  <a:srgbClr val="3366FF"/>
                </a:solidFill>
                <a:latin typeface="Tahoma" panose="020B0604030504040204" pitchFamily="34" charset="0"/>
              </a:rPr>
              <a:t>ellipsis</a:t>
            </a:r>
            <a:r>
              <a:rPr lang="en-US" altLang="en-US" sz="2400">
                <a:latin typeface="Tahoma" panose="020B0604030504040204" pitchFamily="34" charset="0"/>
              </a:rPr>
              <a:t> (3 periods </a:t>
            </a:r>
            <a:r>
              <a:rPr lang="en-US" altLang="en-US" sz="2400">
                <a:solidFill>
                  <a:srgbClr val="3366FF"/>
                </a:solidFill>
                <a:latin typeface="Tahoma" panose="020B0604030504040204" pitchFamily="34" charset="0"/>
              </a:rPr>
              <a:t>separated by spaces and set off by a space before the first and after the last period</a:t>
            </a:r>
            <a:r>
              <a:rPr lang="en-US" altLang="en-US" sz="2400">
                <a:latin typeface="Tahoma" panose="020B0604030504040204" pitchFamily="34" charset="0"/>
              </a:rPr>
              <a:t>) to take the place of omitted word(s).  These ellipses should never be used to begin a quotation. </a:t>
            </a:r>
            <a:r>
              <a:rPr lang="en-US" altLang="en-US" sz="2400">
                <a:solidFill>
                  <a:srgbClr val="3366FF"/>
                </a:solidFill>
                <a:latin typeface="Tahoma" panose="020B0604030504040204" pitchFamily="34" charset="0"/>
              </a:rPr>
              <a:t>Example:</a:t>
            </a:r>
            <a:r>
              <a:rPr lang="en-US" altLang="en-US" sz="2800">
                <a:solidFill>
                  <a:srgbClr val="3366FF"/>
                </a:solidFill>
                <a:latin typeface="Tahoma" panose="020B0604030504040204" pitchFamily="34" charset="0"/>
              </a:rPr>
              <a:t> </a:t>
            </a:r>
            <a:endParaRPr lang="en-US" altLang="en-US" sz="2400">
              <a:solidFill>
                <a:srgbClr val="3366FF"/>
              </a:solidFill>
              <a:latin typeface="Tahoma" panose="020B0604030504040204" pitchFamily="34" charset="0"/>
            </a:endParaRPr>
          </a:p>
          <a:p>
            <a:pPr lvl="1" eaLnBrk="1" hangingPunct="1">
              <a:lnSpc>
                <a:spcPct val="90000"/>
              </a:lnSpc>
            </a:pPr>
            <a:r>
              <a:rPr lang="en-US" altLang="ja-JP">
                <a:latin typeface="Tahoma" panose="020B0604030504040204" pitchFamily="34" charset="0"/>
                <a:ea typeface="HGP明朝E" panose="02020800000000000000" pitchFamily="18" charset="-128"/>
                <a:cs typeface="HGP明朝E" panose="02020800000000000000" pitchFamily="18" charset="-128"/>
              </a:rPr>
              <a:t>“</a:t>
            </a:r>
            <a:r>
              <a:rPr lang="en-US" altLang="ja-JP">
                <a:solidFill>
                  <a:srgbClr val="FF66CC"/>
                </a:solidFill>
                <a:latin typeface="Tahoma" panose="020B0604030504040204" pitchFamily="34" charset="0"/>
                <a:ea typeface="HGP明朝E" panose="02020800000000000000" pitchFamily="18" charset="-128"/>
                <a:cs typeface="HGP明朝E" panose="02020800000000000000" pitchFamily="18" charset="-128"/>
              </a:rPr>
              <a:t>[P]</a:t>
            </a:r>
            <a:r>
              <a:rPr lang="en-US" altLang="ja-JP">
                <a:latin typeface="Tahoma" panose="020B0604030504040204" pitchFamily="34" charset="0"/>
                <a:ea typeface="HGP明朝E" panose="02020800000000000000" pitchFamily="18" charset="-128"/>
                <a:cs typeface="HGP明朝E" panose="02020800000000000000" pitchFamily="18" charset="-128"/>
              </a:rPr>
              <a:t>ublic confidence </a:t>
            </a:r>
            <a:r>
              <a:rPr lang="en-US" altLang="ja-JP">
                <a:solidFill>
                  <a:srgbClr val="3366FF"/>
                </a:solidFill>
                <a:latin typeface="Tahoma" panose="020B0604030504040204" pitchFamily="34" charset="0"/>
                <a:ea typeface="HGP明朝E" panose="02020800000000000000" pitchFamily="18" charset="-128"/>
                <a:cs typeface="HGP明朝E" panose="02020800000000000000" pitchFamily="18" charset="-128"/>
              </a:rPr>
              <a:t>. . . </a:t>
            </a:r>
            <a:r>
              <a:rPr lang="en-US" altLang="ja-JP">
                <a:latin typeface="Tahoma" panose="020B0604030504040204" pitchFamily="34" charset="0"/>
                <a:ea typeface="HGP明朝E" panose="02020800000000000000" pitchFamily="18" charset="-128"/>
                <a:cs typeface="HGP明朝E" panose="02020800000000000000" pitchFamily="18" charset="-128"/>
              </a:rPr>
              <a:t>depend</a:t>
            </a:r>
            <a:r>
              <a:rPr lang="en-US" altLang="ja-JP">
                <a:solidFill>
                  <a:srgbClr val="FF66CC"/>
                </a:solidFill>
                <a:latin typeface="Tahoma" panose="020B0604030504040204" pitchFamily="34" charset="0"/>
                <a:ea typeface="HGP明朝E" panose="02020800000000000000" pitchFamily="18" charset="-128"/>
                <a:cs typeface="HGP明朝E" panose="02020800000000000000" pitchFamily="18" charset="-128"/>
              </a:rPr>
              <a:t>[s upon] </a:t>
            </a:r>
            <a:r>
              <a:rPr lang="en-US" altLang="ja-JP">
                <a:latin typeface="Tahoma" panose="020B0604030504040204" pitchFamily="34" charset="0"/>
                <a:ea typeface="HGP明朝E" panose="02020800000000000000" pitchFamily="18" charset="-128"/>
                <a:cs typeface="HGP明朝E" panose="02020800000000000000" pitchFamily="18" charset="-128"/>
              </a:rPr>
              <a:t>full disclosure of all the facts, within the framework of the rules of evidence.”</a:t>
            </a:r>
            <a:endParaRPr lang="en-US" altLang="en-US">
              <a:latin typeface="Tahoma" panose="020B0604030504040204" pitchFamily="34" charset="0"/>
            </a:endParaRPr>
          </a:p>
        </p:txBody>
      </p:sp>
      <p:sp>
        <p:nvSpPr>
          <p:cNvPr id="39940" name="Slide Number Placeholder 5">
            <a:extLst>
              <a:ext uri="{FF2B5EF4-FFF2-40B4-BE49-F238E27FC236}">
                <a16:creationId xmlns:a16="http://schemas.microsoft.com/office/drawing/2014/main" id="{685FBA9D-9F15-B139-8D62-7FADDFCC5C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A0CF8195-AAD7-4F36-84C5-3E435A58D2EE}" type="slidenum">
              <a:rPr lang="en-US" altLang="en-US" sz="1400" smtClean="0">
                <a:latin typeface="Arial" panose="020B0604020202020204" pitchFamily="34" charset="0"/>
              </a:rPr>
              <a:pPr>
                <a:spcBef>
                  <a:spcPct val="0"/>
                </a:spcBef>
                <a:buClrTx/>
                <a:buSzTx/>
                <a:buFontTx/>
                <a:buNone/>
              </a:pPr>
              <a:t>30</a:t>
            </a:fld>
            <a:endParaRPr lang="en-US" altLang="en-US" sz="1400">
              <a:latin typeface="Arial" panose="020B0604020202020204" pitchFamily="34" charset="0"/>
            </a:endParaRPr>
          </a:p>
        </p:txBody>
      </p:sp>
    </p:spTree>
  </p:cSld>
  <p:clrMapOvr>
    <a:masterClrMapping/>
  </p:clrMapOvr>
  <p:transition spd="slow"/>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11666E87-6DA1-87FC-FD2E-C297EA4F2DB0}"/>
              </a:ext>
            </a:extLst>
          </p:cNvPr>
          <p:cNvSpPr>
            <a:spLocks noGrp="1" noChangeArrowheads="1"/>
          </p:cNvSpPr>
          <p:nvPr>
            <p:ph type="title"/>
          </p:nvPr>
        </p:nvSpPr>
        <p:spPr>
          <a:xfrm>
            <a:off x="706438" y="381000"/>
            <a:ext cx="7848600" cy="1143000"/>
          </a:xfrm>
          <a:ln>
            <a:miter lim="800000"/>
            <a:headEnd/>
            <a:tailEnd/>
          </a:ln>
        </p:spPr>
        <p:txBody>
          <a:bodyPr/>
          <a:lstStyle/>
          <a:p>
            <a:pPr eaLnBrk="1" fontAlgn="auto" hangingPunct="1">
              <a:spcAft>
                <a:spcPts val="0"/>
              </a:spcAft>
              <a:defRPr/>
            </a:pPr>
            <a:r>
              <a:rPr lang="en-US" sz="4400" dirty="0">
                <a:latin typeface="Tahoma" pitchFamily="34" charset="0"/>
              </a:rPr>
              <a:t>Case Citations</a:t>
            </a:r>
          </a:p>
        </p:txBody>
      </p:sp>
      <p:sp>
        <p:nvSpPr>
          <p:cNvPr id="40963" name="Slide Number Placeholder 4">
            <a:extLst>
              <a:ext uri="{FF2B5EF4-FFF2-40B4-BE49-F238E27FC236}">
                <a16:creationId xmlns:a16="http://schemas.microsoft.com/office/drawing/2014/main" id="{C082D2C1-EFD9-479D-4B47-DDBE263BC2B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E0DFE2A6-4A65-4308-9A12-7BAEF057A47F}" type="slidenum">
              <a:rPr lang="en-US" altLang="en-US" sz="1400" smtClean="0">
                <a:latin typeface="Arial" panose="020B0604020202020204" pitchFamily="34" charset="0"/>
              </a:rPr>
              <a:pPr>
                <a:spcBef>
                  <a:spcPct val="0"/>
                </a:spcBef>
                <a:buClrTx/>
                <a:buSzTx/>
                <a:buFontTx/>
                <a:buNone/>
              </a:pPr>
              <a:t>31</a:t>
            </a:fld>
            <a:endParaRPr lang="en-US" altLang="en-US" sz="1400">
              <a:latin typeface="Arial" panose="020B0604020202020204" pitchFamily="34" charset="0"/>
            </a:endParaRPr>
          </a:p>
        </p:txBody>
      </p:sp>
      <p:sp>
        <p:nvSpPr>
          <p:cNvPr id="40964" name="Rectangle 3">
            <a:extLst>
              <a:ext uri="{FF2B5EF4-FFF2-40B4-BE49-F238E27FC236}">
                <a16:creationId xmlns:a16="http://schemas.microsoft.com/office/drawing/2014/main" id="{C6CF572A-E230-514D-2957-1447A45F22B4}"/>
              </a:ext>
            </a:extLst>
          </p:cNvPr>
          <p:cNvSpPr>
            <a:spLocks noChangeArrowheads="1"/>
          </p:cNvSpPr>
          <p:nvPr/>
        </p:nvSpPr>
        <p:spPr bwMode="auto">
          <a:xfrm>
            <a:off x="477838" y="1981200"/>
            <a:ext cx="8305800" cy="449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eaLnBrk="1" hangingPunct="1">
              <a:spcBef>
                <a:spcPct val="50000"/>
              </a:spcBef>
              <a:buClrTx/>
              <a:buSzTx/>
              <a:buFontTx/>
              <a:buNone/>
            </a:pPr>
            <a:r>
              <a:rPr lang="en-US" altLang="en-US" sz="2800" i="1" u="sng">
                <a:latin typeface="Tahoma" panose="020B0604030504040204" pitchFamily="34" charset="0"/>
              </a:rPr>
              <a:t>How do we take information from an opinion:</a:t>
            </a:r>
          </a:p>
          <a:p>
            <a:pPr eaLnBrk="1" hangingPunct="1">
              <a:lnSpc>
                <a:spcPct val="90000"/>
              </a:lnSpc>
              <a:spcBef>
                <a:spcPct val="50000"/>
              </a:spcBef>
              <a:buClr>
                <a:schemeClr val="tx2"/>
              </a:buClr>
              <a:buSzPct val="90000"/>
              <a:buFont typeface="Symbol" panose="05050102010706020507" pitchFamily="18" charset="2"/>
              <a:buNone/>
            </a:pPr>
            <a:r>
              <a:rPr lang="en-US" altLang="en-US" sz="2400">
                <a:latin typeface="Tahoma" panose="020B0604030504040204" pitchFamily="34" charset="0"/>
              </a:rPr>
              <a:t>	William H. </a:t>
            </a:r>
            <a:r>
              <a:rPr lang="en-US" altLang="en-US" sz="2400">
                <a:solidFill>
                  <a:srgbClr val="F79646"/>
                </a:solidFill>
                <a:latin typeface="Tahoma" panose="020B0604030504040204" pitchFamily="34" charset="0"/>
              </a:rPr>
              <a:t>Smith</a:t>
            </a:r>
            <a:r>
              <a:rPr lang="en-US" altLang="en-US" sz="2400">
                <a:latin typeface="Tahoma" panose="020B0604030504040204" pitchFamily="34" charset="0"/>
              </a:rPr>
              <a:t>, Plaintiff-Appellee, </a:t>
            </a:r>
            <a:br>
              <a:rPr lang="en-US" altLang="en-US" sz="2400">
                <a:latin typeface="Tahoma" panose="020B0604030504040204" pitchFamily="34" charset="0"/>
              </a:rPr>
            </a:br>
            <a:r>
              <a:rPr lang="en-US" altLang="en-US" sz="2400">
                <a:latin typeface="Tahoma" panose="020B0604030504040204" pitchFamily="34" charset="0"/>
              </a:rPr>
              <a:t>		vs. </a:t>
            </a:r>
            <a:br>
              <a:rPr lang="en-US" altLang="en-US" sz="2400">
                <a:latin typeface="Tahoma" panose="020B0604030504040204" pitchFamily="34" charset="0"/>
              </a:rPr>
            </a:br>
            <a:r>
              <a:rPr lang="en-US" altLang="en-US" sz="2400">
                <a:latin typeface="Tahoma" panose="020B0604030504040204" pitchFamily="34" charset="0"/>
              </a:rPr>
              <a:t>	Emma K. </a:t>
            </a:r>
            <a:r>
              <a:rPr lang="en-US" altLang="en-US" sz="2400">
                <a:solidFill>
                  <a:srgbClr val="F79646"/>
                </a:solidFill>
                <a:latin typeface="Tahoma" panose="020B0604030504040204" pitchFamily="34" charset="0"/>
              </a:rPr>
              <a:t>Jones</a:t>
            </a:r>
            <a:r>
              <a:rPr lang="en-US" altLang="en-US" sz="2400">
                <a:latin typeface="Tahoma" panose="020B0604030504040204" pitchFamily="34" charset="0"/>
              </a:rPr>
              <a:t> &amp; Peter Griffith, Defendants-	Appellants.</a:t>
            </a:r>
            <a:br>
              <a:rPr lang="en-US" altLang="en-US" sz="2400">
                <a:latin typeface="Tahoma" panose="020B0604030504040204" pitchFamily="34" charset="0"/>
              </a:rPr>
            </a:br>
            <a:r>
              <a:rPr lang="en-US" altLang="en-US" sz="2400">
                <a:latin typeface="Tahoma" panose="020B0604030504040204" pitchFamily="34" charset="0"/>
              </a:rPr>
              <a:t>	Page </a:t>
            </a:r>
            <a:r>
              <a:rPr lang="en-US" altLang="en-US" sz="2400">
                <a:solidFill>
                  <a:schemeClr val="accent1"/>
                </a:solidFill>
                <a:latin typeface="Tahoma" panose="020B0604030504040204" pitchFamily="34" charset="0"/>
              </a:rPr>
              <a:t>385</a:t>
            </a:r>
            <a:r>
              <a:rPr lang="en-US" altLang="en-US" sz="2400">
                <a:latin typeface="Tahoma" panose="020B0604030504040204" pitchFamily="34" charset="0"/>
              </a:rPr>
              <a:t> of Volume </a:t>
            </a:r>
            <a:r>
              <a:rPr lang="en-US" altLang="en-US" sz="2400">
                <a:solidFill>
                  <a:srgbClr val="FF66CC"/>
                </a:solidFill>
                <a:latin typeface="Tahoma" panose="020B0604030504040204" pitchFamily="34" charset="0"/>
              </a:rPr>
              <a:t>983</a:t>
            </a:r>
            <a:r>
              <a:rPr lang="en-US" altLang="en-US" sz="2400">
                <a:latin typeface="Tahoma" panose="020B0604030504040204" pitchFamily="34" charset="0"/>
              </a:rPr>
              <a:t> of the </a:t>
            </a:r>
            <a:r>
              <a:rPr lang="en-US" altLang="en-US" sz="2400">
                <a:solidFill>
                  <a:srgbClr val="00FF99"/>
                </a:solidFill>
                <a:latin typeface="Tahoma" panose="020B0604030504040204" pitchFamily="34" charset="0"/>
              </a:rPr>
              <a:t>South Western 	Reporter, Second Series</a:t>
            </a:r>
            <a:br>
              <a:rPr lang="en-US" altLang="en-US" sz="2400">
                <a:solidFill>
                  <a:schemeClr val="bg2"/>
                </a:solidFill>
                <a:latin typeface="Tahoma" panose="020B0604030504040204" pitchFamily="34" charset="0"/>
              </a:rPr>
            </a:br>
            <a:r>
              <a:rPr lang="en-US" altLang="en-US" sz="2400">
                <a:latin typeface="Tahoma" panose="020B0604030504040204" pitchFamily="34" charset="0"/>
              </a:rPr>
              <a:t>	Decided by the </a:t>
            </a:r>
            <a:r>
              <a:rPr lang="en-US" altLang="en-US" sz="2400">
                <a:solidFill>
                  <a:srgbClr val="00FF00"/>
                </a:solidFill>
                <a:latin typeface="Tahoma" panose="020B0604030504040204" pitchFamily="34" charset="0"/>
              </a:rPr>
              <a:t>Texas Supreme Court</a:t>
            </a:r>
            <a:r>
              <a:rPr lang="en-US" altLang="en-US" sz="2400">
                <a:latin typeface="Tahoma" panose="020B0604030504040204" pitchFamily="34" charset="0"/>
              </a:rPr>
              <a:t> on </a:t>
            </a:r>
            <a:r>
              <a:rPr lang="en-US" altLang="en-US" sz="2400">
                <a:solidFill>
                  <a:srgbClr val="FF3300"/>
                </a:solidFill>
                <a:latin typeface="Tahoma" panose="020B0604030504040204" pitchFamily="34" charset="0"/>
              </a:rPr>
              <a:t>January 20, 	1998</a:t>
            </a:r>
          </a:p>
          <a:p>
            <a:pPr eaLnBrk="1" hangingPunct="1">
              <a:lnSpc>
                <a:spcPct val="90000"/>
              </a:lnSpc>
              <a:spcBef>
                <a:spcPct val="50000"/>
              </a:spcBef>
              <a:buClr>
                <a:schemeClr val="tx2"/>
              </a:buClr>
              <a:buSzPct val="90000"/>
              <a:buFont typeface="Symbol" panose="05050102010706020507" pitchFamily="18" charset="2"/>
              <a:buNone/>
            </a:pPr>
            <a:r>
              <a:rPr lang="en-US" altLang="en-US" sz="2800" i="1" u="sng">
                <a:latin typeface="Tahoma" panose="020B0604030504040204" pitchFamily="34" charset="0"/>
              </a:rPr>
              <a:t>And transform it into a proper Bluebook citation</a:t>
            </a:r>
            <a:r>
              <a:rPr lang="en-US" altLang="en-US" sz="2800" i="1">
                <a:latin typeface="Tahoma" panose="020B0604030504040204" pitchFamily="34" charset="0"/>
              </a:rPr>
              <a:t>?</a:t>
            </a:r>
          </a:p>
          <a:p>
            <a:pPr eaLnBrk="1" hangingPunct="1">
              <a:lnSpc>
                <a:spcPct val="90000"/>
              </a:lnSpc>
              <a:spcBef>
                <a:spcPct val="50000"/>
              </a:spcBef>
              <a:buClr>
                <a:schemeClr val="tx2"/>
              </a:buClr>
              <a:buSzPct val="90000"/>
              <a:buFont typeface="Symbol" panose="05050102010706020507" pitchFamily="18" charset="2"/>
              <a:buNone/>
            </a:pPr>
            <a:r>
              <a:rPr lang="en-US" altLang="en-US" sz="2400">
                <a:latin typeface="Tahoma" panose="020B0604030504040204" pitchFamily="34" charset="0"/>
              </a:rPr>
              <a:t>	</a:t>
            </a:r>
            <a:r>
              <a:rPr lang="en-US" altLang="en-US" sz="2400" u="sng">
                <a:solidFill>
                  <a:srgbClr val="F79646"/>
                </a:solidFill>
                <a:latin typeface="Tahoma" panose="020B0604030504040204" pitchFamily="34" charset="0"/>
              </a:rPr>
              <a:t>Smith</a:t>
            </a:r>
            <a:r>
              <a:rPr lang="en-US" altLang="en-US" sz="2400" u="sng">
                <a:latin typeface="Tahoma" panose="020B0604030504040204" pitchFamily="34" charset="0"/>
              </a:rPr>
              <a:t> v. </a:t>
            </a:r>
            <a:r>
              <a:rPr lang="en-US" altLang="en-US" sz="2400" u="sng">
                <a:solidFill>
                  <a:srgbClr val="F79646"/>
                </a:solidFill>
                <a:latin typeface="Tahoma" panose="020B0604030504040204" pitchFamily="34" charset="0"/>
              </a:rPr>
              <a:t>Jones</a:t>
            </a:r>
            <a:r>
              <a:rPr lang="en-US" altLang="en-US" sz="2400">
                <a:latin typeface="Tahoma" panose="020B0604030504040204" pitchFamily="34" charset="0"/>
              </a:rPr>
              <a:t>, </a:t>
            </a:r>
            <a:r>
              <a:rPr lang="en-US" altLang="en-US" sz="2400">
                <a:solidFill>
                  <a:srgbClr val="FF66CC"/>
                </a:solidFill>
                <a:latin typeface="Tahoma" panose="020B0604030504040204" pitchFamily="34" charset="0"/>
              </a:rPr>
              <a:t>983</a:t>
            </a:r>
            <a:r>
              <a:rPr lang="en-US" altLang="en-US" sz="2400">
                <a:latin typeface="Tahoma" panose="020B0604030504040204" pitchFamily="34" charset="0"/>
              </a:rPr>
              <a:t> </a:t>
            </a:r>
            <a:r>
              <a:rPr lang="en-US" altLang="en-US" sz="2400">
                <a:solidFill>
                  <a:srgbClr val="00FF99"/>
                </a:solidFill>
                <a:latin typeface="Tahoma" panose="020B0604030504040204" pitchFamily="34" charset="0"/>
              </a:rPr>
              <a:t>S.W.2d</a:t>
            </a:r>
            <a:r>
              <a:rPr lang="en-US" altLang="en-US" sz="2400">
                <a:latin typeface="Tahoma" panose="020B0604030504040204" pitchFamily="34" charset="0"/>
              </a:rPr>
              <a:t> </a:t>
            </a:r>
            <a:r>
              <a:rPr lang="en-US" altLang="en-US" sz="2400">
                <a:solidFill>
                  <a:schemeClr val="accent1"/>
                </a:solidFill>
                <a:latin typeface="Tahoma" panose="020B0604030504040204" pitchFamily="34" charset="0"/>
              </a:rPr>
              <a:t>385 </a:t>
            </a:r>
            <a:r>
              <a:rPr lang="en-US" altLang="en-US" sz="2400">
                <a:latin typeface="Tahoma" panose="020B0604030504040204" pitchFamily="34" charset="0"/>
              </a:rPr>
              <a:t>(</a:t>
            </a:r>
            <a:r>
              <a:rPr lang="en-US" altLang="en-US" sz="2400">
                <a:solidFill>
                  <a:srgbClr val="00FF00"/>
                </a:solidFill>
                <a:latin typeface="Tahoma" panose="020B0604030504040204" pitchFamily="34" charset="0"/>
              </a:rPr>
              <a:t>Tex.</a:t>
            </a:r>
            <a:r>
              <a:rPr lang="en-US" altLang="en-US" sz="2400">
                <a:latin typeface="Tahoma" panose="020B0604030504040204" pitchFamily="34" charset="0"/>
              </a:rPr>
              <a:t> </a:t>
            </a:r>
            <a:r>
              <a:rPr lang="en-US" altLang="en-US" sz="2400">
                <a:solidFill>
                  <a:srgbClr val="FF3300"/>
                </a:solidFill>
                <a:latin typeface="Tahoma" panose="020B0604030504040204" pitchFamily="34" charset="0"/>
              </a:rPr>
              <a:t>1998</a:t>
            </a:r>
            <a:r>
              <a:rPr lang="en-US" altLang="en-US" sz="2400">
                <a:latin typeface="Tahoma" panose="020B0604030504040204" pitchFamily="34" charset="0"/>
              </a:rPr>
              <a:t>).</a:t>
            </a:r>
            <a:endParaRPr lang="en-US" altLang="en-US" sz="2400" u="sng">
              <a:latin typeface="Tahoma" panose="020B0604030504040204" pitchFamily="34" charset="0"/>
            </a:endParaRPr>
          </a:p>
        </p:txBody>
      </p:sp>
    </p:spTree>
  </p:cSld>
  <p:clrMapOvr>
    <a:masterClrMapping/>
  </p:clrMapOvr>
  <p:transition spd="slow"/>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90E3E21D-6539-FB06-EA80-0C33137D5DF9}"/>
              </a:ext>
            </a:extLst>
          </p:cNvPr>
          <p:cNvSpPr>
            <a:spLocks noGrp="1" noChangeArrowheads="1"/>
          </p:cNvSpPr>
          <p:nvPr>
            <p:ph type="title"/>
          </p:nvPr>
        </p:nvSpPr>
        <p:spPr>
          <a:xfrm>
            <a:off x="533400" y="914400"/>
            <a:ext cx="8077200" cy="685800"/>
          </a:xfrm>
        </p:spPr>
        <p:txBody>
          <a:bodyPr>
            <a:noAutofit/>
          </a:bodyPr>
          <a:lstStyle/>
          <a:p>
            <a:pPr eaLnBrk="1" fontAlgn="auto" hangingPunct="1">
              <a:spcAft>
                <a:spcPts val="0"/>
              </a:spcAft>
              <a:defRPr/>
            </a:pPr>
            <a:r>
              <a:rPr lang="en-US" sz="4400" dirty="0">
                <a:latin typeface="Tahoma" pitchFamily="34" charset="0"/>
                <a:ea typeface="+mj-ea"/>
              </a:rPr>
              <a:t>Components of a case citation</a:t>
            </a:r>
          </a:p>
        </p:txBody>
      </p:sp>
      <p:sp>
        <p:nvSpPr>
          <p:cNvPr id="41987" name="Rectangle 3">
            <a:extLst>
              <a:ext uri="{FF2B5EF4-FFF2-40B4-BE49-F238E27FC236}">
                <a16:creationId xmlns:a16="http://schemas.microsoft.com/office/drawing/2014/main" id="{A07D825F-DB13-EF18-E524-D92DD3ED3448}"/>
              </a:ext>
            </a:extLst>
          </p:cNvPr>
          <p:cNvSpPr>
            <a:spLocks noGrp="1"/>
          </p:cNvSpPr>
          <p:nvPr>
            <p:ph idx="1"/>
          </p:nvPr>
        </p:nvSpPr>
        <p:spPr/>
        <p:txBody>
          <a:bodyPr/>
          <a:lstStyle/>
          <a:p>
            <a:pPr eaLnBrk="1" hangingPunct="1">
              <a:lnSpc>
                <a:spcPct val="90000"/>
              </a:lnSpc>
              <a:defRPr/>
            </a:pPr>
            <a:r>
              <a:rPr lang="en-US" altLang="en-US" i="1" dirty="0">
                <a:solidFill>
                  <a:srgbClr val="FF8000"/>
                </a:solidFill>
                <a:latin typeface="Tahoma" panose="020B0604030504040204" pitchFamily="34" charset="0"/>
              </a:rPr>
              <a:t>Rules B10 &amp; 10</a:t>
            </a:r>
          </a:p>
          <a:p>
            <a:pPr eaLnBrk="1" hangingPunct="1">
              <a:lnSpc>
                <a:spcPct val="90000"/>
              </a:lnSpc>
              <a:buFontTx/>
              <a:buNone/>
              <a:defRPr/>
            </a:pPr>
            <a:endParaRPr lang="en-US" altLang="en-US" i="1" dirty="0">
              <a:solidFill>
                <a:schemeClr val="accent1"/>
              </a:solidFill>
              <a:latin typeface="Tahoma" panose="020B0604030504040204" pitchFamily="34" charset="0"/>
            </a:endParaRPr>
          </a:p>
          <a:p>
            <a:pPr eaLnBrk="1" hangingPunct="1">
              <a:lnSpc>
                <a:spcPct val="90000"/>
              </a:lnSpc>
              <a:buFontTx/>
              <a:buNone/>
              <a:defRPr/>
            </a:pPr>
            <a:r>
              <a:rPr lang="en-US" altLang="en-US" i="1" dirty="0">
                <a:latin typeface="Tahoma" panose="020B0604030504040204" pitchFamily="34" charset="0"/>
              </a:rPr>
              <a:t>  </a:t>
            </a:r>
            <a:r>
              <a:rPr lang="en-US" altLang="en-US" sz="1800" i="1" dirty="0">
                <a:latin typeface="Tahoma" panose="020B0604030504040204" pitchFamily="34" charset="0"/>
              </a:rPr>
              <a:t>    </a:t>
            </a:r>
            <a:r>
              <a:rPr lang="en-US" altLang="en-US" sz="1800" dirty="0">
                <a:solidFill>
                  <a:schemeClr val="accent1"/>
                </a:solidFill>
                <a:latin typeface="Tahoma" panose="020B0604030504040204" pitchFamily="34" charset="0"/>
              </a:rPr>
              <a:t>v. for versus</a:t>
            </a:r>
            <a:r>
              <a:rPr lang="en-US" altLang="en-US" sz="1800" dirty="0">
                <a:solidFill>
                  <a:srgbClr val="FFFF00"/>
                </a:solidFill>
                <a:latin typeface="Tahoma" panose="020B0604030504040204" pitchFamily="34" charset="0"/>
              </a:rPr>
              <a:t>	</a:t>
            </a:r>
            <a:r>
              <a:rPr lang="en-US" altLang="en-US" sz="1800" dirty="0">
                <a:latin typeface="Tahoma" panose="020B0604030504040204" pitchFamily="34" charset="0"/>
              </a:rPr>
              <a:t>	</a:t>
            </a:r>
            <a:r>
              <a:rPr lang="en-US" altLang="en-US" sz="1800" dirty="0">
                <a:solidFill>
                  <a:srgbClr val="FF3300"/>
                </a:solidFill>
                <a:latin typeface="Tahoma" panose="020B0604030504040204" pitchFamily="34" charset="0"/>
              </a:rPr>
              <a:t>reporter</a:t>
            </a:r>
            <a:r>
              <a:rPr lang="en-US" altLang="en-US" sz="1800" dirty="0">
                <a:latin typeface="Tahoma" panose="020B0604030504040204" pitchFamily="34" charset="0"/>
              </a:rPr>
              <a:t> 	         </a:t>
            </a:r>
            <a:r>
              <a:rPr lang="en-US" altLang="en-US" sz="1800" dirty="0">
                <a:solidFill>
                  <a:srgbClr val="00FF99"/>
                </a:solidFill>
                <a:latin typeface="Tahoma" panose="020B0604030504040204" pitchFamily="34" charset="0"/>
              </a:rPr>
              <a:t>first page</a:t>
            </a:r>
            <a:r>
              <a:rPr lang="en-US" altLang="en-US" sz="1800" dirty="0">
                <a:latin typeface="Tahoma" panose="020B0604030504040204" pitchFamily="34" charset="0"/>
              </a:rPr>
              <a:t>	    </a:t>
            </a:r>
            <a:r>
              <a:rPr lang="en-US" altLang="en-US" sz="1800" dirty="0" err="1">
                <a:solidFill>
                  <a:schemeClr val="tx2"/>
                </a:solidFill>
                <a:latin typeface="Tahoma" panose="020B0604030504040204" pitchFamily="34" charset="0"/>
              </a:rPr>
              <a:t>pincite</a:t>
            </a:r>
            <a:endParaRPr lang="en-US" altLang="en-US" sz="1800" dirty="0">
              <a:solidFill>
                <a:schemeClr val="tx2"/>
              </a:solidFill>
              <a:latin typeface="Tahoma" panose="020B0604030504040204" pitchFamily="34" charset="0"/>
            </a:endParaRPr>
          </a:p>
          <a:p>
            <a:pPr eaLnBrk="1" hangingPunct="1">
              <a:lnSpc>
                <a:spcPct val="90000"/>
              </a:lnSpc>
              <a:buFontTx/>
              <a:buNone/>
              <a:defRPr/>
            </a:pPr>
            <a:r>
              <a:rPr lang="en-US" altLang="en-US" sz="1800" dirty="0">
                <a:latin typeface="Tahoma" panose="020B0604030504040204" pitchFamily="34" charset="0"/>
              </a:rPr>
              <a:t>				</a:t>
            </a:r>
            <a:r>
              <a:rPr lang="en-US" altLang="en-US" sz="1800" dirty="0">
                <a:solidFill>
                  <a:srgbClr val="FF3300"/>
                </a:solidFill>
                <a:latin typeface="Tahoma" panose="020B0604030504040204" pitchFamily="34" charset="0"/>
              </a:rPr>
              <a:t>volume #</a:t>
            </a:r>
            <a:r>
              <a:rPr lang="en-US" altLang="en-US" sz="1800" dirty="0">
                <a:latin typeface="Tahoma" panose="020B0604030504040204" pitchFamily="34" charset="0"/>
              </a:rPr>
              <a:t>         </a:t>
            </a:r>
            <a:r>
              <a:rPr lang="en-US" altLang="en-US" sz="1800" dirty="0">
                <a:solidFill>
                  <a:srgbClr val="00FF99"/>
                </a:solidFill>
                <a:latin typeface="Tahoma" panose="020B0604030504040204" pitchFamily="34" charset="0"/>
              </a:rPr>
              <a:t>of case</a:t>
            </a:r>
            <a:r>
              <a:rPr lang="en-US" altLang="en-US" sz="1800" dirty="0">
                <a:latin typeface="Tahoma" panose="020B0604030504040204" pitchFamily="34" charset="0"/>
              </a:rPr>
              <a:t>	    </a:t>
            </a:r>
          </a:p>
          <a:p>
            <a:pPr eaLnBrk="1" hangingPunct="1">
              <a:lnSpc>
                <a:spcPct val="90000"/>
              </a:lnSpc>
              <a:buFontTx/>
              <a:buNone/>
              <a:defRPr/>
            </a:pPr>
            <a:endParaRPr lang="en-US" altLang="en-US" sz="2800" u="sng" dirty="0">
              <a:latin typeface="Tahoma" panose="020B0604030504040204" pitchFamily="34" charset="0"/>
            </a:endParaRPr>
          </a:p>
          <a:p>
            <a:pPr eaLnBrk="1" hangingPunct="1">
              <a:lnSpc>
                <a:spcPct val="90000"/>
              </a:lnSpc>
              <a:buFontTx/>
              <a:buNone/>
              <a:defRPr/>
            </a:pPr>
            <a:r>
              <a:rPr lang="en-US" altLang="en-US" sz="2800" u="sng" dirty="0">
                <a:solidFill>
                  <a:srgbClr val="FF66CC"/>
                </a:solidFill>
                <a:latin typeface="Tahoma" panose="020B0604030504040204" pitchFamily="34" charset="0"/>
              </a:rPr>
              <a:t>Billings</a:t>
            </a:r>
            <a:r>
              <a:rPr lang="en-US" altLang="en-US" sz="2800" u="sng" dirty="0">
                <a:latin typeface="Tahoma" panose="020B0604030504040204" pitchFamily="34" charset="0"/>
              </a:rPr>
              <a:t> </a:t>
            </a:r>
            <a:r>
              <a:rPr lang="en-US" altLang="en-US" sz="2800" u="sng" dirty="0">
                <a:solidFill>
                  <a:schemeClr val="accent1"/>
                </a:solidFill>
                <a:latin typeface="Tahoma" panose="020B0604030504040204" pitchFamily="34" charset="0"/>
              </a:rPr>
              <a:t>v. </a:t>
            </a:r>
            <a:r>
              <a:rPr lang="en-US" altLang="en-US" sz="2800" u="sng" dirty="0">
                <a:solidFill>
                  <a:srgbClr val="00FF00"/>
                </a:solidFill>
                <a:latin typeface="Tahoma" panose="020B0604030504040204" pitchFamily="34" charset="0"/>
              </a:rPr>
              <a:t>Cotter</a:t>
            </a:r>
            <a:r>
              <a:rPr lang="en-US" altLang="en-US" sz="2800" dirty="0">
                <a:latin typeface="Tahoma" panose="020B0604030504040204" pitchFamily="34" charset="0"/>
              </a:rPr>
              <a:t>, </a:t>
            </a:r>
            <a:r>
              <a:rPr lang="en-US" altLang="en-US" sz="2800" dirty="0">
                <a:solidFill>
                  <a:srgbClr val="FF3300"/>
                </a:solidFill>
                <a:latin typeface="Tahoma" panose="020B0604030504040204" pitchFamily="34" charset="0"/>
              </a:rPr>
              <a:t>562</a:t>
            </a:r>
            <a:r>
              <a:rPr lang="en-US" altLang="en-US" sz="2800" dirty="0">
                <a:latin typeface="Tahoma" panose="020B0604030504040204" pitchFamily="34" charset="0"/>
              </a:rPr>
              <a:t> </a:t>
            </a:r>
            <a:r>
              <a:rPr lang="en-US" altLang="en-US" sz="2800" dirty="0">
                <a:solidFill>
                  <a:srgbClr val="0BD0D9"/>
                </a:solidFill>
                <a:latin typeface="Tahoma" panose="020B0604030504040204" pitchFamily="34" charset="0"/>
              </a:rPr>
              <a:t>A.2d</a:t>
            </a:r>
            <a:r>
              <a:rPr lang="en-US" altLang="en-US" sz="2800" dirty="0">
                <a:solidFill>
                  <a:srgbClr val="CCFFCC"/>
                </a:solidFill>
                <a:latin typeface="Tahoma" panose="020B0604030504040204" pitchFamily="34" charset="0"/>
              </a:rPr>
              <a:t> </a:t>
            </a:r>
            <a:r>
              <a:rPr lang="en-US" altLang="en-US" sz="2800" dirty="0">
                <a:solidFill>
                  <a:srgbClr val="00FF99"/>
                </a:solidFill>
                <a:latin typeface="Tahoma" panose="020B0604030504040204" pitchFamily="34" charset="0"/>
              </a:rPr>
              <a:t>462</a:t>
            </a:r>
            <a:r>
              <a:rPr lang="en-US" altLang="en-US" sz="2800" dirty="0">
                <a:latin typeface="Tahoma" panose="020B0604030504040204" pitchFamily="34" charset="0"/>
              </a:rPr>
              <a:t>, </a:t>
            </a:r>
            <a:r>
              <a:rPr lang="en-US" altLang="en-US" sz="2800" dirty="0">
                <a:solidFill>
                  <a:schemeClr val="tx2"/>
                </a:solidFill>
                <a:latin typeface="Tahoma" panose="020B0604030504040204" pitchFamily="34" charset="0"/>
              </a:rPr>
              <a:t>471</a:t>
            </a:r>
            <a:r>
              <a:rPr lang="en-US" altLang="en-US" sz="2800" dirty="0">
                <a:latin typeface="Tahoma" panose="020B0604030504040204" pitchFamily="34" charset="0"/>
              </a:rPr>
              <a:t> (</a:t>
            </a:r>
            <a:r>
              <a:rPr lang="en-US" altLang="en-US" sz="2800" dirty="0">
                <a:solidFill>
                  <a:schemeClr val="accent4">
                    <a:lumMod val="50000"/>
                  </a:schemeClr>
                </a:solidFill>
                <a:latin typeface="Tahoma" panose="020B0604030504040204" pitchFamily="34" charset="0"/>
              </a:rPr>
              <a:t>Pa.</a:t>
            </a:r>
            <a:r>
              <a:rPr lang="en-US" altLang="en-US" sz="2800" dirty="0">
                <a:latin typeface="Tahoma" panose="020B0604030504040204" pitchFamily="34" charset="0"/>
              </a:rPr>
              <a:t> </a:t>
            </a:r>
            <a:r>
              <a:rPr lang="en-US" altLang="en-US" sz="2800" dirty="0">
                <a:solidFill>
                  <a:srgbClr val="9966FF"/>
                </a:solidFill>
                <a:latin typeface="Tahoma" panose="020B0604030504040204" pitchFamily="34" charset="0"/>
              </a:rPr>
              <a:t>1987</a:t>
            </a:r>
            <a:r>
              <a:rPr lang="en-US" altLang="en-US" sz="2800" dirty="0">
                <a:latin typeface="Tahoma" panose="020B0604030504040204" pitchFamily="34" charset="0"/>
              </a:rPr>
              <a:t>).</a:t>
            </a:r>
          </a:p>
          <a:p>
            <a:pPr eaLnBrk="1" hangingPunct="1">
              <a:lnSpc>
                <a:spcPct val="90000"/>
              </a:lnSpc>
              <a:buFontTx/>
              <a:buNone/>
              <a:defRPr/>
            </a:pPr>
            <a:endParaRPr lang="en-US" altLang="en-US" sz="2800" dirty="0">
              <a:latin typeface="Tahoma" panose="020B0604030504040204" pitchFamily="34" charset="0"/>
            </a:endParaRPr>
          </a:p>
          <a:p>
            <a:pPr eaLnBrk="1" hangingPunct="1">
              <a:lnSpc>
                <a:spcPct val="90000"/>
              </a:lnSpc>
              <a:buFontTx/>
              <a:buNone/>
              <a:defRPr/>
            </a:pPr>
            <a:r>
              <a:rPr lang="en-US" altLang="en-US" sz="1800" dirty="0">
                <a:solidFill>
                  <a:srgbClr val="FF66CC"/>
                </a:solidFill>
                <a:latin typeface="Tahoma" panose="020B0604030504040204" pitchFamily="34" charset="0"/>
              </a:rPr>
              <a:t>first party</a:t>
            </a:r>
            <a:r>
              <a:rPr lang="en-US" altLang="en-US" sz="1800" dirty="0">
                <a:latin typeface="Tahoma" panose="020B0604030504040204" pitchFamily="34" charset="0"/>
              </a:rPr>
              <a:t>	</a:t>
            </a:r>
            <a:r>
              <a:rPr lang="en-US" altLang="en-US" sz="1800" dirty="0">
                <a:solidFill>
                  <a:srgbClr val="00FF00"/>
                </a:solidFill>
                <a:latin typeface="Tahoma" panose="020B0604030504040204" pitchFamily="34" charset="0"/>
              </a:rPr>
              <a:t>second</a:t>
            </a:r>
            <a:r>
              <a:rPr lang="en-US" altLang="en-US" sz="1800" dirty="0">
                <a:latin typeface="Tahoma" panose="020B0604030504040204" pitchFamily="34" charset="0"/>
              </a:rPr>
              <a:t>	           </a:t>
            </a:r>
            <a:r>
              <a:rPr lang="en-US" altLang="en-US" sz="1800" dirty="0">
                <a:solidFill>
                  <a:srgbClr val="0BD0D9"/>
                </a:solidFill>
                <a:latin typeface="Tahoma" panose="020B0604030504040204" pitchFamily="34" charset="0"/>
              </a:rPr>
              <a:t>reporter</a:t>
            </a:r>
            <a:r>
              <a:rPr lang="en-US" altLang="en-US" sz="1800" dirty="0">
                <a:latin typeface="Tahoma" panose="020B0604030504040204" pitchFamily="34" charset="0"/>
              </a:rPr>
              <a:t>	         </a:t>
            </a:r>
            <a:r>
              <a:rPr lang="en-US" altLang="en-US" sz="1800" dirty="0">
                <a:solidFill>
                  <a:schemeClr val="accent4">
                    <a:lumMod val="50000"/>
                  </a:schemeClr>
                </a:solidFill>
                <a:latin typeface="Tahoma" panose="020B0604030504040204" pitchFamily="34" charset="0"/>
              </a:rPr>
              <a:t>court</a:t>
            </a:r>
            <a:r>
              <a:rPr lang="en-US" altLang="en-US" sz="1800" dirty="0">
                <a:latin typeface="Tahoma" panose="020B0604030504040204" pitchFamily="34" charset="0"/>
              </a:rPr>
              <a:t>	     </a:t>
            </a:r>
            <a:r>
              <a:rPr lang="en-US" altLang="en-US" sz="1800" dirty="0">
                <a:solidFill>
                  <a:srgbClr val="9966FF"/>
                </a:solidFill>
                <a:latin typeface="Tahoma" panose="020B0604030504040204" pitchFamily="34" charset="0"/>
              </a:rPr>
              <a:t>year of</a:t>
            </a:r>
          </a:p>
          <a:p>
            <a:pPr eaLnBrk="1" hangingPunct="1">
              <a:lnSpc>
                <a:spcPct val="90000"/>
              </a:lnSpc>
              <a:buFontTx/>
              <a:buNone/>
              <a:defRPr/>
            </a:pPr>
            <a:r>
              <a:rPr lang="en-US" altLang="en-US" sz="1800" dirty="0">
                <a:latin typeface="Tahoma" panose="020B0604030504040204" pitchFamily="34" charset="0"/>
              </a:rPr>
              <a:t>			</a:t>
            </a:r>
            <a:r>
              <a:rPr lang="en-US" altLang="en-US" sz="1800" dirty="0">
                <a:solidFill>
                  <a:srgbClr val="00FF00"/>
                </a:solidFill>
                <a:latin typeface="Tahoma" panose="020B0604030504040204" pitchFamily="34" charset="0"/>
              </a:rPr>
              <a:t>party</a:t>
            </a:r>
            <a:r>
              <a:rPr lang="en-US" altLang="en-US" sz="1800" dirty="0">
                <a:latin typeface="Tahoma" panose="020B0604030504040204" pitchFamily="34" charset="0"/>
              </a:rPr>
              <a:t>	           </a:t>
            </a:r>
            <a:r>
              <a:rPr lang="en-US" altLang="en-US" sz="1800" dirty="0">
                <a:solidFill>
                  <a:srgbClr val="0BD0D9"/>
                </a:solidFill>
                <a:latin typeface="Tahoma" panose="020B0604030504040204" pitchFamily="34" charset="0"/>
              </a:rPr>
              <a:t>abbreviation</a:t>
            </a:r>
            <a:r>
              <a:rPr lang="en-US" altLang="en-US" sz="1800" dirty="0">
                <a:latin typeface="Tahoma" panose="020B0604030504040204" pitchFamily="34" charset="0"/>
              </a:rPr>
              <a:t>      </a:t>
            </a:r>
            <a:r>
              <a:rPr lang="en-US" altLang="en-US" sz="1800" dirty="0" err="1">
                <a:solidFill>
                  <a:schemeClr val="accent4">
                    <a:lumMod val="50000"/>
                  </a:schemeClr>
                </a:solidFill>
                <a:latin typeface="Tahoma" panose="020B0604030504040204" pitchFamily="34" charset="0"/>
              </a:rPr>
              <a:t>abbreviation</a:t>
            </a:r>
            <a:r>
              <a:rPr lang="en-US" altLang="en-US" sz="1800" dirty="0">
                <a:latin typeface="Tahoma" panose="020B0604030504040204" pitchFamily="34" charset="0"/>
              </a:rPr>
              <a:t>    </a:t>
            </a:r>
            <a:r>
              <a:rPr lang="en-US" altLang="en-US" sz="1800" dirty="0">
                <a:solidFill>
                  <a:srgbClr val="9966FF"/>
                </a:solidFill>
                <a:latin typeface="Tahoma" panose="020B0604030504040204" pitchFamily="34" charset="0"/>
              </a:rPr>
              <a:t>decision</a:t>
            </a:r>
          </a:p>
        </p:txBody>
      </p:sp>
      <p:sp>
        <p:nvSpPr>
          <p:cNvPr id="41988" name="Slide Number Placeholder 5">
            <a:extLst>
              <a:ext uri="{FF2B5EF4-FFF2-40B4-BE49-F238E27FC236}">
                <a16:creationId xmlns:a16="http://schemas.microsoft.com/office/drawing/2014/main" id="{9082C617-3092-2F4E-8DFA-4E4C7BCCA48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68A5D608-1BF6-4C5F-A7DE-982E6B2442FF}" type="slidenum">
              <a:rPr lang="en-US" altLang="en-US" sz="1400" smtClean="0">
                <a:latin typeface="Arial" panose="020B0604020202020204" pitchFamily="34" charset="0"/>
              </a:rPr>
              <a:pPr>
                <a:spcBef>
                  <a:spcPct val="0"/>
                </a:spcBef>
                <a:buClrTx/>
                <a:buSzTx/>
                <a:buFontTx/>
                <a:buNone/>
              </a:pPr>
              <a:t>32</a:t>
            </a:fld>
            <a:endParaRPr lang="en-US" altLang="en-US" sz="1400">
              <a:latin typeface="Arial" panose="020B0604020202020204" pitchFamily="34" charset="0"/>
            </a:endParaRPr>
          </a:p>
        </p:txBody>
      </p:sp>
      <p:sp>
        <p:nvSpPr>
          <p:cNvPr id="41989" name="Line 4">
            <a:extLst>
              <a:ext uri="{FF2B5EF4-FFF2-40B4-BE49-F238E27FC236}">
                <a16:creationId xmlns:a16="http://schemas.microsoft.com/office/drawing/2014/main" id="{9426DB49-3DA8-731D-A60D-A713CD027B6D}"/>
              </a:ext>
            </a:extLst>
          </p:cNvPr>
          <p:cNvSpPr>
            <a:spLocks noChangeShapeType="1"/>
          </p:cNvSpPr>
          <p:nvPr/>
        </p:nvSpPr>
        <p:spPr bwMode="auto">
          <a:xfrm>
            <a:off x="2819400" y="4419600"/>
            <a:ext cx="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1990" name="Line 5">
            <a:extLst>
              <a:ext uri="{FF2B5EF4-FFF2-40B4-BE49-F238E27FC236}">
                <a16:creationId xmlns:a16="http://schemas.microsoft.com/office/drawing/2014/main" id="{C87F0FAD-D33A-8791-E248-7D53C2F65C6B}"/>
              </a:ext>
            </a:extLst>
          </p:cNvPr>
          <p:cNvSpPr>
            <a:spLocks noChangeShapeType="1"/>
          </p:cNvSpPr>
          <p:nvPr/>
        </p:nvSpPr>
        <p:spPr bwMode="auto">
          <a:xfrm>
            <a:off x="1828800" y="3276600"/>
            <a:ext cx="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1991" name="Line 6">
            <a:extLst>
              <a:ext uri="{FF2B5EF4-FFF2-40B4-BE49-F238E27FC236}">
                <a16:creationId xmlns:a16="http://schemas.microsoft.com/office/drawing/2014/main" id="{88E81233-5BF0-B9C8-9167-1E33F349505F}"/>
              </a:ext>
            </a:extLst>
          </p:cNvPr>
          <p:cNvSpPr>
            <a:spLocks noChangeShapeType="1"/>
          </p:cNvSpPr>
          <p:nvPr/>
        </p:nvSpPr>
        <p:spPr bwMode="auto">
          <a:xfrm>
            <a:off x="1219200" y="45720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1992" name="Line 7">
            <a:extLst>
              <a:ext uri="{FF2B5EF4-FFF2-40B4-BE49-F238E27FC236}">
                <a16:creationId xmlns:a16="http://schemas.microsoft.com/office/drawing/2014/main" id="{6B541C96-FA1D-8F4F-33FD-1F94790621B0}"/>
              </a:ext>
            </a:extLst>
          </p:cNvPr>
          <p:cNvSpPr>
            <a:spLocks noChangeShapeType="1"/>
          </p:cNvSpPr>
          <p:nvPr/>
        </p:nvSpPr>
        <p:spPr bwMode="auto">
          <a:xfrm>
            <a:off x="2743200" y="4570413"/>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1993" name="Line 8">
            <a:extLst>
              <a:ext uri="{FF2B5EF4-FFF2-40B4-BE49-F238E27FC236}">
                <a16:creationId xmlns:a16="http://schemas.microsoft.com/office/drawing/2014/main" id="{575BAC5B-2E8F-BEF0-1939-C1A95EE88535}"/>
              </a:ext>
            </a:extLst>
          </p:cNvPr>
          <p:cNvSpPr>
            <a:spLocks noChangeShapeType="1"/>
          </p:cNvSpPr>
          <p:nvPr/>
        </p:nvSpPr>
        <p:spPr bwMode="auto">
          <a:xfrm>
            <a:off x="3581400" y="3619500"/>
            <a:ext cx="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1994" name="Line 9">
            <a:extLst>
              <a:ext uri="{FF2B5EF4-FFF2-40B4-BE49-F238E27FC236}">
                <a16:creationId xmlns:a16="http://schemas.microsoft.com/office/drawing/2014/main" id="{0ED4E09F-62A2-C77E-93FC-10D000059527}"/>
              </a:ext>
            </a:extLst>
          </p:cNvPr>
          <p:cNvSpPr>
            <a:spLocks noChangeShapeType="1"/>
          </p:cNvSpPr>
          <p:nvPr/>
        </p:nvSpPr>
        <p:spPr bwMode="auto">
          <a:xfrm>
            <a:off x="5105400" y="3581400"/>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1995" name="Line 10">
            <a:extLst>
              <a:ext uri="{FF2B5EF4-FFF2-40B4-BE49-F238E27FC236}">
                <a16:creationId xmlns:a16="http://schemas.microsoft.com/office/drawing/2014/main" id="{DF8B1CAE-21BF-1F25-2E9A-D78E77779907}"/>
              </a:ext>
            </a:extLst>
          </p:cNvPr>
          <p:cNvSpPr>
            <a:spLocks noChangeShapeType="1"/>
          </p:cNvSpPr>
          <p:nvPr/>
        </p:nvSpPr>
        <p:spPr bwMode="auto">
          <a:xfrm>
            <a:off x="4419600" y="4551363"/>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1996" name="Line 11">
            <a:extLst>
              <a:ext uri="{FF2B5EF4-FFF2-40B4-BE49-F238E27FC236}">
                <a16:creationId xmlns:a16="http://schemas.microsoft.com/office/drawing/2014/main" id="{79A3D16C-ED83-F7E9-514E-B2FAF2FED6AD}"/>
              </a:ext>
            </a:extLst>
          </p:cNvPr>
          <p:cNvSpPr>
            <a:spLocks noChangeShapeType="1"/>
          </p:cNvSpPr>
          <p:nvPr/>
        </p:nvSpPr>
        <p:spPr bwMode="auto">
          <a:xfrm flipH="1">
            <a:off x="5829300" y="3276600"/>
            <a:ext cx="838200" cy="685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1997" name="Line 12">
            <a:extLst>
              <a:ext uri="{FF2B5EF4-FFF2-40B4-BE49-F238E27FC236}">
                <a16:creationId xmlns:a16="http://schemas.microsoft.com/office/drawing/2014/main" id="{EA123C9F-02BF-1D98-D60C-4FDB434CC926}"/>
              </a:ext>
            </a:extLst>
          </p:cNvPr>
          <p:cNvSpPr>
            <a:spLocks noChangeShapeType="1"/>
          </p:cNvSpPr>
          <p:nvPr/>
        </p:nvSpPr>
        <p:spPr bwMode="auto">
          <a:xfrm flipH="1">
            <a:off x="6057900" y="4551363"/>
            <a:ext cx="60960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41998" name="Line 13">
            <a:extLst>
              <a:ext uri="{FF2B5EF4-FFF2-40B4-BE49-F238E27FC236}">
                <a16:creationId xmlns:a16="http://schemas.microsoft.com/office/drawing/2014/main" id="{03F5F5A4-12E5-202A-C508-1234D41171F2}"/>
              </a:ext>
            </a:extLst>
          </p:cNvPr>
          <p:cNvSpPr>
            <a:spLocks noChangeShapeType="1"/>
          </p:cNvSpPr>
          <p:nvPr/>
        </p:nvSpPr>
        <p:spPr bwMode="auto">
          <a:xfrm>
            <a:off x="7467600" y="4551363"/>
            <a:ext cx="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Tree>
  </p:cSld>
  <p:clrMapOvr>
    <a:masterClrMapping/>
  </p:clrMapOvr>
  <p:transition spd="slow"/>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ACAC496-7119-415B-1047-7D630F22CC43}"/>
              </a:ext>
            </a:extLst>
          </p:cNvPr>
          <p:cNvSpPr>
            <a:spLocks noGrp="1" noChangeArrowheads="1"/>
          </p:cNvSpPr>
          <p:nvPr>
            <p:ph type="title"/>
          </p:nvPr>
        </p:nvSpPr>
        <p:spPr>
          <a:xfrm>
            <a:off x="609600" y="762000"/>
            <a:ext cx="8001000" cy="1219200"/>
          </a:xfrm>
        </p:spPr>
        <p:txBody>
          <a:bodyPr>
            <a:normAutofit fontScale="90000"/>
          </a:bodyPr>
          <a:lstStyle/>
          <a:p>
            <a:pPr eaLnBrk="1" fontAlgn="auto" hangingPunct="1">
              <a:spcAft>
                <a:spcPts val="0"/>
              </a:spcAft>
              <a:defRPr/>
            </a:pPr>
            <a:r>
              <a:rPr lang="en-US" sz="4200" dirty="0">
                <a:latin typeface="Tahoma" pitchFamily="34" charset="0"/>
                <a:ea typeface="+mj-ea"/>
              </a:rPr>
              <a:t>Rules for each component of a case citation</a:t>
            </a:r>
          </a:p>
        </p:txBody>
      </p:sp>
      <p:sp>
        <p:nvSpPr>
          <p:cNvPr id="43011" name="Rectangle 3">
            <a:extLst>
              <a:ext uri="{FF2B5EF4-FFF2-40B4-BE49-F238E27FC236}">
                <a16:creationId xmlns:a16="http://schemas.microsoft.com/office/drawing/2014/main" id="{7B98CD9B-2853-ABDE-D68C-0B0C43AEF03C}"/>
              </a:ext>
            </a:extLst>
          </p:cNvPr>
          <p:cNvSpPr>
            <a:spLocks noGrp="1"/>
          </p:cNvSpPr>
          <p:nvPr>
            <p:ph idx="1"/>
          </p:nvPr>
        </p:nvSpPr>
        <p:spPr>
          <a:xfrm>
            <a:off x="457200" y="2133600"/>
            <a:ext cx="8229600" cy="4389438"/>
          </a:xfrm>
        </p:spPr>
        <p:txBody>
          <a:bodyPr/>
          <a:lstStyle/>
          <a:p>
            <a:pPr eaLnBrk="1" hangingPunct="1"/>
            <a:r>
              <a:rPr lang="en-US" altLang="en-US" sz="2800">
                <a:latin typeface="Tahoma" panose="020B0604030504040204" pitchFamily="34" charset="0"/>
              </a:rPr>
              <a:t>To put information about a case in proper </a:t>
            </a:r>
            <a:r>
              <a:rPr lang="en-US" altLang="en-US" sz="2800" u="sng">
                <a:latin typeface="Tahoma" panose="020B0604030504040204" pitchFamily="34" charset="0"/>
              </a:rPr>
              <a:t>Bluebook</a:t>
            </a:r>
            <a:r>
              <a:rPr lang="en-US" altLang="en-US" sz="2800">
                <a:latin typeface="Tahoma" panose="020B0604030504040204" pitchFamily="34" charset="0"/>
              </a:rPr>
              <a:t> form, you must follow the </a:t>
            </a:r>
            <a:r>
              <a:rPr lang="en-US" altLang="en-US" sz="2800" u="sng">
                <a:latin typeface="Tahoma" panose="020B0604030504040204" pitchFamily="34" charset="0"/>
              </a:rPr>
              <a:t>Bluebook</a:t>
            </a:r>
            <a:r>
              <a:rPr lang="en-US" altLang="en-US" sz="2800">
                <a:latin typeface="Tahoma" panose="020B0604030504040204" pitchFamily="34" charset="0"/>
              </a:rPr>
              <a:t> rules for each part of the case citation.</a:t>
            </a:r>
          </a:p>
          <a:p>
            <a:pPr eaLnBrk="1" hangingPunct="1"/>
            <a:r>
              <a:rPr lang="en-US" altLang="en-US" sz="2800">
                <a:latin typeface="Tahoma" panose="020B0604030504040204" pitchFamily="34" charset="0"/>
              </a:rPr>
              <a:t>Because they appear first in the citation, we</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ll start with the rules addressing </a:t>
            </a:r>
            <a:r>
              <a:rPr lang="en-US" altLang="ja-JP" sz="2800" u="sng">
                <a:latin typeface="Tahoma" panose="020B0604030504040204" pitchFamily="34" charset="0"/>
                <a:ea typeface="HGP明朝E" panose="02020800000000000000" pitchFamily="18" charset="-128"/>
                <a:cs typeface="HGP明朝E" panose="02020800000000000000" pitchFamily="18" charset="-128"/>
              </a:rPr>
              <a:t>case names</a:t>
            </a:r>
            <a:r>
              <a:rPr lang="en-US" altLang="ja-JP" sz="2800">
                <a:latin typeface="Tahoma" panose="020B0604030504040204" pitchFamily="34" charset="0"/>
                <a:ea typeface="HGP明朝E" panose="02020800000000000000" pitchFamily="18" charset="-128"/>
                <a:cs typeface="HGP明朝E" panose="02020800000000000000" pitchFamily="18" charset="-128"/>
              </a:rPr>
              <a:t>.</a:t>
            </a:r>
            <a:endParaRPr lang="en-US" altLang="ja-JP" sz="2800" u="sng">
              <a:latin typeface="Tahoma" panose="020B0604030504040204" pitchFamily="34" charset="0"/>
              <a:ea typeface="HGP明朝E" panose="02020800000000000000" pitchFamily="18" charset="-128"/>
              <a:cs typeface="HGP明朝E" panose="02020800000000000000" pitchFamily="18" charset="-128"/>
            </a:endParaRPr>
          </a:p>
          <a:p>
            <a:pPr eaLnBrk="1" hangingPunct="1"/>
            <a:r>
              <a:rPr lang="en-US" altLang="en-US" sz="2800">
                <a:latin typeface="Tahoma" panose="020B0604030504040204" pitchFamily="34" charset="0"/>
              </a:rPr>
              <a:t>The detailed rules for shortening case names for citation purposes are mostly contained in the white pages, rather than in the Bluepages.</a:t>
            </a:r>
          </a:p>
        </p:txBody>
      </p:sp>
      <p:sp>
        <p:nvSpPr>
          <p:cNvPr id="43012" name="Slide Number Placeholder 5">
            <a:extLst>
              <a:ext uri="{FF2B5EF4-FFF2-40B4-BE49-F238E27FC236}">
                <a16:creationId xmlns:a16="http://schemas.microsoft.com/office/drawing/2014/main" id="{DBE0456E-A967-E58F-0B29-F2B78827A1D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C1116352-0C5D-474C-A8C9-2818A406B698}" type="slidenum">
              <a:rPr lang="en-US" altLang="en-US" sz="1400" smtClean="0">
                <a:latin typeface="Arial" panose="020B0604020202020204" pitchFamily="34" charset="0"/>
              </a:rPr>
              <a:pPr>
                <a:spcBef>
                  <a:spcPct val="0"/>
                </a:spcBef>
                <a:buClrTx/>
                <a:buSzTx/>
                <a:buFontTx/>
                <a:buNone/>
              </a:pPr>
              <a:t>33</a:t>
            </a:fld>
            <a:endParaRPr lang="en-US" altLang="en-US" sz="1400">
              <a:latin typeface="Arial" panose="020B0604020202020204" pitchFamily="34" charset="0"/>
            </a:endParaRPr>
          </a:p>
        </p:txBody>
      </p:sp>
    </p:spTree>
  </p:cSld>
  <p:clrMapOvr>
    <a:masterClrMapping/>
  </p:clrMapOvr>
  <p:transition spd="slow"/>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11D62D48-EE22-F02D-E223-D802AD702750}"/>
              </a:ext>
            </a:extLst>
          </p:cNvPr>
          <p:cNvSpPr>
            <a:spLocks noGrp="1" noChangeArrowheads="1"/>
          </p:cNvSpPr>
          <p:nvPr>
            <p:ph type="title"/>
          </p:nvPr>
        </p:nvSpPr>
        <p:spPr>
          <a:xfrm>
            <a:off x="685800" y="381000"/>
            <a:ext cx="8001000" cy="1143000"/>
          </a:xfrm>
        </p:spPr>
        <p:txBody>
          <a:bodyPr>
            <a:normAutofit fontScale="90000"/>
          </a:bodyPr>
          <a:lstStyle/>
          <a:p>
            <a:pPr eaLnBrk="1" fontAlgn="auto" hangingPunct="1">
              <a:spcAft>
                <a:spcPts val="0"/>
              </a:spcAft>
              <a:defRPr/>
            </a:pPr>
            <a:r>
              <a:rPr lang="en-US" sz="4000" dirty="0">
                <a:latin typeface="Tahoma" pitchFamily="34" charset="0"/>
                <a:ea typeface="+mj-ea"/>
              </a:rPr>
              <a:t>Underlining or italicizing case names</a:t>
            </a:r>
          </a:p>
        </p:txBody>
      </p:sp>
      <p:sp>
        <p:nvSpPr>
          <p:cNvPr id="14339" name="Rectangle 3">
            <a:extLst>
              <a:ext uri="{FF2B5EF4-FFF2-40B4-BE49-F238E27FC236}">
                <a16:creationId xmlns:a16="http://schemas.microsoft.com/office/drawing/2014/main" id="{366D864C-F6D2-524F-B4DB-E0A4B91436C3}"/>
              </a:ext>
            </a:extLst>
          </p:cNvPr>
          <p:cNvSpPr>
            <a:spLocks noGrp="1"/>
          </p:cNvSpPr>
          <p:nvPr>
            <p:ph idx="1"/>
          </p:nvPr>
        </p:nvSpPr>
        <p:spPr/>
        <p:txBody>
          <a:bodyPr/>
          <a:lstStyle/>
          <a:p>
            <a:pPr eaLnBrk="1" hangingPunct="1">
              <a:lnSpc>
                <a:spcPct val="90000"/>
              </a:lnSpc>
              <a:defRPr/>
            </a:pPr>
            <a:r>
              <a:rPr lang="en-US" altLang="en-US" sz="2800" i="1" dirty="0">
                <a:solidFill>
                  <a:srgbClr val="FF8000"/>
                </a:solidFill>
                <a:latin typeface="Tahoma" panose="020B0604030504040204" pitchFamily="34" charset="0"/>
              </a:rPr>
              <a:t>Rule B10.1.1</a:t>
            </a:r>
          </a:p>
          <a:p>
            <a:pPr eaLnBrk="1" hangingPunct="1">
              <a:lnSpc>
                <a:spcPct val="90000"/>
              </a:lnSpc>
              <a:defRPr/>
            </a:pPr>
            <a:r>
              <a:rPr lang="en-US" altLang="en-US" sz="2800" dirty="0">
                <a:latin typeface="Tahoma" panose="020B0604030504040204" pitchFamily="34" charset="0"/>
              </a:rPr>
              <a:t>In briefs, memos, and other documents filed with a court, all case names and procedural phrases should be italicized or underscored.  The </a:t>
            </a:r>
            <a:r>
              <a:rPr lang="en-US" altLang="en-US" sz="2800" dirty="0">
                <a:latin typeface="Tahoma" panose="020B0604030504040204" pitchFamily="34" charset="0"/>
                <a:ea typeface="HGP明朝E" panose="02020800000000000000" pitchFamily="18" charset="-128"/>
                <a:cs typeface="HGP明朝E" panose="02020800000000000000" pitchFamily="18" charset="-128"/>
              </a:rPr>
              <a:t>“</a:t>
            </a:r>
            <a:r>
              <a:rPr lang="en-US" altLang="ja-JP" sz="2800" dirty="0">
                <a:latin typeface="Tahoma" panose="020B0604030504040204" pitchFamily="34" charset="0"/>
                <a:ea typeface="HGP明朝E" panose="02020800000000000000" pitchFamily="18" charset="-128"/>
                <a:cs typeface="HGP明朝E" panose="02020800000000000000" pitchFamily="18" charset="-128"/>
              </a:rPr>
              <a:t>v.” should also be italicized or underscored; the comma following the case name should not be underscored.</a:t>
            </a:r>
          </a:p>
          <a:p>
            <a:pPr lvl="1" eaLnBrk="1" hangingPunct="1">
              <a:lnSpc>
                <a:spcPct val="90000"/>
              </a:lnSpc>
              <a:defRPr/>
            </a:pPr>
            <a:r>
              <a:rPr lang="en-US" altLang="en-US" dirty="0">
                <a:solidFill>
                  <a:srgbClr val="3366FF"/>
                </a:solidFill>
                <a:latin typeface="Tahoma" panose="020B0604030504040204" pitchFamily="34" charset="0"/>
              </a:rPr>
              <a:t>Incorrect:    </a:t>
            </a:r>
            <a:r>
              <a:rPr lang="en-US" altLang="en-US" u="sng" dirty="0">
                <a:latin typeface="Tahoma" panose="020B0604030504040204" pitchFamily="34" charset="0"/>
              </a:rPr>
              <a:t>Jones</a:t>
            </a:r>
            <a:r>
              <a:rPr lang="en-US" altLang="en-US" dirty="0">
                <a:latin typeface="Tahoma" panose="020B0604030504040204" pitchFamily="34" charset="0"/>
              </a:rPr>
              <a:t> </a:t>
            </a:r>
            <a:r>
              <a:rPr lang="en-US" altLang="en-US" u="sng" dirty="0">
                <a:latin typeface="Tahoma" panose="020B0604030504040204" pitchFamily="34" charset="0"/>
              </a:rPr>
              <a:t>v.</a:t>
            </a:r>
            <a:r>
              <a:rPr lang="en-US" altLang="en-US" dirty="0">
                <a:latin typeface="Tahoma" panose="020B0604030504040204" pitchFamily="34" charset="0"/>
              </a:rPr>
              <a:t> </a:t>
            </a:r>
            <a:r>
              <a:rPr lang="en-US" altLang="en-US" u="sng" dirty="0">
                <a:latin typeface="Tahoma" panose="020B0604030504040204" pitchFamily="34" charset="0"/>
              </a:rPr>
              <a:t>Smith,</a:t>
            </a:r>
          </a:p>
          <a:p>
            <a:pPr lvl="1" eaLnBrk="1" hangingPunct="1">
              <a:lnSpc>
                <a:spcPct val="90000"/>
              </a:lnSpc>
              <a:defRPr/>
            </a:pPr>
            <a:r>
              <a:rPr lang="en-US" altLang="en-US" dirty="0">
                <a:solidFill>
                  <a:srgbClr val="3366FF"/>
                </a:solidFill>
                <a:latin typeface="Tahoma" panose="020B0604030504040204" pitchFamily="34" charset="0"/>
              </a:rPr>
              <a:t>Correct:      </a:t>
            </a:r>
            <a:r>
              <a:rPr lang="en-US" altLang="en-US" u="sng" dirty="0">
                <a:latin typeface="Tahoma" panose="020B0604030504040204" pitchFamily="34" charset="0"/>
              </a:rPr>
              <a:t>Jones v. Smith</a:t>
            </a:r>
            <a:r>
              <a:rPr lang="en-US" altLang="en-US" dirty="0">
                <a:latin typeface="Tahoma" panose="020B0604030504040204" pitchFamily="34" charset="0"/>
              </a:rPr>
              <a:t>,</a:t>
            </a:r>
          </a:p>
          <a:p>
            <a:pPr marL="393700" lvl="1" indent="0" eaLnBrk="1" hangingPunct="1">
              <a:lnSpc>
                <a:spcPct val="90000"/>
              </a:lnSpc>
              <a:buFont typeface="Wingdings 2" panose="05020102010507070707" pitchFamily="18" charset="2"/>
              <a:buNone/>
              <a:defRPr/>
            </a:pPr>
            <a:r>
              <a:rPr lang="en-US" altLang="en-US" dirty="0">
                <a:latin typeface="Tahoma" panose="020B0604030504040204" pitchFamily="34" charset="0"/>
              </a:rPr>
              <a:t>			    or</a:t>
            </a:r>
          </a:p>
          <a:p>
            <a:pPr marL="393700" lvl="1" indent="0" eaLnBrk="1" hangingPunct="1">
              <a:lnSpc>
                <a:spcPct val="90000"/>
              </a:lnSpc>
              <a:buFont typeface="Wingdings 2" panose="05020102010507070707" pitchFamily="18" charset="2"/>
              <a:buNone/>
              <a:defRPr/>
            </a:pPr>
            <a:r>
              <a:rPr lang="en-US" altLang="en-US" dirty="0">
                <a:latin typeface="Tahoma" panose="020B0604030504040204" pitchFamily="34" charset="0"/>
              </a:rPr>
              <a:t>		</a:t>
            </a:r>
            <a:r>
              <a:rPr lang="en-US" altLang="en-US" i="1" dirty="0">
                <a:latin typeface="Tahoma" panose="020B0604030504040204" pitchFamily="34" charset="0"/>
              </a:rPr>
              <a:t>     Jones v. Smith</a:t>
            </a:r>
            <a:r>
              <a:rPr lang="en-US" altLang="en-US" dirty="0">
                <a:latin typeface="Tahoma" panose="020B0604030504040204" pitchFamily="34" charset="0"/>
              </a:rPr>
              <a:t>,</a:t>
            </a:r>
          </a:p>
          <a:p>
            <a:pPr marL="393700" lvl="1" indent="0" eaLnBrk="1" hangingPunct="1">
              <a:lnSpc>
                <a:spcPct val="90000"/>
              </a:lnSpc>
              <a:buFont typeface="Wingdings 2" panose="05020102010507070707" pitchFamily="18" charset="2"/>
              <a:buNone/>
              <a:defRPr/>
            </a:pPr>
            <a:endParaRPr lang="en-US" altLang="en-US" dirty="0">
              <a:latin typeface="Tahoma" panose="020B0604030504040204" pitchFamily="34" charset="0"/>
            </a:endParaRPr>
          </a:p>
          <a:p>
            <a:pPr lvl="4" indent="1506538" eaLnBrk="1" hangingPunct="1">
              <a:lnSpc>
                <a:spcPct val="90000"/>
              </a:lnSpc>
              <a:defRPr/>
            </a:pPr>
            <a:endParaRPr lang="en-US" altLang="en-US" dirty="0">
              <a:latin typeface="Tahoma" panose="020B0604030504040204" pitchFamily="34" charset="0"/>
            </a:endParaRPr>
          </a:p>
          <a:p>
            <a:pPr eaLnBrk="1" hangingPunct="1">
              <a:lnSpc>
                <a:spcPct val="90000"/>
              </a:lnSpc>
              <a:buClr>
                <a:schemeClr val="tx1"/>
              </a:buClr>
              <a:buFontTx/>
              <a:buNone/>
              <a:defRPr/>
            </a:pPr>
            <a:r>
              <a:rPr lang="en-US" altLang="en-US" sz="2400" dirty="0">
                <a:latin typeface="Tahoma" panose="020B0604030504040204" pitchFamily="34" charset="0"/>
              </a:rPr>
              <a:t>		</a:t>
            </a:r>
            <a:endParaRPr lang="en-US" altLang="en-US" dirty="0">
              <a:latin typeface="Tahoma" panose="020B0604030504040204" pitchFamily="34" charset="0"/>
            </a:endParaRPr>
          </a:p>
        </p:txBody>
      </p:sp>
      <p:sp>
        <p:nvSpPr>
          <p:cNvPr id="44036" name="Slide Number Placeholder 5">
            <a:extLst>
              <a:ext uri="{FF2B5EF4-FFF2-40B4-BE49-F238E27FC236}">
                <a16:creationId xmlns:a16="http://schemas.microsoft.com/office/drawing/2014/main" id="{10F76ABC-A5F3-6F52-004A-4EBDAAD2123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A70DE1A7-6835-4666-A7CE-E2648DAAE34C}" type="slidenum">
              <a:rPr lang="en-US" altLang="en-US" sz="1400" smtClean="0">
                <a:latin typeface="Arial" panose="020B0604020202020204" pitchFamily="34" charset="0"/>
              </a:rPr>
              <a:pPr>
                <a:spcBef>
                  <a:spcPct val="0"/>
                </a:spcBef>
                <a:buClrTx/>
                <a:buSzTx/>
                <a:buFontTx/>
                <a:buNone/>
              </a:pPr>
              <a:t>34</a:t>
            </a:fld>
            <a:endParaRPr lang="en-US" altLang="en-US" sz="1400">
              <a:latin typeface="Arial" panose="020B0604020202020204" pitchFamily="34" charset="0"/>
            </a:endParaRPr>
          </a:p>
        </p:txBody>
      </p:sp>
    </p:spTree>
  </p:cSld>
  <p:clrMapOvr>
    <a:masterClrMapping/>
  </p:clrMapOvr>
  <p:transition spd="slow"/>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E64A605-D355-25BA-AE21-7E024D49886F}"/>
              </a:ext>
            </a:extLst>
          </p:cNvPr>
          <p:cNvSpPr>
            <a:spLocks noGrp="1" noChangeArrowheads="1"/>
          </p:cNvSpPr>
          <p:nvPr>
            <p:ph type="title"/>
          </p:nvPr>
        </p:nvSpPr>
        <p:spPr>
          <a:xfrm>
            <a:off x="609600" y="914400"/>
            <a:ext cx="7924800" cy="1295400"/>
          </a:xfrm>
        </p:spPr>
        <p:txBody>
          <a:bodyPr>
            <a:noAutofit/>
          </a:bodyPr>
          <a:lstStyle/>
          <a:p>
            <a:pPr eaLnBrk="1" fontAlgn="auto" hangingPunct="1">
              <a:spcAft>
                <a:spcPts val="0"/>
              </a:spcAft>
              <a:defRPr/>
            </a:pPr>
            <a:r>
              <a:rPr lang="en-US" sz="4400" dirty="0">
                <a:latin typeface="Tahoma" pitchFamily="34" charset="0"/>
                <a:ea typeface="+mj-ea"/>
              </a:rPr>
              <a:t>Cite only the first listed party on each side</a:t>
            </a:r>
          </a:p>
        </p:txBody>
      </p:sp>
      <p:sp>
        <p:nvSpPr>
          <p:cNvPr id="45059" name="Rectangle 3">
            <a:extLst>
              <a:ext uri="{FF2B5EF4-FFF2-40B4-BE49-F238E27FC236}">
                <a16:creationId xmlns:a16="http://schemas.microsoft.com/office/drawing/2014/main" id="{D6FA26E7-D42F-C3F2-4F61-76C3DFABDCB0}"/>
              </a:ext>
            </a:extLst>
          </p:cNvPr>
          <p:cNvSpPr>
            <a:spLocks noGrp="1"/>
          </p:cNvSpPr>
          <p:nvPr>
            <p:ph idx="1"/>
          </p:nvPr>
        </p:nvSpPr>
        <p:spPr>
          <a:xfrm>
            <a:off x="457200" y="2209800"/>
            <a:ext cx="8229600" cy="4114800"/>
          </a:xfrm>
        </p:spPr>
        <p:txBody>
          <a:bodyPr/>
          <a:lstStyle/>
          <a:p>
            <a:pPr eaLnBrk="1" hangingPunct="1">
              <a:lnSpc>
                <a:spcPct val="90000"/>
              </a:lnSpc>
            </a:pPr>
            <a:endParaRPr lang="en-US" altLang="en-US" sz="2800" i="1">
              <a:solidFill>
                <a:srgbClr val="A5C249"/>
              </a:solidFill>
              <a:latin typeface="Tahoma" panose="020B0604030504040204" pitchFamily="34" charset="0"/>
            </a:endParaRPr>
          </a:p>
          <a:p>
            <a:pPr eaLnBrk="1" hangingPunct="1">
              <a:lnSpc>
                <a:spcPct val="90000"/>
              </a:lnSpc>
            </a:pPr>
            <a:r>
              <a:rPr lang="en-US" altLang="en-US" sz="2800" i="1">
                <a:solidFill>
                  <a:srgbClr val="FF8000"/>
                </a:solidFill>
                <a:latin typeface="Tahoma" panose="020B0604030504040204" pitchFamily="34" charset="0"/>
              </a:rPr>
              <a:t>Rule B.10.1.1(i)</a:t>
            </a:r>
          </a:p>
          <a:p>
            <a:pPr eaLnBrk="1" hangingPunct="1">
              <a:lnSpc>
                <a:spcPct val="90000"/>
              </a:lnSpc>
            </a:pPr>
            <a:r>
              <a:rPr lang="en-US" altLang="en-US" sz="2800">
                <a:latin typeface="Tahoma" panose="020B0604030504040204" pitchFamily="34" charset="0"/>
              </a:rPr>
              <a:t>Omit all parties other than the first party listed on each side (one plaintiff/one defendant). </a:t>
            </a:r>
          </a:p>
          <a:p>
            <a:pPr eaLnBrk="1" hangingPunct="1">
              <a:lnSpc>
                <a:spcPct val="90000"/>
              </a:lnSpc>
            </a:pPr>
            <a:r>
              <a:rPr lang="en-US" altLang="en-US" sz="2800">
                <a:latin typeface="Tahoma" panose="020B0604030504040204" pitchFamily="34" charset="0"/>
              </a:rPr>
              <a:t>For example, John P. </a:t>
            </a:r>
            <a:r>
              <a:rPr lang="en-US" altLang="en-US" sz="2800">
                <a:solidFill>
                  <a:schemeClr val="accent1"/>
                </a:solidFill>
                <a:latin typeface="Tahoma" panose="020B0604030504040204" pitchFamily="34" charset="0"/>
              </a:rPr>
              <a:t>Jones </a:t>
            </a:r>
            <a:r>
              <a:rPr lang="en-US" altLang="en-US" sz="2800">
                <a:latin typeface="Tahoma" panose="020B0604030504040204" pitchFamily="34" charset="0"/>
              </a:rPr>
              <a:t>&amp; Fred C. Smith, Plaintiffs v. William R. </a:t>
            </a:r>
            <a:r>
              <a:rPr lang="en-US" altLang="en-US" sz="2800">
                <a:solidFill>
                  <a:srgbClr val="FF66CC"/>
                </a:solidFill>
                <a:latin typeface="Tahoma" panose="020B0604030504040204" pitchFamily="34" charset="0"/>
              </a:rPr>
              <a:t>Adams</a:t>
            </a:r>
            <a:r>
              <a:rPr lang="en-US" altLang="en-US" sz="2800">
                <a:latin typeface="Tahoma" panose="020B0604030504040204" pitchFamily="34" charset="0"/>
              </a:rPr>
              <a:t> &amp; Sam LaFleur, Defendants -- </a:t>
            </a:r>
            <a:r>
              <a:rPr lang="en-US" altLang="en-US" sz="2800" u="sng">
                <a:solidFill>
                  <a:schemeClr val="accent1"/>
                </a:solidFill>
                <a:latin typeface="Tahoma" panose="020B0604030504040204" pitchFamily="34" charset="0"/>
              </a:rPr>
              <a:t>Jones</a:t>
            </a:r>
            <a:r>
              <a:rPr lang="en-US" altLang="en-US" sz="2800" u="sng">
                <a:latin typeface="Tahoma" panose="020B0604030504040204" pitchFamily="34" charset="0"/>
              </a:rPr>
              <a:t> v. </a:t>
            </a:r>
            <a:r>
              <a:rPr lang="en-US" altLang="en-US" sz="2800" u="sng">
                <a:solidFill>
                  <a:srgbClr val="FF66CC"/>
                </a:solidFill>
                <a:latin typeface="Tahoma" panose="020B0604030504040204" pitchFamily="34" charset="0"/>
              </a:rPr>
              <a:t>Adams</a:t>
            </a:r>
            <a:r>
              <a:rPr lang="en-US" altLang="en-US" sz="2800">
                <a:latin typeface="Tahoma" panose="020B0604030504040204" pitchFamily="34" charset="0"/>
              </a:rPr>
              <a:t>.</a:t>
            </a:r>
          </a:p>
          <a:p>
            <a:pPr eaLnBrk="1" hangingPunct="1">
              <a:lnSpc>
                <a:spcPct val="90000"/>
              </a:lnSpc>
            </a:pPr>
            <a:r>
              <a:rPr lang="en-US" altLang="en-US" sz="2800">
                <a:latin typeface="Tahoma" panose="020B0604030504040204" pitchFamily="34" charset="0"/>
              </a:rPr>
              <a:t>Do not include </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et. al.” to show multiple parties.</a:t>
            </a:r>
          </a:p>
          <a:p>
            <a:pPr lvl="1" eaLnBrk="1" hangingPunct="1">
              <a:lnSpc>
                <a:spcPct val="90000"/>
              </a:lnSpc>
            </a:pPr>
            <a:r>
              <a:rPr lang="en-US" altLang="en-US" sz="2800">
                <a:latin typeface="Tahoma" panose="020B0604030504040204" pitchFamily="34" charset="0"/>
              </a:rPr>
              <a:t>Incorrect -- </a:t>
            </a:r>
            <a:r>
              <a:rPr lang="en-US" altLang="en-US" sz="2800" u="sng">
                <a:solidFill>
                  <a:srgbClr val="0070C0"/>
                </a:solidFill>
                <a:latin typeface="Tahoma" panose="020B0604030504040204" pitchFamily="34" charset="0"/>
              </a:rPr>
              <a:t>Jones et. al. </a:t>
            </a:r>
            <a:r>
              <a:rPr lang="en-US" altLang="en-US" sz="2800" u="sng">
                <a:latin typeface="Tahoma" panose="020B0604030504040204" pitchFamily="34" charset="0"/>
              </a:rPr>
              <a:t>v. </a:t>
            </a:r>
            <a:r>
              <a:rPr lang="en-US" altLang="en-US" sz="2800" u="sng">
                <a:solidFill>
                  <a:srgbClr val="FF66CC"/>
                </a:solidFill>
                <a:latin typeface="Tahoma" panose="020B0604030504040204" pitchFamily="34" charset="0"/>
              </a:rPr>
              <a:t>Adams</a:t>
            </a:r>
          </a:p>
          <a:p>
            <a:pPr lvl="1" eaLnBrk="1" hangingPunct="1">
              <a:lnSpc>
                <a:spcPct val="90000"/>
              </a:lnSpc>
            </a:pPr>
            <a:r>
              <a:rPr lang="en-US" altLang="en-US" sz="2800">
                <a:latin typeface="Tahoma" panose="020B0604030504040204" pitchFamily="34" charset="0"/>
              </a:rPr>
              <a:t>Correct -- </a:t>
            </a:r>
            <a:r>
              <a:rPr lang="en-US" altLang="en-US" sz="2800" u="sng">
                <a:solidFill>
                  <a:schemeClr val="accent1"/>
                </a:solidFill>
                <a:latin typeface="Tahoma" panose="020B0604030504040204" pitchFamily="34" charset="0"/>
              </a:rPr>
              <a:t>Jones</a:t>
            </a:r>
            <a:r>
              <a:rPr lang="en-US" altLang="en-US" sz="2800" u="sng">
                <a:latin typeface="Tahoma" panose="020B0604030504040204" pitchFamily="34" charset="0"/>
              </a:rPr>
              <a:t> v. </a:t>
            </a:r>
            <a:r>
              <a:rPr lang="en-US" altLang="en-US" sz="2800" u="sng">
                <a:solidFill>
                  <a:srgbClr val="FF66CC"/>
                </a:solidFill>
                <a:latin typeface="Tahoma" panose="020B0604030504040204" pitchFamily="34" charset="0"/>
              </a:rPr>
              <a:t>Adams</a:t>
            </a:r>
            <a:endParaRPr lang="en-US" altLang="ja-JP" sz="2600">
              <a:latin typeface="Tahoma" panose="020B0604030504040204" pitchFamily="34" charset="0"/>
              <a:ea typeface="HGP明朝E" panose="02020800000000000000" pitchFamily="18" charset="-128"/>
              <a:cs typeface="HGP明朝E" panose="02020800000000000000" pitchFamily="18" charset="-128"/>
            </a:endParaRPr>
          </a:p>
          <a:p>
            <a:pPr eaLnBrk="1" hangingPunct="1">
              <a:lnSpc>
                <a:spcPct val="90000"/>
              </a:lnSpc>
            </a:pPr>
            <a:endParaRPr lang="en-US" altLang="en-US" sz="2800" u="sng">
              <a:solidFill>
                <a:srgbClr val="FF66CC"/>
              </a:solidFill>
              <a:latin typeface="Tahoma" panose="020B0604030504040204" pitchFamily="34" charset="0"/>
            </a:endParaRPr>
          </a:p>
          <a:p>
            <a:pPr eaLnBrk="1" hangingPunct="1">
              <a:lnSpc>
                <a:spcPct val="90000"/>
              </a:lnSpc>
              <a:buFontTx/>
              <a:buNone/>
            </a:pPr>
            <a:endParaRPr lang="en-US" altLang="en-US" sz="2800"/>
          </a:p>
          <a:p>
            <a:pPr eaLnBrk="1" hangingPunct="1">
              <a:lnSpc>
                <a:spcPct val="90000"/>
              </a:lnSpc>
            </a:pPr>
            <a:endParaRPr lang="en-US" altLang="en-US" sz="2800" u="sng"/>
          </a:p>
        </p:txBody>
      </p:sp>
      <p:sp>
        <p:nvSpPr>
          <p:cNvPr id="45060" name="Slide Number Placeholder 5">
            <a:extLst>
              <a:ext uri="{FF2B5EF4-FFF2-40B4-BE49-F238E27FC236}">
                <a16:creationId xmlns:a16="http://schemas.microsoft.com/office/drawing/2014/main" id="{B6847005-6ED4-2153-CE74-C424492949F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8FDC5359-0195-482D-9737-C58CE8383DBC}" type="slidenum">
              <a:rPr lang="en-US" altLang="en-US" sz="1400" smtClean="0">
                <a:latin typeface="Arial" panose="020B0604020202020204" pitchFamily="34" charset="0"/>
              </a:rPr>
              <a:pPr>
                <a:spcBef>
                  <a:spcPct val="0"/>
                </a:spcBef>
                <a:buClrTx/>
                <a:buSzTx/>
                <a:buFontTx/>
                <a:buNone/>
              </a:pPr>
              <a:t>35</a:t>
            </a:fld>
            <a:endParaRPr lang="en-US" altLang="en-US" sz="1400">
              <a:latin typeface="Arial" panose="020B0604020202020204" pitchFamily="34" charset="0"/>
            </a:endParaRPr>
          </a:p>
        </p:txBody>
      </p:sp>
    </p:spTree>
  </p:cSld>
  <p:clrMapOvr>
    <a:masterClrMapping/>
  </p:clrMapOvr>
  <p:transition spd="slow"/>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E0811498-BD8C-2FB9-148D-6773F1DCDFAC}"/>
              </a:ext>
            </a:extLst>
          </p:cNvPr>
          <p:cNvSpPr>
            <a:spLocks noGrp="1" noChangeArrowheads="1"/>
          </p:cNvSpPr>
          <p:nvPr>
            <p:ph type="title"/>
          </p:nvPr>
        </p:nvSpPr>
        <p:spPr>
          <a:xfrm>
            <a:off x="457200" y="609600"/>
            <a:ext cx="8229600" cy="1295400"/>
          </a:xfrm>
        </p:spPr>
        <p:txBody>
          <a:bodyPr>
            <a:normAutofit/>
          </a:bodyPr>
          <a:lstStyle/>
          <a:p>
            <a:pPr eaLnBrk="1" fontAlgn="auto" hangingPunct="1">
              <a:spcAft>
                <a:spcPts val="0"/>
              </a:spcAft>
              <a:defRPr/>
            </a:pPr>
            <a:r>
              <a:rPr lang="en-US" sz="4400" dirty="0">
                <a:latin typeface="Tahoma" pitchFamily="34" charset="0"/>
                <a:ea typeface="+mj-ea"/>
              </a:rPr>
              <a:t>Cite individuals by last name only</a:t>
            </a:r>
          </a:p>
        </p:txBody>
      </p:sp>
      <p:sp>
        <p:nvSpPr>
          <p:cNvPr id="46083" name="Rectangle 3">
            <a:extLst>
              <a:ext uri="{FF2B5EF4-FFF2-40B4-BE49-F238E27FC236}">
                <a16:creationId xmlns:a16="http://schemas.microsoft.com/office/drawing/2014/main" id="{0D5686D3-054C-5404-E608-9F0D813AD84D}"/>
              </a:ext>
            </a:extLst>
          </p:cNvPr>
          <p:cNvSpPr>
            <a:spLocks noGrp="1"/>
          </p:cNvSpPr>
          <p:nvPr>
            <p:ph idx="1"/>
          </p:nvPr>
        </p:nvSpPr>
        <p:spPr>
          <a:xfrm>
            <a:off x="457200" y="2514600"/>
            <a:ext cx="8458200" cy="4191000"/>
          </a:xfrm>
        </p:spPr>
        <p:txBody>
          <a:bodyPr/>
          <a:lstStyle/>
          <a:p>
            <a:pPr eaLnBrk="1" hangingPunct="1">
              <a:lnSpc>
                <a:spcPct val="90000"/>
              </a:lnSpc>
            </a:pPr>
            <a:r>
              <a:rPr lang="en-US" altLang="en-US" sz="2800" i="1">
                <a:solidFill>
                  <a:srgbClr val="FF8000"/>
                </a:solidFill>
                <a:latin typeface="Tahoma" panose="020B0604030504040204" pitchFamily="34" charset="0"/>
              </a:rPr>
              <a:t>Rule B.10.1.1(ii) &amp; (iii)</a:t>
            </a:r>
          </a:p>
          <a:p>
            <a:pPr eaLnBrk="1" hangingPunct="1">
              <a:lnSpc>
                <a:spcPct val="90000"/>
              </a:lnSpc>
            </a:pPr>
            <a:r>
              <a:rPr lang="en-US" altLang="en-US" sz="2400">
                <a:latin typeface="Tahoma" panose="020B0604030504040204" pitchFamily="34" charset="0"/>
              </a:rPr>
              <a:t>For individuals, omit their given names and initials.</a:t>
            </a:r>
          </a:p>
          <a:p>
            <a:pPr eaLnBrk="1" hangingPunct="1">
              <a:lnSpc>
                <a:spcPct val="90000"/>
              </a:lnSpc>
            </a:pPr>
            <a:r>
              <a:rPr lang="en-US" altLang="en-US" sz="2400">
                <a:latin typeface="Tahoma" panose="020B0604030504040204" pitchFamily="34" charset="0"/>
              </a:rPr>
              <a:t>Do not include legal status of a party, such as Administrator, Executor, Plaintiff, Defendant, Appellant, Appellee, Guardian, etc.</a:t>
            </a:r>
          </a:p>
          <a:p>
            <a:pPr eaLnBrk="1" hangingPunct="1">
              <a:lnSpc>
                <a:spcPct val="90000"/>
              </a:lnSpc>
              <a:buFontTx/>
              <a:buNone/>
            </a:pPr>
            <a:endParaRPr lang="en-US" altLang="en-US" sz="2000">
              <a:solidFill>
                <a:srgbClr val="FF66CC"/>
              </a:solidFill>
              <a:latin typeface="Tahoma" panose="020B0604030504040204" pitchFamily="34" charset="0"/>
            </a:endParaRPr>
          </a:p>
          <a:p>
            <a:pPr eaLnBrk="1" hangingPunct="1">
              <a:lnSpc>
                <a:spcPct val="90000"/>
              </a:lnSpc>
              <a:buFontTx/>
              <a:buNone/>
            </a:pPr>
            <a:r>
              <a:rPr lang="en-US" altLang="en-US" sz="2000">
                <a:solidFill>
                  <a:srgbClr val="3366FF"/>
                </a:solidFill>
                <a:latin typeface="Tahoma" panose="020B0604030504040204" pitchFamily="34" charset="0"/>
              </a:rPr>
              <a:t>Incorrect</a:t>
            </a:r>
            <a:r>
              <a:rPr lang="en-US" altLang="en-US" sz="2000">
                <a:solidFill>
                  <a:srgbClr val="FF66CC"/>
                </a:solidFill>
                <a:latin typeface="Tahoma" panose="020B0604030504040204" pitchFamily="34" charset="0"/>
              </a:rPr>
              <a:t>					</a:t>
            </a:r>
            <a:r>
              <a:rPr lang="en-US" altLang="en-US" sz="2000">
                <a:solidFill>
                  <a:srgbClr val="3366FF"/>
                </a:solidFill>
                <a:latin typeface="Tahoma" panose="020B0604030504040204" pitchFamily="34" charset="0"/>
              </a:rPr>
              <a:t>Correct</a:t>
            </a:r>
          </a:p>
          <a:p>
            <a:pPr eaLnBrk="1" hangingPunct="1">
              <a:lnSpc>
                <a:spcPct val="90000"/>
              </a:lnSpc>
              <a:buFontTx/>
              <a:buNone/>
            </a:pPr>
            <a:r>
              <a:rPr lang="en-US" altLang="en-US" sz="2000">
                <a:latin typeface="Tahoma" panose="020B0604030504040204" pitchFamily="34" charset="0"/>
              </a:rPr>
              <a:t>John E. Smith v. Jane P. Jones			</a:t>
            </a:r>
            <a:r>
              <a:rPr lang="en-US" altLang="en-US" sz="2000" u="sng">
                <a:latin typeface="Tahoma" panose="020B0604030504040204" pitchFamily="34" charset="0"/>
              </a:rPr>
              <a:t>Smith v. Jones</a:t>
            </a:r>
            <a:endParaRPr lang="en-US" altLang="en-US" sz="2000">
              <a:latin typeface="Tahoma" panose="020B0604030504040204" pitchFamily="34" charset="0"/>
            </a:endParaRPr>
          </a:p>
          <a:p>
            <a:pPr eaLnBrk="1" hangingPunct="1">
              <a:lnSpc>
                <a:spcPct val="90000"/>
              </a:lnSpc>
              <a:buFontTx/>
              <a:buNone/>
            </a:pPr>
            <a:r>
              <a:rPr lang="en-US" altLang="en-US" sz="2000">
                <a:latin typeface="Tahoma" panose="020B0604030504040204" pitchFamily="34" charset="0"/>
              </a:rPr>
              <a:t>Smith, Plaintiff v. Jones, Defendant		</a:t>
            </a:r>
            <a:r>
              <a:rPr lang="en-US" altLang="en-US" sz="2000" u="sng">
                <a:latin typeface="Tahoma" panose="020B0604030504040204" pitchFamily="34" charset="0"/>
              </a:rPr>
              <a:t>Smith v. Jones</a:t>
            </a:r>
            <a:endParaRPr lang="en-US" altLang="en-US" sz="2000">
              <a:latin typeface="Tahoma" panose="020B0604030504040204" pitchFamily="34" charset="0"/>
            </a:endParaRPr>
          </a:p>
          <a:p>
            <a:pPr eaLnBrk="1" hangingPunct="1">
              <a:lnSpc>
                <a:spcPct val="90000"/>
              </a:lnSpc>
              <a:buFontTx/>
              <a:buNone/>
            </a:pPr>
            <a:r>
              <a:rPr lang="en-US" altLang="en-US" sz="2000"/>
              <a:t>	</a:t>
            </a:r>
          </a:p>
        </p:txBody>
      </p:sp>
      <p:sp>
        <p:nvSpPr>
          <p:cNvPr id="46084" name="Slide Number Placeholder 5">
            <a:extLst>
              <a:ext uri="{FF2B5EF4-FFF2-40B4-BE49-F238E27FC236}">
                <a16:creationId xmlns:a16="http://schemas.microsoft.com/office/drawing/2014/main" id="{CE1882DD-1FFB-C26A-0E7D-DD6C22B02D8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1BC21CA7-5AA9-4DD4-A85A-B1AB39EA3DA6}" type="slidenum">
              <a:rPr lang="en-US" altLang="en-US" sz="1400" smtClean="0">
                <a:latin typeface="Arial" panose="020B0604020202020204" pitchFamily="34" charset="0"/>
              </a:rPr>
              <a:pPr>
                <a:spcBef>
                  <a:spcPct val="0"/>
                </a:spcBef>
                <a:buClrTx/>
                <a:buSzTx/>
                <a:buFontTx/>
                <a:buNone/>
              </a:pPr>
              <a:t>36</a:t>
            </a:fld>
            <a:endParaRPr lang="en-US" altLang="en-US" sz="1400">
              <a:latin typeface="Arial" panose="020B0604020202020204" pitchFamily="34" charset="0"/>
            </a:endParaRPr>
          </a:p>
        </p:txBody>
      </p:sp>
    </p:spTree>
  </p:cSld>
  <p:clrMapOvr>
    <a:masterClrMapping/>
  </p:clrMapOvr>
  <p:transition spd="slow"/>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D9A16AE-AAE6-DA06-8BED-CF31AC2F0765}"/>
              </a:ext>
            </a:extLst>
          </p:cNvPr>
          <p:cNvSpPr>
            <a:spLocks noGrp="1"/>
          </p:cNvSpPr>
          <p:nvPr>
            <p:ph type="title"/>
          </p:nvPr>
        </p:nvSpPr>
        <p:spPr>
          <a:xfrm>
            <a:off x="609600" y="609600"/>
            <a:ext cx="7924800" cy="914400"/>
          </a:xfrm>
        </p:spPr>
        <p:txBody>
          <a:bodyPr/>
          <a:lstStyle/>
          <a:p>
            <a:pPr eaLnBrk="1" hangingPunct="1"/>
            <a:r>
              <a:rPr lang="en-US" altLang="en-US" sz="4400">
                <a:latin typeface="Tahoma" panose="020B0604030504040204" pitchFamily="34" charset="0"/>
              </a:rPr>
              <a:t>Business names</a:t>
            </a:r>
          </a:p>
        </p:txBody>
      </p:sp>
      <p:sp>
        <p:nvSpPr>
          <p:cNvPr id="47107" name="Rectangle 3">
            <a:extLst>
              <a:ext uri="{FF2B5EF4-FFF2-40B4-BE49-F238E27FC236}">
                <a16:creationId xmlns:a16="http://schemas.microsoft.com/office/drawing/2014/main" id="{0F042D14-A3BD-A39F-E6D3-625B7CD9B65A}"/>
              </a:ext>
            </a:extLst>
          </p:cNvPr>
          <p:cNvSpPr>
            <a:spLocks noGrp="1"/>
          </p:cNvSpPr>
          <p:nvPr>
            <p:ph idx="1"/>
          </p:nvPr>
        </p:nvSpPr>
        <p:spPr>
          <a:xfrm>
            <a:off x="457200" y="2057400"/>
            <a:ext cx="8229600" cy="4389438"/>
          </a:xfrm>
        </p:spPr>
        <p:txBody>
          <a:bodyPr/>
          <a:lstStyle/>
          <a:p>
            <a:pPr eaLnBrk="1" hangingPunct="1">
              <a:lnSpc>
                <a:spcPct val="90000"/>
              </a:lnSpc>
            </a:pPr>
            <a:r>
              <a:rPr lang="en-US" altLang="en-US" sz="2800" i="1">
                <a:solidFill>
                  <a:srgbClr val="FF8000"/>
                </a:solidFill>
                <a:latin typeface="Tahoma" panose="020B0604030504040204" pitchFamily="34" charset="0"/>
              </a:rPr>
              <a:t>Rules B10.1.1(vi) &amp; 10.2.1(h)</a:t>
            </a:r>
          </a:p>
          <a:p>
            <a:pPr eaLnBrk="1" hangingPunct="1">
              <a:lnSpc>
                <a:spcPct val="90000"/>
              </a:lnSpc>
            </a:pPr>
            <a:r>
              <a:rPr lang="en-US" altLang="en-US">
                <a:latin typeface="Tahoma" panose="020B0604030504040204" pitchFamily="34" charset="0"/>
              </a:rPr>
              <a:t>Business designations, such as Association, Company, or Corporation, may be  abbreviated.  However, if a business uses more than one firm designation in its name, drop all but the first.</a:t>
            </a:r>
          </a:p>
          <a:p>
            <a:pPr eaLnBrk="1" hangingPunct="1">
              <a:lnSpc>
                <a:spcPct val="90000"/>
              </a:lnSpc>
              <a:buFontTx/>
              <a:buNone/>
            </a:pPr>
            <a:endParaRPr lang="en-US" altLang="en-US" sz="2800">
              <a:solidFill>
                <a:srgbClr val="FF66CC"/>
              </a:solidFill>
              <a:latin typeface="Tahoma" panose="020B0604030504040204" pitchFamily="34" charset="0"/>
            </a:endParaRPr>
          </a:p>
          <a:p>
            <a:pPr eaLnBrk="1" hangingPunct="1">
              <a:lnSpc>
                <a:spcPct val="90000"/>
              </a:lnSpc>
              <a:buFontTx/>
              <a:buNone/>
            </a:pPr>
            <a:r>
              <a:rPr lang="en-US" altLang="en-US" sz="2800">
                <a:solidFill>
                  <a:srgbClr val="3366FF"/>
                </a:solidFill>
                <a:latin typeface="Tahoma" panose="020B0604030504040204" pitchFamily="34" charset="0"/>
              </a:rPr>
              <a:t>Incorrect:</a:t>
            </a:r>
            <a:r>
              <a:rPr lang="en-US" altLang="en-US" sz="2800">
                <a:solidFill>
                  <a:srgbClr val="FF66CC"/>
                </a:solidFill>
                <a:latin typeface="Tahoma" panose="020B0604030504040204" pitchFamily="34" charset="0"/>
              </a:rPr>
              <a:t>						</a:t>
            </a:r>
          </a:p>
          <a:p>
            <a:pPr eaLnBrk="1" hangingPunct="1">
              <a:lnSpc>
                <a:spcPct val="90000"/>
              </a:lnSpc>
              <a:buFontTx/>
              <a:buNone/>
            </a:pPr>
            <a:r>
              <a:rPr lang="en-US" altLang="en-US" sz="2800">
                <a:latin typeface="Tahoma" panose="020B0604030504040204" pitchFamily="34" charset="0"/>
              </a:rPr>
              <a:t>City Investment </a:t>
            </a:r>
            <a:r>
              <a:rPr lang="en-US" altLang="en-US" sz="2800">
                <a:solidFill>
                  <a:srgbClr val="3366FF"/>
                </a:solidFill>
                <a:latin typeface="Tahoma" panose="020B0604030504040204" pitchFamily="34" charset="0"/>
              </a:rPr>
              <a:t>Co., Inc. </a:t>
            </a:r>
            <a:r>
              <a:rPr lang="en-US" altLang="en-US" sz="2800">
                <a:latin typeface="Tahoma" panose="020B0604030504040204" pitchFamily="34" charset="0"/>
              </a:rPr>
              <a:t>v. J.D. Jones</a:t>
            </a:r>
            <a:endParaRPr lang="en-US" altLang="en-US" sz="2800" b="1">
              <a:latin typeface="Tahoma" panose="020B0604030504040204" pitchFamily="34" charset="0"/>
            </a:endParaRPr>
          </a:p>
          <a:p>
            <a:pPr eaLnBrk="1" hangingPunct="1">
              <a:lnSpc>
                <a:spcPct val="90000"/>
              </a:lnSpc>
              <a:buFontTx/>
              <a:buNone/>
            </a:pPr>
            <a:r>
              <a:rPr lang="en-US" altLang="en-US" sz="2800">
                <a:solidFill>
                  <a:srgbClr val="3366FF"/>
                </a:solidFill>
                <a:latin typeface="Tahoma" panose="020B0604030504040204" pitchFamily="34" charset="0"/>
              </a:rPr>
              <a:t>Correct:</a:t>
            </a:r>
          </a:p>
          <a:p>
            <a:pPr eaLnBrk="1" hangingPunct="1">
              <a:lnSpc>
                <a:spcPct val="90000"/>
              </a:lnSpc>
              <a:buFontTx/>
              <a:buNone/>
            </a:pPr>
            <a:r>
              <a:rPr lang="en-US" altLang="en-US" sz="2800" u="sng">
                <a:latin typeface="Tahoma" panose="020B0604030504040204" pitchFamily="34" charset="0"/>
              </a:rPr>
              <a:t>City Investment </a:t>
            </a:r>
            <a:r>
              <a:rPr lang="en-US" altLang="en-US" sz="2800" u="sng">
                <a:solidFill>
                  <a:srgbClr val="3366FF"/>
                </a:solidFill>
                <a:latin typeface="Tahoma" panose="020B0604030504040204" pitchFamily="34" charset="0"/>
              </a:rPr>
              <a:t>Co. </a:t>
            </a:r>
            <a:r>
              <a:rPr lang="en-US" altLang="en-US" sz="2800" u="sng">
                <a:latin typeface="Tahoma" panose="020B0604030504040204" pitchFamily="34" charset="0"/>
              </a:rPr>
              <a:t>v. Jones</a:t>
            </a:r>
          </a:p>
        </p:txBody>
      </p:sp>
      <p:sp>
        <p:nvSpPr>
          <p:cNvPr id="47108" name="Slide Number Placeholder 5">
            <a:extLst>
              <a:ext uri="{FF2B5EF4-FFF2-40B4-BE49-F238E27FC236}">
                <a16:creationId xmlns:a16="http://schemas.microsoft.com/office/drawing/2014/main" id="{51A33968-7B11-8723-04AF-4AABA2945EA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0B6426F1-5129-4FC8-88E2-67B6337FCE2F}" type="slidenum">
              <a:rPr lang="en-US" altLang="en-US" sz="1400" smtClean="0">
                <a:latin typeface="Arial" panose="020B0604020202020204" pitchFamily="34" charset="0"/>
              </a:rPr>
              <a:pPr>
                <a:spcBef>
                  <a:spcPct val="0"/>
                </a:spcBef>
                <a:buClrTx/>
                <a:buSzTx/>
                <a:buFontTx/>
                <a:buNone/>
              </a:pPr>
              <a:t>37</a:t>
            </a:fld>
            <a:endParaRPr lang="en-US" altLang="en-US" sz="1400">
              <a:latin typeface="Arial" panose="020B0604020202020204" pitchFamily="34" charset="0"/>
            </a:endParaRPr>
          </a:p>
        </p:txBody>
      </p:sp>
    </p:spTree>
  </p:cSld>
  <p:clrMapOvr>
    <a:masterClrMapping/>
  </p:clrMapOvr>
  <p:transition spd="slow"/>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FBB5DCBA-63D2-FF10-0F5D-42F18E00CD90}"/>
              </a:ext>
            </a:extLst>
          </p:cNvPr>
          <p:cNvSpPr>
            <a:spLocks noGrp="1" noChangeArrowheads="1"/>
          </p:cNvSpPr>
          <p:nvPr>
            <p:ph type="title"/>
          </p:nvPr>
        </p:nvSpPr>
        <p:spPr>
          <a:xfrm>
            <a:off x="685800" y="381000"/>
            <a:ext cx="7924800" cy="1143000"/>
          </a:xfrm>
        </p:spPr>
        <p:txBody>
          <a:bodyPr>
            <a:normAutofit/>
          </a:bodyPr>
          <a:lstStyle/>
          <a:p>
            <a:pPr eaLnBrk="1" fontAlgn="auto" hangingPunct="1">
              <a:spcAft>
                <a:spcPts val="0"/>
              </a:spcAft>
              <a:defRPr/>
            </a:pPr>
            <a:r>
              <a:rPr lang="en-US" sz="4400" dirty="0">
                <a:latin typeface="Tahoma" pitchFamily="34" charset="0"/>
                <a:ea typeface="+mj-ea"/>
              </a:rPr>
              <a:t>The United States as a party</a:t>
            </a:r>
          </a:p>
        </p:txBody>
      </p:sp>
      <p:pic>
        <p:nvPicPr>
          <p:cNvPr id="48131" name="Picture 4" descr="FLGUS">
            <a:extLst>
              <a:ext uri="{FF2B5EF4-FFF2-40B4-BE49-F238E27FC236}">
                <a16:creationId xmlns:a16="http://schemas.microsoft.com/office/drawing/2014/main" id="{472E1D3E-0DDA-59B9-858B-9BD9A82A4B4B}"/>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438400"/>
            <a:ext cx="2819400" cy="2133600"/>
          </a:xfrm>
        </p:spPr>
      </p:pic>
      <p:sp>
        <p:nvSpPr>
          <p:cNvPr id="48132" name="Rectangle 3">
            <a:extLst>
              <a:ext uri="{FF2B5EF4-FFF2-40B4-BE49-F238E27FC236}">
                <a16:creationId xmlns:a16="http://schemas.microsoft.com/office/drawing/2014/main" id="{AFA0679F-4176-972A-1AE5-084F6F690C4E}"/>
              </a:ext>
            </a:extLst>
          </p:cNvPr>
          <p:cNvSpPr>
            <a:spLocks noGrp="1"/>
          </p:cNvSpPr>
          <p:nvPr>
            <p:ph type="body" sz="half" idx="2"/>
          </p:nvPr>
        </p:nvSpPr>
        <p:spPr>
          <a:xfrm>
            <a:off x="3810000" y="2057400"/>
            <a:ext cx="4800600" cy="4114800"/>
          </a:xfrm>
        </p:spPr>
        <p:txBody>
          <a:bodyPr/>
          <a:lstStyle/>
          <a:p>
            <a:pPr eaLnBrk="1" hangingPunct="1"/>
            <a:r>
              <a:rPr lang="en-US" altLang="en-US" sz="2800" i="1">
                <a:solidFill>
                  <a:srgbClr val="FF8000"/>
                </a:solidFill>
                <a:latin typeface="Tahoma" panose="020B0604030504040204" pitchFamily="34" charset="0"/>
              </a:rPr>
              <a:t>Rule 10.2.1(f)</a:t>
            </a:r>
          </a:p>
          <a:p>
            <a:pPr eaLnBrk="1" hangingPunct="1"/>
            <a:r>
              <a:rPr lang="en-US" altLang="en-US" sz="2800">
                <a:latin typeface="Tahoma" panose="020B0604030504040204" pitchFamily="34" charset="0"/>
              </a:rPr>
              <a:t>The United States of America is always cited as “</a:t>
            </a:r>
            <a:r>
              <a:rPr lang="en-US" altLang="ja-JP" sz="2800">
                <a:latin typeface="Tahoma" panose="020B0604030504040204" pitchFamily="34" charset="0"/>
                <a:ea typeface="HGP明朝E" panose="02020800000000000000" pitchFamily="18" charset="-128"/>
                <a:cs typeface="HGP明朝E" panose="02020800000000000000" pitchFamily="18" charset="-128"/>
              </a:rPr>
              <a:t>United States”</a:t>
            </a:r>
          </a:p>
          <a:p>
            <a:pPr lvl="1" eaLnBrk="1" hangingPunct="1"/>
            <a:r>
              <a:rPr lang="en-US" altLang="en-US">
                <a:latin typeface="Tahoma" panose="020B0604030504040204" pitchFamily="34" charset="0"/>
              </a:rPr>
              <a:t>not U.S.A.</a:t>
            </a:r>
          </a:p>
          <a:p>
            <a:pPr lvl="1" eaLnBrk="1" hangingPunct="1"/>
            <a:r>
              <a:rPr lang="en-US" altLang="en-US">
                <a:latin typeface="Tahoma" panose="020B0604030504040204" pitchFamily="34" charset="0"/>
              </a:rPr>
              <a:t>not U.S.</a:t>
            </a:r>
          </a:p>
          <a:p>
            <a:pPr lvl="1" eaLnBrk="1" hangingPunct="1"/>
            <a:r>
              <a:rPr lang="en-US" altLang="en-US">
                <a:latin typeface="Tahoma" panose="020B0604030504040204" pitchFamily="34" charset="0"/>
              </a:rPr>
              <a:t>not United States of America</a:t>
            </a:r>
          </a:p>
        </p:txBody>
      </p:sp>
      <p:sp>
        <p:nvSpPr>
          <p:cNvPr id="48133" name="Slide Number Placeholder 6">
            <a:extLst>
              <a:ext uri="{FF2B5EF4-FFF2-40B4-BE49-F238E27FC236}">
                <a16:creationId xmlns:a16="http://schemas.microsoft.com/office/drawing/2014/main" id="{7DF8CDEC-BAE6-EC92-DF2A-B8BB0A424C3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238EA9A5-8546-4DD7-963B-84F181ABFF7A}" type="slidenum">
              <a:rPr lang="en-US" altLang="en-US" sz="1400" smtClean="0">
                <a:latin typeface="Arial" panose="020B0604020202020204" pitchFamily="34" charset="0"/>
              </a:rPr>
              <a:pPr>
                <a:spcBef>
                  <a:spcPct val="0"/>
                </a:spcBef>
                <a:buClrTx/>
                <a:buSzTx/>
                <a:buFontTx/>
                <a:buNone/>
              </a:pPr>
              <a:t>38</a:t>
            </a:fld>
            <a:endParaRPr lang="en-US" altLang="en-US" sz="1400">
              <a:latin typeface="Arial" panose="020B0604020202020204" pitchFamily="34" charset="0"/>
            </a:endParaRP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8191F4CC-F341-4E78-7C7F-3C9613BA5653}"/>
              </a:ext>
            </a:extLst>
          </p:cNvPr>
          <p:cNvSpPr>
            <a:spLocks noGrp="1"/>
          </p:cNvSpPr>
          <p:nvPr>
            <p:ph type="title"/>
          </p:nvPr>
        </p:nvSpPr>
        <p:spPr>
          <a:xfrm>
            <a:off x="533400" y="533400"/>
            <a:ext cx="8382000" cy="1066800"/>
          </a:xfrm>
        </p:spPr>
        <p:txBody>
          <a:bodyPr/>
          <a:lstStyle/>
          <a:p>
            <a:pPr eaLnBrk="1" hangingPunct="1"/>
            <a:r>
              <a:rPr lang="en-US" altLang="en-US" sz="4400">
                <a:latin typeface="Tahoma" panose="020B0604030504040204" pitchFamily="34" charset="0"/>
              </a:rPr>
              <a:t>States as parties</a:t>
            </a:r>
          </a:p>
        </p:txBody>
      </p:sp>
      <p:sp>
        <p:nvSpPr>
          <p:cNvPr id="49155" name="Rectangle 3">
            <a:extLst>
              <a:ext uri="{FF2B5EF4-FFF2-40B4-BE49-F238E27FC236}">
                <a16:creationId xmlns:a16="http://schemas.microsoft.com/office/drawing/2014/main" id="{08EC18C6-75AC-8907-BEB8-DC44D89DA5AD}"/>
              </a:ext>
            </a:extLst>
          </p:cNvPr>
          <p:cNvSpPr>
            <a:spLocks noGrp="1"/>
          </p:cNvSpPr>
          <p:nvPr>
            <p:ph idx="1"/>
          </p:nvPr>
        </p:nvSpPr>
        <p:spPr>
          <a:xfrm>
            <a:off x="228600" y="1981200"/>
            <a:ext cx="8763000" cy="4724400"/>
          </a:xfrm>
        </p:spPr>
        <p:txBody>
          <a:bodyPr/>
          <a:lstStyle/>
          <a:p>
            <a:pPr eaLnBrk="1" hangingPunct="1">
              <a:lnSpc>
                <a:spcPct val="90000"/>
              </a:lnSpc>
            </a:pPr>
            <a:r>
              <a:rPr lang="en-US" altLang="en-US" sz="2800" i="1">
                <a:solidFill>
                  <a:srgbClr val="FF8000"/>
                </a:solidFill>
                <a:latin typeface="Tahoma" panose="020B0604030504040204" pitchFamily="34" charset="0"/>
              </a:rPr>
              <a:t>Rule 10.2.1(f)</a:t>
            </a:r>
          </a:p>
          <a:p>
            <a:pPr eaLnBrk="1" hangingPunct="1">
              <a:lnSpc>
                <a:spcPct val="90000"/>
              </a:lnSpc>
            </a:pPr>
            <a:r>
              <a:rPr lang="en-US" altLang="en-US" sz="2800">
                <a:latin typeface="Tahoma" panose="020B0604030504040204" pitchFamily="34" charset="0"/>
              </a:rPr>
              <a:t>When a state is a party, use either the word </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State,” “Commonwealth,” or “People,” depending on which appears on the title page when citing to a case decided by a court in that state.</a:t>
            </a:r>
          </a:p>
          <a:p>
            <a:pPr eaLnBrk="1" hangingPunct="1">
              <a:lnSpc>
                <a:spcPct val="90000"/>
              </a:lnSpc>
            </a:pPr>
            <a:r>
              <a:rPr lang="en-US" altLang="en-US" sz="2800">
                <a:latin typeface="Tahoma" panose="020B0604030504040204" pitchFamily="34" charset="0"/>
              </a:rPr>
              <a:t>Use the name of the state (i.e. Massachusetts) if citing to a case not decided by a court in that state.</a:t>
            </a:r>
          </a:p>
          <a:p>
            <a:pPr lvl="1" eaLnBrk="1" hangingPunct="1">
              <a:lnSpc>
                <a:spcPct val="90000"/>
              </a:lnSpc>
            </a:pPr>
            <a:r>
              <a:rPr lang="en-US" altLang="en-US">
                <a:latin typeface="Tahoma" panose="020B0604030504040204" pitchFamily="34" charset="0"/>
              </a:rPr>
              <a:t> Compare:  </a:t>
            </a:r>
            <a:r>
              <a:rPr lang="en-US" altLang="en-US" u="sng">
                <a:solidFill>
                  <a:srgbClr val="3366FF"/>
                </a:solidFill>
                <a:latin typeface="Tahoma" panose="020B0604030504040204" pitchFamily="34" charset="0"/>
              </a:rPr>
              <a:t>Commonwealth</a:t>
            </a:r>
            <a:r>
              <a:rPr lang="en-US" altLang="en-US" u="sng">
                <a:latin typeface="Tahoma" panose="020B0604030504040204" pitchFamily="34" charset="0"/>
              </a:rPr>
              <a:t> v. Jones</a:t>
            </a:r>
            <a:r>
              <a:rPr lang="en-US" altLang="en-US">
                <a:latin typeface="Tahoma" panose="020B0604030504040204" pitchFamily="34" charset="0"/>
              </a:rPr>
              <a:t>, 462 N.E.2d 54, 59 (</a:t>
            </a:r>
            <a:r>
              <a:rPr lang="en-US" altLang="en-US">
                <a:solidFill>
                  <a:srgbClr val="3366FF"/>
                </a:solidFill>
                <a:latin typeface="Tahoma" panose="020B0604030504040204" pitchFamily="34" charset="0"/>
              </a:rPr>
              <a:t>Mass. </a:t>
            </a:r>
            <a:r>
              <a:rPr lang="en-US" altLang="en-US">
                <a:latin typeface="Tahoma" panose="020B0604030504040204" pitchFamily="34" charset="0"/>
              </a:rPr>
              <a:t>1987).</a:t>
            </a:r>
          </a:p>
          <a:p>
            <a:pPr lvl="1" eaLnBrk="1" hangingPunct="1">
              <a:lnSpc>
                <a:spcPct val="90000"/>
              </a:lnSpc>
            </a:pPr>
            <a:r>
              <a:rPr lang="en-US" altLang="en-US">
                <a:latin typeface="Tahoma" panose="020B0604030504040204" pitchFamily="34" charset="0"/>
              </a:rPr>
              <a:t>With:  </a:t>
            </a:r>
            <a:r>
              <a:rPr lang="en-US" altLang="en-US" u="sng">
                <a:solidFill>
                  <a:srgbClr val="3366FF"/>
                </a:solidFill>
                <a:latin typeface="Tahoma" panose="020B0604030504040204" pitchFamily="34" charset="0"/>
              </a:rPr>
              <a:t>Massachusetts</a:t>
            </a:r>
            <a:r>
              <a:rPr lang="en-US" altLang="en-US" u="sng">
                <a:latin typeface="Tahoma" panose="020B0604030504040204" pitchFamily="34" charset="0"/>
              </a:rPr>
              <a:t> v. Gosnold</a:t>
            </a:r>
            <a:r>
              <a:rPr lang="en-US" altLang="en-US">
                <a:latin typeface="Tahoma" panose="020B0604030504040204" pitchFamily="34" charset="0"/>
              </a:rPr>
              <a:t>, 425 </a:t>
            </a:r>
            <a:r>
              <a:rPr lang="en-US" altLang="en-US">
                <a:solidFill>
                  <a:srgbClr val="3366FF"/>
                </a:solidFill>
                <a:latin typeface="Tahoma" panose="020B0604030504040204" pitchFamily="34" charset="0"/>
              </a:rPr>
              <a:t>U.S. </a:t>
            </a:r>
            <a:r>
              <a:rPr lang="en-US" altLang="en-US">
                <a:latin typeface="Tahoma" panose="020B0604030504040204" pitchFamily="34" charset="0"/>
              </a:rPr>
              <a:t>681, 686 (1976).</a:t>
            </a:r>
            <a:endParaRPr lang="en-US" altLang="en-US" u="sng">
              <a:latin typeface="Tahoma" panose="020B0604030504040204" pitchFamily="34" charset="0"/>
            </a:endParaRPr>
          </a:p>
        </p:txBody>
      </p:sp>
      <p:sp>
        <p:nvSpPr>
          <p:cNvPr id="49156" name="Slide Number Placeholder 5">
            <a:extLst>
              <a:ext uri="{FF2B5EF4-FFF2-40B4-BE49-F238E27FC236}">
                <a16:creationId xmlns:a16="http://schemas.microsoft.com/office/drawing/2014/main" id="{0C1AA599-E49D-AA56-1F18-D584DC79DC4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4B4BEAA9-DE46-44F6-990E-E5FEB7122CD1}" type="slidenum">
              <a:rPr lang="en-US" altLang="en-US" sz="1400" smtClean="0">
                <a:latin typeface="Arial" panose="020B0604020202020204" pitchFamily="34" charset="0"/>
              </a:rPr>
              <a:pPr>
                <a:spcBef>
                  <a:spcPct val="0"/>
                </a:spcBef>
                <a:buClrTx/>
                <a:buSzTx/>
                <a:buFontTx/>
                <a:buNone/>
              </a:pPr>
              <a:t>39</a:t>
            </a:fld>
            <a:endParaRPr lang="en-US" altLang="en-US" sz="1400">
              <a:latin typeface="Arial" panose="020B0604020202020204" pitchFamily="34" charset="0"/>
            </a:endParaRP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5F38F46-F920-66DA-F7EE-950CEBEF5E26}"/>
              </a:ext>
            </a:extLst>
          </p:cNvPr>
          <p:cNvSpPr>
            <a:spLocks noGrp="1"/>
          </p:cNvSpPr>
          <p:nvPr>
            <p:ph type="title"/>
          </p:nvPr>
        </p:nvSpPr>
        <p:spPr>
          <a:xfrm>
            <a:off x="609600" y="457200"/>
            <a:ext cx="8229600" cy="1143000"/>
          </a:xfrm>
        </p:spPr>
        <p:txBody>
          <a:bodyPr/>
          <a:lstStyle/>
          <a:p>
            <a:pPr eaLnBrk="1" hangingPunct="1"/>
            <a:r>
              <a:rPr lang="en-US" altLang="en-US" sz="4000">
                <a:latin typeface="Tahoma" panose="020B0604030504040204" pitchFamily="34" charset="0"/>
              </a:rPr>
              <a:t>Why learn Bluebook citation rules</a:t>
            </a:r>
            <a:r>
              <a:rPr lang="en-US" altLang="en-US" sz="4000"/>
              <a:t>?</a:t>
            </a:r>
          </a:p>
        </p:txBody>
      </p:sp>
      <p:sp>
        <p:nvSpPr>
          <p:cNvPr id="13315" name="Rectangle 3">
            <a:extLst>
              <a:ext uri="{FF2B5EF4-FFF2-40B4-BE49-F238E27FC236}">
                <a16:creationId xmlns:a16="http://schemas.microsoft.com/office/drawing/2014/main" id="{C673BBB1-5AF3-216E-CD65-309DC647B6F9}"/>
              </a:ext>
            </a:extLst>
          </p:cNvPr>
          <p:cNvSpPr>
            <a:spLocks noGrp="1"/>
          </p:cNvSpPr>
          <p:nvPr>
            <p:ph idx="1"/>
          </p:nvPr>
        </p:nvSpPr>
        <p:spPr>
          <a:xfrm>
            <a:off x="533400" y="2057400"/>
            <a:ext cx="8229600" cy="4389438"/>
          </a:xfrm>
        </p:spPr>
        <p:txBody>
          <a:bodyPr/>
          <a:lstStyle/>
          <a:p>
            <a:pPr eaLnBrk="1" hangingPunct="1">
              <a:lnSpc>
                <a:spcPct val="90000"/>
              </a:lnSpc>
              <a:defRPr/>
            </a:pPr>
            <a:r>
              <a:rPr lang="en-US" altLang="en-US" sz="2800" dirty="0">
                <a:latin typeface="Tahoma" panose="020B0604030504040204" pitchFamily="34" charset="0"/>
              </a:rPr>
              <a:t>Bluebook citation is used by most law reviews and journals, including Penn State Law’s journals.</a:t>
            </a:r>
          </a:p>
          <a:p>
            <a:pPr eaLnBrk="1" hangingPunct="1">
              <a:lnSpc>
                <a:spcPct val="90000"/>
              </a:lnSpc>
              <a:defRPr/>
            </a:pPr>
            <a:r>
              <a:rPr lang="en-US" altLang="en-US" sz="2800" dirty="0">
                <a:latin typeface="Tahoma" panose="020B0604030504040204" pitchFamily="34" charset="0"/>
              </a:rPr>
              <a:t>Bluebook citation formats are used in all writing courses at Penn State Law.</a:t>
            </a:r>
          </a:p>
          <a:p>
            <a:pPr eaLnBrk="1" hangingPunct="1">
              <a:lnSpc>
                <a:spcPct val="90000"/>
              </a:lnSpc>
              <a:defRPr/>
            </a:pPr>
            <a:r>
              <a:rPr lang="en-US" altLang="en-US" sz="2800" dirty="0">
                <a:latin typeface="Tahoma" panose="020B0604030504040204" pitchFamily="34" charset="0"/>
              </a:rPr>
              <a:t>Bluebook citation is followed by many (but not all) judges and law firms.</a:t>
            </a:r>
          </a:p>
          <a:p>
            <a:pPr eaLnBrk="1" hangingPunct="1">
              <a:lnSpc>
                <a:spcPct val="90000"/>
              </a:lnSpc>
              <a:defRPr/>
            </a:pPr>
            <a:r>
              <a:rPr lang="en-US" altLang="en-US" sz="2800" dirty="0">
                <a:latin typeface="Tahoma" panose="020B0604030504040204" pitchFamily="34" charset="0"/>
              </a:rPr>
              <a:t>After learning one method of citation, it is easier to adjust to other methods.</a:t>
            </a:r>
          </a:p>
          <a:p>
            <a:pPr marL="0" indent="0" eaLnBrk="1" hangingPunct="1">
              <a:lnSpc>
                <a:spcPct val="90000"/>
              </a:lnSpc>
              <a:buFont typeface="Wingdings 2" panose="05020102010507070707" pitchFamily="18" charset="2"/>
              <a:buNone/>
              <a:defRPr/>
            </a:pPr>
            <a:endParaRPr lang="en-US" altLang="en-US" sz="2800" dirty="0">
              <a:latin typeface="Tahoma" panose="020B0604030504040204" pitchFamily="34" charset="0"/>
            </a:endParaRPr>
          </a:p>
        </p:txBody>
      </p:sp>
      <p:sp>
        <p:nvSpPr>
          <p:cNvPr id="13316" name="Slide Number Placeholder 5">
            <a:extLst>
              <a:ext uri="{FF2B5EF4-FFF2-40B4-BE49-F238E27FC236}">
                <a16:creationId xmlns:a16="http://schemas.microsoft.com/office/drawing/2014/main" id="{C6C43A24-10DB-8D90-2BF1-2AA07E5D7D2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1665DB17-63D4-4DA3-8D84-2CC072C00998}" type="slidenum">
              <a:rPr lang="en-US" altLang="en-US" sz="1400" smtClean="0">
                <a:latin typeface="Arial" panose="020B0604020202020204" pitchFamily="34" charset="0"/>
              </a:rPr>
              <a:pPr>
                <a:spcBef>
                  <a:spcPct val="0"/>
                </a:spcBef>
                <a:buClrTx/>
                <a:buSzTx/>
                <a:buFontTx/>
                <a:buNone/>
              </a:pPr>
              <a:t>4</a:t>
            </a:fld>
            <a:endParaRPr lang="en-US" altLang="en-US" sz="1400">
              <a:latin typeface="Arial" panose="020B0604020202020204" pitchFamily="34" charset="0"/>
            </a:endParaRPr>
          </a:p>
        </p:txBody>
      </p:sp>
    </p:spTree>
  </p:cSld>
  <p:clrMapOvr>
    <a:masterClrMapping/>
  </p:clrMapOvr>
  <p:transition spd="slow"/>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a:extLst>
              <a:ext uri="{FF2B5EF4-FFF2-40B4-BE49-F238E27FC236}">
                <a16:creationId xmlns:a16="http://schemas.microsoft.com/office/drawing/2014/main" id="{3C0B373D-57D9-6ED4-B4AC-B60B871B1BF8}"/>
              </a:ext>
            </a:extLst>
          </p:cNvPr>
          <p:cNvSpPr>
            <a:spLocks noGrp="1"/>
          </p:cNvSpPr>
          <p:nvPr>
            <p:ph type="title"/>
          </p:nvPr>
        </p:nvSpPr>
        <p:spPr>
          <a:xfrm>
            <a:off x="685800" y="533400"/>
            <a:ext cx="8001000" cy="1143000"/>
          </a:xfrm>
        </p:spPr>
        <p:txBody>
          <a:bodyPr/>
          <a:lstStyle/>
          <a:p>
            <a:pPr eaLnBrk="1" hangingPunct="1"/>
            <a:r>
              <a:rPr lang="en-US" altLang="en-US" sz="4400">
                <a:latin typeface="Tahoma" panose="020B0604030504040204" pitchFamily="34" charset="0"/>
              </a:rPr>
              <a:t>Cities as parties</a:t>
            </a:r>
          </a:p>
        </p:txBody>
      </p:sp>
      <p:sp>
        <p:nvSpPr>
          <p:cNvPr id="50179" name="Rectangle 3">
            <a:extLst>
              <a:ext uri="{FF2B5EF4-FFF2-40B4-BE49-F238E27FC236}">
                <a16:creationId xmlns:a16="http://schemas.microsoft.com/office/drawing/2014/main" id="{F48CFCAF-32DE-7483-BFE2-217F2EF8C83E}"/>
              </a:ext>
            </a:extLst>
          </p:cNvPr>
          <p:cNvSpPr>
            <a:spLocks noGrp="1"/>
          </p:cNvSpPr>
          <p:nvPr>
            <p:ph type="body" sz="half" idx="1"/>
          </p:nvPr>
        </p:nvSpPr>
        <p:spPr>
          <a:xfrm>
            <a:off x="609600" y="2057400"/>
            <a:ext cx="8077200" cy="4495800"/>
          </a:xfrm>
        </p:spPr>
        <p:txBody>
          <a:bodyPr/>
          <a:lstStyle/>
          <a:p>
            <a:pPr eaLnBrk="1" hangingPunct="1"/>
            <a:r>
              <a:rPr lang="en-US" altLang="en-US" sz="2800" i="1">
                <a:solidFill>
                  <a:srgbClr val="FF8000"/>
                </a:solidFill>
                <a:latin typeface="Tahoma" panose="020B0604030504040204" pitchFamily="34" charset="0"/>
              </a:rPr>
              <a:t>Rule 10.2.1(f)</a:t>
            </a:r>
          </a:p>
          <a:p>
            <a:pPr eaLnBrk="1" hangingPunct="1"/>
            <a:r>
              <a:rPr lang="en-US" altLang="en-US" sz="2800">
                <a:latin typeface="Tahoma" panose="020B0604030504040204" pitchFamily="34" charset="0"/>
              </a:rPr>
              <a:t>Omit </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City of” and other similar expressions UNLESS the expression begins a party name: </a:t>
            </a:r>
          </a:p>
          <a:p>
            <a:pPr eaLnBrk="1" hangingPunct="1">
              <a:buFont typeface="Wingdings 2" panose="05020102010507070707" pitchFamily="18" charset="2"/>
              <a:buNone/>
            </a:pPr>
            <a:endParaRPr lang="en-US" altLang="ja-JP" sz="1200">
              <a:latin typeface="Tahoma" panose="020B0604030504040204" pitchFamily="34" charset="0"/>
              <a:ea typeface="HGP明朝E" panose="02020800000000000000" pitchFamily="18" charset="-128"/>
              <a:cs typeface="HGP明朝E" panose="02020800000000000000" pitchFamily="18" charset="-128"/>
            </a:endParaRPr>
          </a:p>
          <a:p>
            <a:pPr lvl="1" eaLnBrk="1" hangingPunct="1"/>
            <a:r>
              <a:rPr lang="en-US" altLang="en-US">
                <a:solidFill>
                  <a:srgbClr val="3366FF"/>
                </a:solidFill>
                <a:latin typeface="Tahoma" panose="020B0604030504040204" pitchFamily="34" charset="0"/>
              </a:rPr>
              <a:t>Incorrect:  </a:t>
            </a:r>
            <a:r>
              <a:rPr lang="en-US" altLang="en-US">
                <a:latin typeface="Tahoma" panose="020B0604030504040204" pitchFamily="34" charset="0"/>
              </a:rPr>
              <a:t>City of Memphis, Tennessee v. Fred C.  	Jones</a:t>
            </a:r>
          </a:p>
          <a:p>
            <a:pPr lvl="2" eaLnBrk="1" hangingPunct="1"/>
            <a:r>
              <a:rPr lang="en-US" altLang="en-US" sz="2400">
                <a:solidFill>
                  <a:srgbClr val="3366FF"/>
                </a:solidFill>
                <a:latin typeface="Tahoma" panose="020B0604030504040204" pitchFamily="34" charset="0"/>
              </a:rPr>
              <a:t>Correct:  </a:t>
            </a:r>
            <a:r>
              <a:rPr lang="en-US" altLang="en-US" sz="2400" u="sng">
                <a:latin typeface="Tahoma" panose="020B0604030504040204" pitchFamily="34" charset="0"/>
              </a:rPr>
              <a:t>City of Memphis v. Jones</a:t>
            </a:r>
          </a:p>
          <a:p>
            <a:pPr lvl="1" eaLnBrk="1" hangingPunct="1"/>
            <a:r>
              <a:rPr lang="en-US" altLang="en-US">
                <a:solidFill>
                  <a:srgbClr val="3366FF"/>
                </a:solidFill>
                <a:latin typeface="Tahoma" panose="020B0604030504040204" pitchFamily="34" charset="0"/>
              </a:rPr>
              <a:t>Incorrect:  </a:t>
            </a:r>
            <a:r>
              <a:rPr lang="en-US" altLang="en-US">
                <a:latin typeface="Tahoma" panose="020B0604030504040204" pitchFamily="34" charset="0"/>
              </a:rPr>
              <a:t>Mayor of the City of Houston v. Howard K. Johnson</a:t>
            </a:r>
          </a:p>
          <a:p>
            <a:pPr lvl="2" eaLnBrk="1" hangingPunct="1"/>
            <a:r>
              <a:rPr lang="en-US" altLang="en-US" sz="2400">
                <a:solidFill>
                  <a:srgbClr val="3366FF"/>
                </a:solidFill>
                <a:latin typeface="Tahoma" panose="020B0604030504040204" pitchFamily="34" charset="0"/>
              </a:rPr>
              <a:t>Correct:   </a:t>
            </a:r>
            <a:r>
              <a:rPr lang="en-US" altLang="en-US" sz="2400" u="sng">
                <a:latin typeface="Tahoma" panose="020B0604030504040204" pitchFamily="34" charset="0"/>
              </a:rPr>
              <a:t>Mayor of Houston v. Johnson</a:t>
            </a:r>
          </a:p>
        </p:txBody>
      </p:sp>
      <p:sp>
        <p:nvSpPr>
          <p:cNvPr id="50180" name="Slide Number Placeholder 6">
            <a:extLst>
              <a:ext uri="{FF2B5EF4-FFF2-40B4-BE49-F238E27FC236}">
                <a16:creationId xmlns:a16="http://schemas.microsoft.com/office/drawing/2014/main" id="{EB3BFE7E-5466-CDDD-2CFB-BFDE23014F6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E7AC761C-60E0-4B3F-BFC2-4F7CC760B572}" type="slidenum">
              <a:rPr lang="en-US" altLang="en-US" sz="1400" smtClean="0">
                <a:latin typeface="Arial" panose="020B0604020202020204" pitchFamily="34" charset="0"/>
              </a:rPr>
              <a:pPr>
                <a:spcBef>
                  <a:spcPct val="0"/>
                </a:spcBef>
                <a:buClrTx/>
                <a:buSzTx/>
                <a:buFontTx/>
                <a:buNone/>
              </a:pPr>
              <a:t>40</a:t>
            </a:fld>
            <a:endParaRPr lang="en-US" altLang="en-US" sz="1400">
              <a:latin typeface="Arial" panose="020B0604020202020204" pitchFamily="34" charset="0"/>
            </a:endParaRP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3BA65ED6-D992-22E8-4412-E9762544E742}"/>
              </a:ext>
            </a:extLst>
          </p:cNvPr>
          <p:cNvSpPr>
            <a:spLocks noGrp="1" noChangeArrowheads="1"/>
          </p:cNvSpPr>
          <p:nvPr>
            <p:ph type="title"/>
          </p:nvPr>
        </p:nvSpPr>
        <p:spPr>
          <a:xfrm>
            <a:off x="457200" y="457200"/>
            <a:ext cx="8229600" cy="1295400"/>
          </a:xfrm>
        </p:spPr>
        <p:txBody>
          <a:bodyPr>
            <a:normAutofit/>
          </a:bodyPr>
          <a:lstStyle/>
          <a:p>
            <a:pPr eaLnBrk="1" fontAlgn="auto" hangingPunct="1">
              <a:spcAft>
                <a:spcPts val="0"/>
              </a:spcAft>
              <a:defRPr/>
            </a:pPr>
            <a:r>
              <a:rPr lang="en-US" sz="4400" dirty="0">
                <a:latin typeface="Tahoma" pitchFamily="34" charset="0"/>
                <a:ea typeface="+mj-ea"/>
              </a:rPr>
              <a:t>Prepositional phrases of location</a:t>
            </a:r>
          </a:p>
        </p:txBody>
      </p:sp>
      <p:sp>
        <p:nvSpPr>
          <p:cNvPr id="51203" name="Rectangle 3">
            <a:extLst>
              <a:ext uri="{FF2B5EF4-FFF2-40B4-BE49-F238E27FC236}">
                <a16:creationId xmlns:a16="http://schemas.microsoft.com/office/drawing/2014/main" id="{A409153D-290D-455F-D458-99DDA6DA5A79}"/>
              </a:ext>
            </a:extLst>
          </p:cNvPr>
          <p:cNvSpPr>
            <a:spLocks noGrp="1"/>
          </p:cNvSpPr>
          <p:nvPr>
            <p:ph type="body" sz="half" idx="2"/>
          </p:nvPr>
        </p:nvSpPr>
        <p:spPr>
          <a:xfrm>
            <a:off x="381000" y="2133600"/>
            <a:ext cx="8458200" cy="3962400"/>
          </a:xfrm>
        </p:spPr>
        <p:txBody>
          <a:bodyPr/>
          <a:lstStyle/>
          <a:p>
            <a:pPr eaLnBrk="1" hangingPunct="1">
              <a:lnSpc>
                <a:spcPct val="90000"/>
              </a:lnSpc>
            </a:pPr>
            <a:r>
              <a:rPr lang="en-US" altLang="en-US" sz="2800" i="1">
                <a:solidFill>
                  <a:srgbClr val="FF8000"/>
                </a:solidFill>
                <a:latin typeface="Tahoma" panose="020B0604030504040204" pitchFamily="34" charset="0"/>
              </a:rPr>
              <a:t>Rule 10.2.1(f)</a:t>
            </a:r>
          </a:p>
          <a:p>
            <a:pPr eaLnBrk="1" hangingPunct="1">
              <a:lnSpc>
                <a:spcPct val="90000"/>
              </a:lnSpc>
            </a:pPr>
            <a:r>
              <a:rPr lang="en-US" altLang="en-US" sz="2800">
                <a:latin typeface="Tahoma" panose="020B0604030504040204" pitchFamily="34" charset="0"/>
              </a:rPr>
              <a:t>Omit prepositional phrases of location (not following </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City,” or like expressions) unless the resulting citation leaves only one word in the name of a party or the location is part of a business.</a:t>
            </a:r>
          </a:p>
          <a:p>
            <a:pPr eaLnBrk="1" hangingPunct="1">
              <a:lnSpc>
                <a:spcPct val="90000"/>
              </a:lnSpc>
              <a:buFont typeface="Wingdings 2" panose="05020102010507070707" pitchFamily="18" charset="2"/>
              <a:buNone/>
            </a:pPr>
            <a:endParaRPr lang="en-US" altLang="ja-JP" sz="1400">
              <a:latin typeface="Tahoma" panose="020B0604030504040204" pitchFamily="34" charset="0"/>
              <a:ea typeface="HGP明朝E" panose="02020800000000000000" pitchFamily="18" charset="-128"/>
              <a:cs typeface="HGP明朝E" panose="02020800000000000000" pitchFamily="18" charset="-128"/>
            </a:endParaRPr>
          </a:p>
          <a:p>
            <a:pPr lvl="1" eaLnBrk="1" hangingPunct="1">
              <a:lnSpc>
                <a:spcPct val="90000"/>
              </a:lnSpc>
            </a:pPr>
            <a:r>
              <a:rPr lang="en-US" altLang="en-US">
                <a:solidFill>
                  <a:srgbClr val="3366FF"/>
                </a:solidFill>
                <a:latin typeface="Tahoma" panose="020B0604030504040204" pitchFamily="34" charset="0"/>
              </a:rPr>
              <a:t>Incorrect:  </a:t>
            </a:r>
            <a:r>
              <a:rPr lang="en-US" altLang="en-US">
                <a:latin typeface="Tahoma" panose="020B0604030504040204" pitchFamily="34" charset="0"/>
              </a:rPr>
              <a:t>Brown v. Board of Education of Albemarle County</a:t>
            </a:r>
          </a:p>
          <a:p>
            <a:pPr lvl="1" eaLnBrk="1" hangingPunct="1">
              <a:lnSpc>
                <a:spcPct val="90000"/>
              </a:lnSpc>
            </a:pPr>
            <a:r>
              <a:rPr lang="en-US" altLang="en-US">
                <a:solidFill>
                  <a:srgbClr val="3366FF"/>
                </a:solidFill>
                <a:latin typeface="Tahoma" panose="020B0604030504040204" pitchFamily="34" charset="0"/>
              </a:rPr>
              <a:t>Correct:  </a:t>
            </a:r>
            <a:r>
              <a:rPr lang="en-US" altLang="en-US" u="sng">
                <a:latin typeface="Tahoma" panose="020B0604030504040204" pitchFamily="34" charset="0"/>
              </a:rPr>
              <a:t>Brown v. Board of Education</a:t>
            </a:r>
          </a:p>
        </p:txBody>
      </p:sp>
      <p:sp>
        <p:nvSpPr>
          <p:cNvPr id="51204" name="Slide Number Placeholder 6">
            <a:extLst>
              <a:ext uri="{FF2B5EF4-FFF2-40B4-BE49-F238E27FC236}">
                <a16:creationId xmlns:a16="http://schemas.microsoft.com/office/drawing/2014/main" id="{B9D43745-2F74-6247-5FB8-D72AE2AAFC8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A4843E0A-00D5-4F54-BE8D-C558D94F01E1}" type="slidenum">
              <a:rPr lang="en-US" altLang="en-US" sz="1400" smtClean="0">
                <a:latin typeface="Arial" panose="020B0604020202020204" pitchFamily="34" charset="0"/>
              </a:rPr>
              <a:pPr>
                <a:spcBef>
                  <a:spcPct val="0"/>
                </a:spcBef>
                <a:buClrTx/>
                <a:buSzTx/>
                <a:buFontTx/>
                <a:buNone/>
              </a:pPr>
              <a:t>41</a:t>
            </a:fld>
            <a:endParaRPr lang="en-US" altLang="en-US" sz="1400">
              <a:latin typeface="Arial" panose="020B0604020202020204" pitchFamily="34" charset="0"/>
            </a:endParaRP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a:extLst>
              <a:ext uri="{FF2B5EF4-FFF2-40B4-BE49-F238E27FC236}">
                <a16:creationId xmlns:a16="http://schemas.microsoft.com/office/drawing/2014/main" id="{64295A53-3E04-4D14-7249-E9C56CADD47C}"/>
              </a:ext>
            </a:extLst>
          </p:cNvPr>
          <p:cNvSpPr>
            <a:spLocks noGrp="1"/>
          </p:cNvSpPr>
          <p:nvPr>
            <p:ph type="title"/>
          </p:nvPr>
        </p:nvSpPr>
        <p:spPr>
          <a:xfrm>
            <a:off x="609600" y="838200"/>
            <a:ext cx="7848600" cy="838200"/>
          </a:xfrm>
        </p:spPr>
        <p:txBody>
          <a:bodyPr/>
          <a:lstStyle/>
          <a:p>
            <a:pPr eaLnBrk="1" hangingPunct="1"/>
            <a:r>
              <a:rPr lang="en-US" altLang="en-US" sz="4400">
                <a:latin typeface="Tahoma" panose="020B0604030504040204" pitchFamily="34" charset="0"/>
              </a:rPr>
              <a:t>In rem actions</a:t>
            </a:r>
          </a:p>
        </p:txBody>
      </p:sp>
      <p:sp>
        <p:nvSpPr>
          <p:cNvPr id="52227" name="Rectangle 3">
            <a:extLst>
              <a:ext uri="{FF2B5EF4-FFF2-40B4-BE49-F238E27FC236}">
                <a16:creationId xmlns:a16="http://schemas.microsoft.com/office/drawing/2014/main" id="{780CE5A1-1A03-3BCD-97A3-09BB8E4677C2}"/>
              </a:ext>
            </a:extLst>
          </p:cNvPr>
          <p:cNvSpPr>
            <a:spLocks noGrp="1"/>
          </p:cNvSpPr>
          <p:nvPr>
            <p:ph idx="1"/>
          </p:nvPr>
        </p:nvSpPr>
        <p:spPr>
          <a:xfrm>
            <a:off x="533400" y="2057400"/>
            <a:ext cx="8229600" cy="4495800"/>
          </a:xfrm>
        </p:spPr>
        <p:txBody>
          <a:bodyPr/>
          <a:lstStyle/>
          <a:p>
            <a:pPr eaLnBrk="1" hangingPunct="1"/>
            <a:r>
              <a:rPr lang="en-US" altLang="en-US" sz="2800" i="1">
                <a:solidFill>
                  <a:srgbClr val="FF8000"/>
                </a:solidFill>
                <a:latin typeface="Tahoma" panose="020B0604030504040204" pitchFamily="34" charset="0"/>
              </a:rPr>
              <a:t>Rule 10.2.1(a)</a:t>
            </a:r>
          </a:p>
          <a:p>
            <a:pPr eaLnBrk="1" hangingPunct="1"/>
            <a:r>
              <a:rPr lang="en-US" altLang="en-US" sz="2800">
                <a:latin typeface="Tahoma" panose="020B0604030504040204" pitchFamily="34" charset="0"/>
              </a:rPr>
              <a:t>Actions involving objects such as land or                goods are known as </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in rem” actions.</a:t>
            </a:r>
          </a:p>
          <a:p>
            <a:pPr lvl="1" eaLnBrk="1" hangingPunct="1"/>
            <a:r>
              <a:rPr lang="en-US" altLang="en-US">
                <a:latin typeface="Tahoma" panose="020B0604030504040204" pitchFamily="34" charset="0"/>
              </a:rPr>
              <a:t>Examples: condemnation proceedings or proceedings against contraband property.</a:t>
            </a:r>
          </a:p>
          <a:p>
            <a:pPr eaLnBrk="1" hangingPunct="1"/>
            <a:r>
              <a:rPr lang="en-US" altLang="en-US" sz="2800">
                <a:latin typeface="Tahoma" panose="020B0604030504040204" pitchFamily="34" charset="0"/>
              </a:rPr>
              <a:t>Omit all but first-listed item or group of items.</a:t>
            </a:r>
          </a:p>
          <a:p>
            <a:pPr lvl="1" eaLnBrk="1" hangingPunct="1"/>
            <a:r>
              <a:rPr lang="en-US" altLang="en-US">
                <a:solidFill>
                  <a:srgbClr val="3366FF"/>
                </a:solidFill>
                <a:latin typeface="Tahoma" panose="020B0604030504040204" pitchFamily="34" charset="0"/>
              </a:rPr>
              <a:t>Incorrect:  </a:t>
            </a:r>
            <a:r>
              <a:rPr lang="en-US" altLang="en-US">
                <a:latin typeface="Tahoma" panose="020B0604030504040204" pitchFamily="34" charset="0"/>
              </a:rPr>
              <a:t>In re Fifty Bales of Hash, Twelve Cartons of Coke, and One Twinkie</a:t>
            </a:r>
          </a:p>
          <a:p>
            <a:pPr lvl="1" eaLnBrk="1" hangingPunct="1"/>
            <a:r>
              <a:rPr lang="en-US" altLang="en-US">
                <a:solidFill>
                  <a:srgbClr val="3366FF"/>
                </a:solidFill>
                <a:latin typeface="Tahoma" panose="020B0604030504040204" pitchFamily="34" charset="0"/>
              </a:rPr>
              <a:t>Correct:  </a:t>
            </a:r>
            <a:r>
              <a:rPr lang="en-US" altLang="en-US" u="sng">
                <a:latin typeface="Tahoma" panose="020B0604030504040204" pitchFamily="34" charset="0"/>
              </a:rPr>
              <a:t>In re Fifty Bales of Hash</a:t>
            </a:r>
            <a:endParaRPr lang="en-US" altLang="en-US">
              <a:latin typeface="Tahoma" panose="020B0604030504040204" pitchFamily="34" charset="0"/>
            </a:endParaRPr>
          </a:p>
          <a:p>
            <a:pPr eaLnBrk="1" hangingPunct="1"/>
            <a:endParaRPr lang="en-US" altLang="en-US" sz="2800"/>
          </a:p>
        </p:txBody>
      </p:sp>
      <p:sp>
        <p:nvSpPr>
          <p:cNvPr id="52228" name="Slide Number Placeholder 5">
            <a:extLst>
              <a:ext uri="{FF2B5EF4-FFF2-40B4-BE49-F238E27FC236}">
                <a16:creationId xmlns:a16="http://schemas.microsoft.com/office/drawing/2014/main" id="{7ABD12E4-B1ED-FAEF-D61D-ABC4D717DE8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2DAB7C8E-9D2D-47BF-B39A-4B8466B00365}" type="slidenum">
              <a:rPr lang="en-US" altLang="en-US" sz="1400" smtClean="0">
                <a:latin typeface="Arial" panose="020B0604020202020204" pitchFamily="34" charset="0"/>
              </a:rPr>
              <a:pPr>
                <a:spcBef>
                  <a:spcPct val="0"/>
                </a:spcBef>
                <a:buClrTx/>
                <a:buSzTx/>
                <a:buFontTx/>
                <a:buNone/>
              </a:pPr>
              <a:t>42</a:t>
            </a:fld>
            <a:endParaRPr lang="en-US" altLang="en-US" sz="1400">
              <a:latin typeface="Arial" panose="020B0604020202020204" pitchFamily="34" charset="0"/>
            </a:endParaRPr>
          </a:p>
        </p:txBody>
      </p:sp>
    </p:spTree>
  </p:cSld>
  <p:clrMapOvr>
    <a:masterClrMapping/>
  </p:clrMapOvr>
  <p:transition spd="slow"/>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EA10BA55-4ABD-03E7-78DA-1C36B2B05593}"/>
              </a:ext>
            </a:extLst>
          </p:cNvPr>
          <p:cNvSpPr>
            <a:spLocks noGrp="1" noChangeArrowheads="1"/>
          </p:cNvSpPr>
          <p:nvPr>
            <p:ph type="title"/>
          </p:nvPr>
        </p:nvSpPr>
        <p:spPr>
          <a:xfrm>
            <a:off x="685800" y="381000"/>
            <a:ext cx="7924800" cy="1143000"/>
          </a:xfrm>
        </p:spPr>
        <p:txBody>
          <a:bodyPr>
            <a:normAutofit/>
          </a:bodyPr>
          <a:lstStyle/>
          <a:p>
            <a:pPr eaLnBrk="1" fontAlgn="auto" hangingPunct="1">
              <a:spcAft>
                <a:spcPts val="0"/>
              </a:spcAft>
              <a:defRPr/>
            </a:pPr>
            <a:r>
              <a:rPr lang="en-US" sz="4400" dirty="0">
                <a:latin typeface="Tahoma" pitchFamily="34" charset="0"/>
                <a:ea typeface="+mj-ea"/>
              </a:rPr>
              <a:t>When real property is a party</a:t>
            </a:r>
          </a:p>
        </p:txBody>
      </p:sp>
      <p:sp>
        <p:nvSpPr>
          <p:cNvPr id="53251" name="Rectangle 3">
            <a:extLst>
              <a:ext uri="{FF2B5EF4-FFF2-40B4-BE49-F238E27FC236}">
                <a16:creationId xmlns:a16="http://schemas.microsoft.com/office/drawing/2014/main" id="{EAFFE434-FB89-D3E6-B64D-769519068BCF}"/>
              </a:ext>
            </a:extLst>
          </p:cNvPr>
          <p:cNvSpPr>
            <a:spLocks noGrp="1"/>
          </p:cNvSpPr>
          <p:nvPr>
            <p:ph idx="1"/>
          </p:nvPr>
        </p:nvSpPr>
        <p:spPr/>
        <p:txBody>
          <a:bodyPr/>
          <a:lstStyle/>
          <a:p>
            <a:pPr eaLnBrk="1" hangingPunct="1"/>
            <a:r>
              <a:rPr lang="en-US" altLang="en-US" sz="2800" i="1">
                <a:solidFill>
                  <a:srgbClr val="FF8000"/>
                </a:solidFill>
                <a:latin typeface="Tahoma" panose="020B0604030504040204" pitchFamily="34" charset="0"/>
              </a:rPr>
              <a:t>Rule 10.2.1(a)</a:t>
            </a:r>
          </a:p>
          <a:p>
            <a:pPr eaLnBrk="1" hangingPunct="1"/>
            <a:r>
              <a:rPr lang="en-US" altLang="en-US">
                <a:latin typeface="Tahoma" panose="020B0604030504040204" pitchFamily="34" charset="0"/>
              </a:rPr>
              <a:t>When real property is a party, use its street address and omit all other words.</a:t>
            </a:r>
          </a:p>
          <a:p>
            <a:pPr eaLnBrk="1" hangingPunct="1">
              <a:buFont typeface="Wingdings 2" panose="05020102010507070707" pitchFamily="18" charset="2"/>
              <a:buNone/>
            </a:pPr>
            <a:endParaRPr lang="en-US" altLang="en-US" sz="1400">
              <a:latin typeface="Tahoma" panose="020B0604030504040204" pitchFamily="34" charset="0"/>
            </a:endParaRPr>
          </a:p>
          <a:p>
            <a:pPr lvl="1" eaLnBrk="1" hangingPunct="1"/>
            <a:r>
              <a:rPr lang="en-US" altLang="en-US">
                <a:solidFill>
                  <a:srgbClr val="3366FF"/>
                </a:solidFill>
                <a:latin typeface="Tahoma" panose="020B0604030504040204" pitchFamily="34" charset="0"/>
              </a:rPr>
              <a:t>Incorrect: </a:t>
            </a:r>
            <a:r>
              <a:rPr lang="en-US" altLang="en-US">
                <a:latin typeface="Tahoma" panose="020B0604030504040204" pitchFamily="34" charset="0"/>
              </a:rPr>
              <a:t>United States of America v. Real Property Situated at 10 Maple Road, County of Albemarle, Commonwealth of Virginia</a:t>
            </a:r>
          </a:p>
          <a:p>
            <a:pPr lvl="1" eaLnBrk="1" hangingPunct="1"/>
            <a:r>
              <a:rPr lang="en-US" altLang="en-US">
                <a:solidFill>
                  <a:srgbClr val="3366FF"/>
                </a:solidFill>
                <a:latin typeface="Tahoma" panose="020B0604030504040204" pitchFamily="34" charset="0"/>
              </a:rPr>
              <a:t>Correct: </a:t>
            </a:r>
            <a:r>
              <a:rPr lang="en-US" altLang="en-US" u="sng">
                <a:latin typeface="Tahoma" panose="020B0604030504040204" pitchFamily="34" charset="0"/>
              </a:rPr>
              <a:t>United States v. 10 Maple Rd.</a:t>
            </a:r>
          </a:p>
        </p:txBody>
      </p:sp>
      <p:sp>
        <p:nvSpPr>
          <p:cNvPr id="53252" name="Slide Number Placeholder 5">
            <a:extLst>
              <a:ext uri="{FF2B5EF4-FFF2-40B4-BE49-F238E27FC236}">
                <a16:creationId xmlns:a16="http://schemas.microsoft.com/office/drawing/2014/main" id="{74C2B727-48A8-BEC4-D393-637F32A05C9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022E7B6D-871F-41A3-A96E-D237D4C2B426}" type="slidenum">
              <a:rPr lang="en-US" altLang="en-US" sz="1400" smtClean="0">
                <a:latin typeface="Arial" panose="020B0604020202020204" pitchFamily="34" charset="0"/>
              </a:rPr>
              <a:pPr>
                <a:spcBef>
                  <a:spcPct val="0"/>
                </a:spcBef>
                <a:buClrTx/>
                <a:buSzTx/>
                <a:buFontTx/>
                <a:buNone/>
              </a:pPr>
              <a:t>43</a:t>
            </a:fld>
            <a:endParaRPr lang="en-US" altLang="en-US" sz="1400">
              <a:latin typeface="Arial" panose="020B0604020202020204" pitchFamily="34" charset="0"/>
            </a:endParaRPr>
          </a:p>
        </p:txBody>
      </p:sp>
    </p:spTree>
  </p:cSld>
  <p:clrMapOvr>
    <a:masterClrMapping/>
  </p:clrMapOvr>
  <p:transition spd="slow"/>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a:extLst>
              <a:ext uri="{FF2B5EF4-FFF2-40B4-BE49-F238E27FC236}">
                <a16:creationId xmlns:a16="http://schemas.microsoft.com/office/drawing/2014/main" id="{0A508059-9540-BE91-FA06-AD11C8EF838F}"/>
              </a:ext>
            </a:extLst>
          </p:cNvPr>
          <p:cNvSpPr>
            <a:spLocks noGrp="1"/>
          </p:cNvSpPr>
          <p:nvPr>
            <p:ph type="title"/>
          </p:nvPr>
        </p:nvSpPr>
        <p:spPr>
          <a:xfrm>
            <a:off x="533400" y="533400"/>
            <a:ext cx="7924800" cy="1143000"/>
          </a:xfrm>
        </p:spPr>
        <p:txBody>
          <a:bodyPr/>
          <a:lstStyle/>
          <a:p>
            <a:pPr eaLnBrk="1" hangingPunct="1"/>
            <a:r>
              <a:rPr lang="en-US" altLang="en-US" sz="4400">
                <a:latin typeface="Tahoma" panose="020B0604030504040204" pitchFamily="34" charset="0"/>
              </a:rPr>
              <a:t>Use of “</a:t>
            </a:r>
            <a:r>
              <a:rPr lang="en-US" altLang="ja-JP" sz="4400">
                <a:latin typeface="Tahoma" panose="020B0604030504040204" pitchFamily="34" charset="0"/>
              </a:rPr>
              <a:t>the” in party names</a:t>
            </a:r>
            <a:endParaRPr lang="en-US" altLang="en-US" sz="4400">
              <a:latin typeface="Tahoma" panose="020B0604030504040204" pitchFamily="34" charset="0"/>
            </a:endParaRPr>
          </a:p>
        </p:txBody>
      </p:sp>
      <p:sp>
        <p:nvSpPr>
          <p:cNvPr id="54275" name="Rectangle 3">
            <a:extLst>
              <a:ext uri="{FF2B5EF4-FFF2-40B4-BE49-F238E27FC236}">
                <a16:creationId xmlns:a16="http://schemas.microsoft.com/office/drawing/2014/main" id="{38D01FA2-5ACD-C091-3032-5AA81EE84BDD}"/>
              </a:ext>
            </a:extLst>
          </p:cNvPr>
          <p:cNvSpPr>
            <a:spLocks noGrp="1"/>
          </p:cNvSpPr>
          <p:nvPr>
            <p:ph type="body" sz="half" idx="1"/>
          </p:nvPr>
        </p:nvSpPr>
        <p:spPr>
          <a:xfrm>
            <a:off x="304800" y="2209800"/>
            <a:ext cx="8001000" cy="4343400"/>
          </a:xfrm>
        </p:spPr>
        <p:txBody>
          <a:bodyPr/>
          <a:lstStyle/>
          <a:p>
            <a:pPr eaLnBrk="1" hangingPunct="1"/>
            <a:r>
              <a:rPr lang="en-US" altLang="en-US" sz="2800" i="1">
                <a:solidFill>
                  <a:srgbClr val="FF8000"/>
                </a:solidFill>
                <a:latin typeface="Tahoma" panose="020B0604030504040204" pitchFamily="34" charset="0"/>
              </a:rPr>
              <a:t>Rule 10.2.1(d)</a:t>
            </a:r>
          </a:p>
          <a:p>
            <a:pPr eaLnBrk="1" hangingPunct="1"/>
            <a:r>
              <a:rPr lang="en-US" altLang="en-US" sz="2800">
                <a:latin typeface="Tahoma" panose="020B0604030504040204" pitchFamily="34" charset="0"/>
              </a:rPr>
              <a:t>Omit </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The” as the first word of a party’s name unless the party’s name is “The King,” “The Queen,” or the name of an object in an in rem action.</a:t>
            </a:r>
          </a:p>
          <a:p>
            <a:pPr eaLnBrk="1" hangingPunct="1">
              <a:buFont typeface="Wingdings 2" panose="05020102010507070707" pitchFamily="18" charset="2"/>
              <a:buNone/>
            </a:pPr>
            <a:endParaRPr lang="en-US" altLang="ja-JP" sz="1400">
              <a:latin typeface="Tahoma" panose="020B0604030504040204" pitchFamily="34" charset="0"/>
              <a:ea typeface="HGP明朝E" panose="02020800000000000000" pitchFamily="18" charset="-128"/>
              <a:cs typeface="HGP明朝E" panose="02020800000000000000" pitchFamily="18" charset="-128"/>
            </a:endParaRPr>
          </a:p>
          <a:p>
            <a:pPr lvl="1" eaLnBrk="1" hangingPunct="1"/>
            <a:r>
              <a:rPr lang="en-US" altLang="en-US">
                <a:solidFill>
                  <a:srgbClr val="3366FF"/>
                </a:solidFill>
                <a:latin typeface="Tahoma" panose="020B0604030504040204" pitchFamily="34" charset="0"/>
              </a:rPr>
              <a:t>Incorrect: </a:t>
            </a:r>
            <a:r>
              <a:rPr lang="en-US" altLang="en-US">
                <a:latin typeface="Tahoma" panose="020B0604030504040204" pitchFamily="34" charset="0"/>
              </a:rPr>
              <a:t>The Boston Globe v. Jane Smith</a:t>
            </a:r>
          </a:p>
          <a:p>
            <a:pPr lvl="1" eaLnBrk="1" hangingPunct="1"/>
            <a:r>
              <a:rPr lang="en-US" altLang="en-US">
                <a:solidFill>
                  <a:srgbClr val="3366FF"/>
                </a:solidFill>
                <a:latin typeface="Tahoma" panose="020B0604030504040204" pitchFamily="34" charset="0"/>
              </a:rPr>
              <a:t>Correct:  </a:t>
            </a:r>
            <a:r>
              <a:rPr lang="en-US" altLang="en-US" u="sng">
                <a:latin typeface="Tahoma" panose="020B0604030504040204" pitchFamily="34" charset="0"/>
              </a:rPr>
              <a:t>Boston Globe v. Smith</a:t>
            </a:r>
          </a:p>
        </p:txBody>
      </p:sp>
      <p:sp>
        <p:nvSpPr>
          <p:cNvPr id="54276" name="Slide Number Placeholder 6">
            <a:extLst>
              <a:ext uri="{FF2B5EF4-FFF2-40B4-BE49-F238E27FC236}">
                <a16:creationId xmlns:a16="http://schemas.microsoft.com/office/drawing/2014/main" id="{52262032-1746-5054-BD34-BDDCB6F0F34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6571CAB2-F199-49DA-BE7B-2AB2D4AB2205}" type="slidenum">
              <a:rPr lang="en-US" altLang="en-US" sz="1400" smtClean="0">
                <a:latin typeface="Arial" panose="020B0604020202020204" pitchFamily="34" charset="0"/>
              </a:rPr>
              <a:pPr>
                <a:spcBef>
                  <a:spcPct val="0"/>
                </a:spcBef>
                <a:buClrTx/>
                <a:buSzTx/>
                <a:buFontTx/>
                <a:buNone/>
              </a:pPr>
              <a:t>44</a:t>
            </a:fld>
            <a:endParaRPr lang="en-US" altLang="en-US" sz="1400">
              <a:latin typeface="Arial" panose="020B0604020202020204" pitchFamily="34" charset="0"/>
            </a:endParaRP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a:extLst>
              <a:ext uri="{FF2B5EF4-FFF2-40B4-BE49-F238E27FC236}">
                <a16:creationId xmlns:a16="http://schemas.microsoft.com/office/drawing/2014/main" id="{36AC1375-8C68-C1FD-17B1-42EBBE358B34}"/>
              </a:ext>
            </a:extLst>
          </p:cNvPr>
          <p:cNvSpPr>
            <a:spLocks noGrp="1"/>
          </p:cNvSpPr>
          <p:nvPr>
            <p:ph type="title"/>
          </p:nvPr>
        </p:nvSpPr>
        <p:spPr>
          <a:xfrm>
            <a:off x="457200" y="457200"/>
            <a:ext cx="8763000" cy="1219200"/>
          </a:xfrm>
        </p:spPr>
        <p:txBody>
          <a:bodyPr/>
          <a:lstStyle/>
          <a:p>
            <a:pPr eaLnBrk="1" hangingPunct="1"/>
            <a:r>
              <a:rPr lang="en-US" altLang="en-US" sz="4400">
                <a:latin typeface="Tahoma" panose="020B0604030504040204" pitchFamily="34" charset="0"/>
              </a:rPr>
              <a:t>Case name abbreviations</a:t>
            </a:r>
            <a:endParaRPr lang="en-US" altLang="en-US" sz="4400">
              <a:solidFill>
                <a:schemeClr val="tx1"/>
              </a:solidFill>
              <a:latin typeface="Tahoma" panose="020B0604030504040204" pitchFamily="34" charset="0"/>
            </a:endParaRPr>
          </a:p>
        </p:txBody>
      </p:sp>
      <p:sp>
        <p:nvSpPr>
          <p:cNvPr id="55299" name="Rectangle 3">
            <a:extLst>
              <a:ext uri="{FF2B5EF4-FFF2-40B4-BE49-F238E27FC236}">
                <a16:creationId xmlns:a16="http://schemas.microsoft.com/office/drawing/2014/main" id="{3E15A3DF-82BD-CDF0-FC6A-A8F68700E4DC}"/>
              </a:ext>
            </a:extLst>
          </p:cNvPr>
          <p:cNvSpPr>
            <a:spLocks noGrp="1"/>
          </p:cNvSpPr>
          <p:nvPr>
            <p:ph idx="1"/>
          </p:nvPr>
        </p:nvSpPr>
        <p:spPr>
          <a:xfrm>
            <a:off x="381000" y="2286000"/>
            <a:ext cx="8534400" cy="4343400"/>
          </a:xfrm>
        </p:spPr>
        <p:txBody>
          <a:bodyPr/>
          <a:lstStyle/>
          <a:p>
            <a:pPr eaLnBrk="1" hangingPunct="1"/>
            <a:r>
              <a:rPr lang="en-US" altLang="en-US" sz="2800" i="1">
                <a:solidFill>
                  <a:srgbClr val="FF8000"/>
                </a:solidFill>
                <a:latin typeface="Tahoma" panose="020B0604030504040204" pitchFamily="34" charset="0"/>
              </a:rPr>
              <a:t>Rule 10.2</a:t>
            </a:r>
          </a:p>
          <a:p>
            <a:pPr eaLnBrk="1" hangingPunct="1"/>
            <a:r>
              <a:rPr lang="en-US" altLang="en-US" sz="2800">
                <a:latin typeface="Tahoma" panose="020B0604030504040204" pitchFamily="34" charset="0"/>
              </a:rPr>
              <a:t>The Bluebook distinguishes between case names used as part of a </a:t>
            </a:r>
            <a:r>
              <a:rPr lang="en-US" altLang="en-US" sz="2800" i="1">
                <a:latin typeface="Tahoma" panose="020B0604030504040204" pitchFamily="34" charset="0"/>
              </a:rPr>
              <a:t>textual</a:t>
            </a:r>
            <a:r>
              <a:rPr lang="en-US" altLang="en-US" sz="2800">
                <a:latin typeface="Tahoma" panose="020B0604030504040204" pitchFamily="34" charset="0"/>
              </a:rPr>
              <a:t> sentence and case names appearing as part of a citation sentence or clause.  </a:t>
            </a:r>
            <a:r>
              <a:rPr lang="en-US" altLang="en-US" sz="2800">
                <a:solidFill>
                  <a:srgbClr val="3366FF"/>
                </a:solidFill>
                <a:latin typeface="Tahoma" panose="020B0604030504040204" pitchFamily="34" charset="0"/>
              </a:rPr>
              <a:t>Case names in citation sentences or clauses are more heavily abbreviated than case names in textual sentences.</a:t>
            </a:r>
          </a:p>
          <a:p>
            <a:pPr lvl="1" eaLnBrk="1" hangingPunct="1">
              <a:buClr>
                <a:schemeClr val="tx1"/>
              </a:buClr>
              <a:buFontTx/>
              <a:buNone/>
            </a:pPr>
            <a:endParaRPr lang="en-US" altLang="en-US">
              <a:solidFill>
                <a:srgbClr val="FF66CC"/>
              </a:solidFill>
            </a:endParaRPr>
          </a:p>
          <a:p>
            <a:pPr eaLnBrk="1" hangingPunct="1"/>
            <a:endParaRPr lang="en-US" altLang="en-US"/>
          </a:p>
        </p:txBody>
      </p:sp>
      <p:sp>
        <p:nvSpPr>
          <p:cNvPr id="55300" name="Slide Number Placeholder 5">
            <a:extLst>
              <a:ext uri="{FF2B5EF4-FFF2-40B4-BE49-F238E27FC236}">
                <a16:creationId xmlns:a16="http://schemas.microsoft.com/office/drawing/2014/main" id="{57838816-4D9B-9176-0C1F-A8C07698507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26631D3-E4D7-47E9-A2EB-498B971F19A7}" type="slidenum">
              <a:rPr lang="en-US" altLang="en-US" sz="1400" smtClean="0">
                <a:latin typeface="Arial" panose="020B0604020202020204" pitchFamily="34" charset="0"/>
              </a:rPr>
              <a:pPr>
                <a:spcBef>
                  <a:spcPct val="0"/>
                </a:spcBef>
                <a:buClrTx/>
                <a:buSzTx/>
                <a:buFontTx/>
                <a:buNone/>
              </a:pPr>
              <a:t>45</a:t>
            </a:fld>
            <a:endParaRPr lang="en-US" altLang="en-US" sz="1400">
              <a:latin typeface="Arial" panose="020B0604020202020204" pitchFamily="34" charset="0"/>
            </a:endParaRPr>
          </a:p>
        </p:txBody>
      </p:sp>
    </p:spTree>
  </p:cSld>
  <p:clrMapOvr>
    <a:masterClrMapping/>
  </p:clrMapOvr>
  <p:transition spd="slow"/>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a:extLst>
              <a:ext uri="{FF2B5EF4-FFF2-40B4-BE49-F238E27FC236}">
                <a16:creationId xmlns:a16="http://schemas.microsoft.com/office/drawing/2014/main" id="{6C2B8A75-997E-C348-906B-D526F51F8C6A}"/>
              </a:ext>
            </a:extLst>
          </p:cNvPr>
          <p:cNvSpPr>
            <a:spLocks noGrp="1"/>
          </p:cNvSpPr>
          <p:nvPr>
            <p:ph type="title"/>
          </p:nvPr>
        </p:nvSpPr>
        <p:spPr>
          <a:xfrm>
            <a:off x="609600" y="838200"/>
            <a:ext cx="8001000" cy="1295400"/>
          </a:xfrm>
        </p:spPr>
        <p:txBody>
          <a:bodyPr/>
          <a:lstStyle/>
          <a:p>
            <a:pPr eaLnBrk="1" hangingPunct="1"/>
            <a:r>
              <a:rPr lang="en-US" altLang="en-US" sz="4400">
                <a:latin typeface="Tahoma" panose="020B0604030504040204" pitchFamily="34" charset="0"/>
              </a:rPr>
              <a:t>Abbreviating case names in citations</a:t>
            </a:r>
          </a:p>
        </p:txBody>
      </p:sp>
      <p:sp>
        <p:nvSpPr>
          <p:cNvPr id="56323" name="Rectangle 3">
            <a:extLst>
              <a:ext uri="{FF2B5EF4-FFF2-40B4-BE49-F238E27FC236}">
                <a16:creationId xmlns:a16="http://schemas.microsoft.com/office/drawing/2014/main" id="{901F0555-585F-EC68-206D-6188520ADE3D}"/>
              </a:ext>
            </a:extLst>
          </p:cNvPr>
          <p:cNvSpPr>
            <a:spLocks noGrp="1"/>
          </p:cNvSpPr>
          <p:nvPr>
            <p:ph idx="1"/>
          </p:nvPr>
        </p:nvSpPr>
        <p:spPr>
          <a:xfrm>
            <a:off x="228600" y="2286000"/>
            <a:ext cx="8686800" cy="4343400"/>
          </a:xfrm>
        </p:spPr>
        <p:txBody>
          <a:bodyPr/>
          <a:lstStyle/>
          <a:p>
            <a:pPr eaLnBrk="1" hangingPunct="1"/>
            <a:r>
              <a:rPr lang="en-US" altLang="en-US" sz="2800" i="1">
                <a:solidFill>
                  <a:srgbClr val="FF8000"/>
                </a:solidFill>
                <a:latin typeface="Tahoma" panose="020B0604030504040204" pitchFamily="34" charset="0"/>
              </a:rPr>
              <a:t>Rule 10.2.2 &amp; Tables T6 &amp; T10</a:t>
            </a:r>
          </a:p>
          <a:p>
            <a:pPr eaLnBrk="1" hangingPunct="1"/>
            <a:r>
              <a:rPr lang="en-US" altLang="en-US" sz="2400">
                <a:latin typeface="Tahoma" panose="020B0604030504040204" pitchFamily="34" charset="0"/>
              </a:rPr>
              <a:t>All words in case names in </a:t>
            </a:r>
            <a:r>
              <a:rPr lang="en-US" altLang="en-US" sz="2400">
                <a:solidFill>
                  <a:srgbClr val="3366FF"/>
                </a:solidFill>
                <a:latin typeface="Tahoma" panose="020B0604030504040204" pitchFamily="34" charset="0"/>
              </a:rPr>
              <a:t>citation sentences</a:t>
            </a:r>
            <a:r>
              <a:rPr lang="en-US" altLang="en-US" sz="2400">
                <a:latin typeface="Tahoma" panose="020B0604030504040204" pitchFamily="34" charset="0"/>
              </a:rPr>
              <a:t>, including the first word of either party</a:t>
            </a:r>
            <a:r>
              <a:rPr lang="en-US" altLang="en-US" sz="2400">
                <a:latin typeface="Tahoma" panose="020B0604030504040204" pitchFamily="34" charset="0"/>
                <a:ea typeface="HGP明朝E" panose="02020800000000000000" pitchFamily="18" charset="-128"/>
                <a:cs typeface="HGP明朝E" panose="02020800000000000000" pitchFamily="18" charset="-128"/>
              </a:rPr>
              <a:t>’</a:t>
            </a:r>
            <a:r>
              <a:rPr lang="en-US" altLang="ja-JP" sz="2400">
                <a:latin typeface="Tahoma" panose="020B0604030504040204" pitchFamily="34" charset="0"/>
                <a:ea typeface="HGP明朝E" panose="02020800000000000000" pitchFamily="18" charset="-128"/>
                <a:cs typeface="HGP明朝E" panose="02020800000000000000" pitchFamily="18" charset="-128"/>
              </a:rPr>
              <a:t>s name, are abbreviated if listed in Table T6 of the </a:t>
            </a:r>
            <a:r>
              <a:rPr lang="en-US" altLang="ja-JP" sz="2400" u="sng">
                <a:latin typeface="Tahoma" panose="020B0604030504040204" pitchFamily="34" charset="0"/>
                <a:ea typeface="HGP明朝E" panose="02020800000000000000" pitchFamily="18" charset="-128"/>
                <a:cs typeface="HGP明朝E" panose="02020800000000000000" pitchFamily="18" charset="-128"/>
              </a:rPr>
              <a:t>Bluebook</a:t>
            </a:r>
            <a:r>
              <a:rPr lang="en-US" altLang="ja-JP" sz="2400">
                <a:latin typeface="Tahoma" panose="020B0604030504040204" pitchFamily="34" charset="0"/>
                <a:ea typeface="HGP明朝E" panose="02020800000000000000" pitchFamily="18" charset="-128"/>
                <a:cs typeface="HGP明朝E" panose="02020800000000000000" pitchFamily="18" charset="-128"/>
              </a:rPr>
              <a:t>.</a:t>
            </a:r>
            <a:endParaRPr lang="en-US" altLang="ja-JP" sz="2400" u="sng">
              <a:latin typeface="Tahoma" panose="020B0604030504040204" pitchFamily="34" charset="0"/>
              <a:ea typeface="HGP明朝E" panose="02020800000000000000" pitchFamily="18" charset="-128"/>
              <a:cs typeface="HGP明朝E" panose="02020800000000000000" pitchFamily="18" charset="-128"/>
            </a:endParaRPr>
          </a:p>
          <a:p>
            <a:pPr eaLnBrk="1" hangingPunct="1"/>
            <a:r>
              <a:rPr lang="en-US" altLang="en-US" sz="2400">
                <a:latin typeface="Tahoma" panose="020B0604030504040204" pitchFamily="34" charset="0"/>
              </a:rPr>
              <a:t>Geographical units are abbreviated as indicated in Table T10 unless the geographical unit is a named party (but remember -- do not abbreviate United States).</a:t>
            </a:r>
          </a:p>
          <a:p>
            <a:pPr lvl="1" eaLnBrk="1" hangingPunct="1"/>
            <a:r>
              <a:rPr lang="en-US" altLang="en-US" sz="2000">
                <a:solidFill>
                  <a:srgbClr val="3366FF"/>
                </a:solidFill>
                <a:latin typeface="Tahoma" panose="020B0604030504040204" pitchFamily="34" charset="0"/>
              </a:rPr>
              <a:t>Massachusetts</a:t>
            </a:r>
            <a:r>
              <a:rPr lang="en-US" altLang="en-US" sz="2000">
                <a:latin typeface="Tahoma" panose="020B0604030504040204" pitchFamily="34" charset="0"/>
              </a:rPr>
              <a:t> v. Selfridge (state is a named party)</a:t>
            </a:r>
          </a:p>
          <a:p>
            <a:pPr lvl="1" eaLnBrk="1" hangingPunct="1"/>
            <a:r>
              <a:rPr lang="en-US" altLang="en-US" sz="2000">
                <a:latin typeface="Tahoma" panose="020B0604030504040204" pitchFamily="34" charset="0"/>
              </a:rPr>
              <a:t>Selfridge v. Univ. of </a:t>
            </a:r>
            <a:r>
              <a:rPr lang="en-US" altLang="en-US" sz="2000">
                <a:solidFill>
                  <a:srgbClr val="3366FF"/>
                </a:solidFill>
                <a:latin typeface="Tahoma" panose="020B0604030504040204" pitchFamily="34" charset="0"/>
              </a:rPr>
              <a:t>Mass. </a:t>
            </a:r>
            <a:r>
              <a:rPr lang="en-US" altLang="en-US" sz="2000">
                <a:latin typeface="Tahoma" panose="020B0604030504040204" pitchFamily="34" charset="0"/>
              </a:rPr>
              <a:t>(state is not a named party)</a:t>
            </a:r>
          </a:p>
          <a:p>
            <a:pPr eaLnBrk="1" hangingPunct="1"/>
            <a:r>
              <a:rPr lang="en-US" altLang="en-US" sz="2400">
                <a:latin typeface="Tahoma" panose="020B0604030504040204" pitchFamily="34" charset="0"/>
              </a:rPr>
              <a:t>Abbreviate other words of 8 letters or more if </a:t>
            </a:r>
            <a:r>
              <a:rPr lang="en-US" altLang="en-US" sz="2400" i="1">
                <a:latin typeface="Tahoma" panose="020B0604030504040204" pitchFamily="34" charset="0"/>
              </a:rPr>
              <a:t>substantial</a:t>
            </a:r>
            <a:r>
              <a:rPr lang="en-US" altLang="en-US" sz="2400">
                <a:latin typeface="Tahoma" panose="020B0604030504040204" pitchFamily="34" charset="0"/>
              </a:rPr>
              <a:t> space is saved &amp; the result is unambiguous.</a:t>
            </a:r>
          </a:p>
        </p:txBody>
      </p:sp>
      <p:sp>
        <p:nvSpPr>
          <p:cNvPr id="56324" name="Slide Number Placeholder 5">
            <a:extLst>
              <a:ext uri="{FF2B5EF4-FFF2-40B4-BE49-F238E27FC236}">
                <a16:creationId xmlns:a16="http://schemas.microsoft.com/office/drawing/2014/main" id="{503E4B93-2EB6-2F76-1971-718411CD3D0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0067F147-5EE5-4210-A692-E1B7B7B9E7AD}" type="slidenum">
              <a:rPr lang="en-US" altLang="en-US" sz="1400" smtClean="0">
                <a:latin typeface="Arial" panose="020B0604020202020204" pitchFamily="34" charset="0"/>
              </a:rPr>
              <a:pPr>
                <a:spcBef>
                  <a:spcPct val="0"/>
                </a:spcBef>
                <a:buClrTx/>
                <a:buSzTx/>
                <a:buFontTx/>
                <a:buNone/>
              </a:pPr>
              <a:t>46</a:t>
            </a:fld>
            <a:endParaRPr lang="en-US" altLang="en-US" sz="1400">
              <a:latin typeface="Arial" panose="020B0604020202020204" pitchFamily="34" charset="0"/>
            </a:endParaRPr>
          </a:p>
        </p:txBody>
      </p:sp>
    </p:spTree>
  </p:cSld>
  <p:clrMapOvr>
    <a:masterClrMapping/>
  </p:clrMapOvr>
  <p:transition spd="slow"/>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a:extLst>
              <a:ext uri="{FF2B5EF4-FFF2-40B4-BE49-F238E27FC236}">
                <a16:creationId xmlns:a16="http://schemas.microsoft.com/office/drawing/2014/main" id="{A3603415-AA5B-B1D6-D152-956E137945B6}"/>
              </a:ext>
            </a:extLst>
          </p:cNvPr>
          <p:cNvSpPr>
            <a:spLocks noGrp="1"/>
          </p:cNvSpPr>
          <p:nvPr>
            <p:ph type="title"/>
          </p:nvPr>
        </p:nvSpPr>
        <p:spPr/>
        <p:txBody>
          <a:bodyPr/>
          <a:lstStyle/>
          <a:p>
            <a:r>
              <a:rPr lang="en-US" altLang="en-US"/>
              <a:t>Table T6 Excerpt</a:t>
            </a:r>
          </a:p>
        </p:txBody>
      </p:sp>
      <p:sp>
        <p:nvSpPr>
          <p:cNvPr id="57347" name="Slide Number Placeholder 3">
            <a:extLst>
              <a:ext uri="{FF2B5EF4-FFF2-40B4-BE49-F238E27FC236}">
                <a16:creationId xmlns:a16="http://schemas.microsoft.com/office/drawing/2014/main" id="{E9D361E9-359A-20C8-8306-FC6F3AAB802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6AAA7952-D7AD-4CBB-A8AE-8952DEEAA4B6}" type="slidenum">
              <a:rPr lang="en-US" altLang="en-US" sz="1400" smtClean="0">
                <a:latin typeface="Arial" panose="020B0604020202020204" pitchFamily="34" charset="0"/>
                <a:cs typeface="Arial" panose="020B0604020202020204" pitchFamily="34" charset="0"/>
              </a:rPr>
              <a:pPr>
                <a:spcBef>
                  <a:spcPct val="0"/>
                </a:spcBef>
                <a:buClrTx/>
                <a:buSzTx/>
                <a:buFontTx/>
                <a:buNone/>
              </a:pPr>
              <a:t>47</a:t>
            </a:fld>
            <a:endParaRPr lang="en-US" altLang="en-US" sz="1200">
              <a:latin typeface="Arial" panose="020B0604020202020204" pitchFamily="34" charset="0"/>
              <a:cs typeface="Arial" panose="020B0604020202020204" pitchFamily="34" charset="0"/>
            </a:endParaRPr>
          </a:p>
        </p:txBody>
      </p:sp>
      <p:sp>
        <p:nvSpPr>
          <p:cNvPr id="57348" name="Content Placeholder 1">
            <a:extLst>
              <a:ext uri="{FF2B5EF4-FFF2-40B4-BE49-F238E27FC236}">
                <a16:creationId xmlns:a16="http://schemas.microsoft.com/office/drawing/2014/main" id="{633DFBA4-5EF2-68A8-32F2-28265B044733}"/>
              </a:ext>
            </a:extLst>
          </p:cNvPr>
          <p:cNvSpPr>
            <a:spLocks noGrp="1"/>
          </p:cNvSpPr>
          <p:nvPr>
            <p:ph idx="1"/>
          </p:nvPr>
        </p:nvSpPr>
        <p:spPr/>
        <p:txBody>
          <a:bodyPr/>
          <a:lstStyle/>
          <a:p>
            <a:r>
              <a:rPr lang="en-US" altLang="en-US" sz="2800">
                <a:latin typeface="Tahoma" panose="020B0604030504040204" pitchFamily="34" charset="0"/>
              </a:rPr>
              <a:t>Table T6 lists word that should be abbreviated in case names in citation sentences, such as:</a:t>
            </a:r>
          </a:p>
          <a:p>
            <a:pPr lvl="1"/>
            <a:r>
              <a:rPr lang="en-US" altLang="en-US" sz="2600">
                <a:latin typeface="Tahoma" panose="020B0604030504040204" pitchFamily="34" charset="0"/>
              </a:rPr>
              <a:t>Academic = Acad.</a:t>
            </a:r>
          </a:p>
          <a:p>
            <a:pPr lvl="1"/>
            <a:r>
              <a:rPr lang="en-US" altLang="en-US" sz="2600">
                <a:latin typeface="Tahoma" panose="020B0604030504040204" pitchFamily="34" charset="0"/>
              </a:rPr>
              <a:t>Advertising = Advert.</a:t>
            </a:r>
          </a:p>
          <a:p>
            <a:pPr lvl="1"/>
            <a:r>
              <a:rPr lang="en-US" altLang="en-US" sz="2600">
                <a:latin typeface="Tahoma" panose="020B0604030504040204" pitchFamily="34" charset="0"/>
              </a:rPr>
              <a:t>Community = Cmty.</a:t>
            </a:r>
          </a:p>
          <a:p>
            <a:pPr lvl="1"/>
            <a:r>
              <a:rPr lang="en-US" altLang="en-US" sz="2600">
                <a:latin typeface="Tahoma" panose="020B0604030504040204" pitchFamily="34" charset="0"/>
              </a:rPr>
              <a:t>Congress = Cong.</a:t>
            </a:r>
          </a:p>
          <a:p>
            <a:pPr lvl="1"/>
            <a:r>
              <a:rPr lang="en-US" altLang="en-US" sz="2600">
                <a:latin typeface="Tahoma" panose="020B0604030504040204" pitchFamily="34" charset="0"/>
              </a:rPr>
              <a:t>Construction = Constr.</a:t>
            </a:r>
          </a:p>
          <a:p>
            <a:pPr lvl="1"/>
            <a:r>
              <a:rPr lang="en-US" altLang="en-US" sz="2600">
                <a:latin typeface="Tahoma" panose="020B0604030504040204" pitchFamily="34" charset="0"/>
              </a:rPr>
              <a:t>Institute = Inst.</a:t>
            </a:r>
          </a:p>
          <a:p>
            <a:pPr lvl="1"/>
            <a:endParaRPr lang="en-US" altLang="en-US" sz="2600">
              <a:latin typeface="Tahoma" panose="020B0604030504040204" pitchFamily="34" charset="0"/>
            </a:endParaRPr>
          </a:p>
          <a:p>
            <a:pPr lvl="1"/>
            <a:endParaRPr lang="en-US" altLang="en-US" sz="2600">
              <a:latin typeface="Tahoma" panose="020B0604030504040204"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687F205E-F811-7966-72CF-BDD82F438351}"/>
              </a:ext>
            </a:extLst>
          </p:cNvPr>
          <p:cNvSpPr>
            <a:spLocks noGrp="1" noChangeArrowheads="1"/>
          </p:cNvSpPr>
          <p:nvPr>
            <p:ph type="title"/>
          </p:nvPr>
        </p:nvSpPr>
        <p:spPr>
          <a:xfrm>
            <a:off x="533400" y="838200"/>
            <a:ext cx="8001000" cy="1371600"/>
          </a:xfrm>
        </p:spPr>
        <p:txBody>
          <a:bodyPr>
            <a:noAutofit/>
          </a:bodyPr>
          <a:lstStyle/>
          <a:p>
            <a:pPr eaLnBrk="1" fontAlgn="auto" hangingPunct="1">
              <a:spcAft>
                <a:spcPts val="0"/>
              </a:spcAft>
              <a:defRPr/>
            </a:pPr>
            <a:r>
              <a:rPr lang="en-US" sz="4400" dirty="0">
                <a:latin typeface="Tahoma" pitchFamily="34" charset="0"/>
                <a:ea typeface="+mj-ea"/>
              </a:rPr>
              <a:t>Abbreviation of procedural phrases</a:t>
            </a:r>
          </a:p>
        </p:txBody>
      </p:sp>
      <p:sp>
        <p:nvSpPr>
          <p:cNvPr id="58371" name="Rectangle 3">
            <a:extLst>
              <a:ext uri="{FF2B5EF4-FFF2-40B4-BE49-F238E27FC236}">
                <a16:creationId xmlns:a16="http://schemas.microsoft.com/office/drawing/2014/main" id="{E7E46ACE-1834-24AF-19A3-43CBB3B3A0A3}"/>
              </a:ext>
            </a:extLst>
          </p:cNvPr>
          <p:cNvSpPr>
            <a:spLocks noGrp="1"/>
          </p:cNvSpPr>
          <p:nvPr>
            <p:ph idx="1"/>
          </p:nvPr>
        </p:nvSpPr>
        <p:spPr>
          <a:xfrm>
            <a:off x="228600" y="2590800"/>
            <a:ext cx="8915400" cy="3886200"/>
          </a:xfrm>
        </p:spPr>
        <p:txBody>
          <a:bodyPr/>
          <a:lstStyle/>
          <a:p>
            <a:pPr eaLnBrk="1" hangingPunct="1"/>
            <a:r>
              <a:rPr lang="en-US" altLang="en-US" sz="2800" i="1">
                <a:solidFill>
                  <a:srgbClr val="FF8000"/>
                </a:solidFill>
                <a:latin typeface="Tahoma" panose="020B0604030504040204" pitchFamily="34" charset="0"/>
              </a:rPr>
              <a:t>Rules B10.1.1(iv) &amp; 10.2.1(b)</a:t>
            </a:r>
          </a:p>
          <a:p>
            <a:pPr eaLnBrk="1" hangingPunct="1"/>
            <a:r>
              <a:rPr lang="en-US" altLang="en-US" sz="2800">
                <a:latin typeface="Tahoma" panose="020B0604030504040204" pitchFamily="34" charset="0"/>
              </a:rPr>
              <a:t>Abbreviate </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on the relation of,” “for the use of,” “on behalf of,” and similar expressions to “</a:t>
            </a:r>
            <a:r>
              <a:rPr lang="en-US" altLang="ja-JP" sz="2800" u="sng">
                <a:latin typeface="Tahoma" panose="020B0604030504040204" pitchFamily="34" charset="0"/>
                <a:ea typeface="HGP明朝E" panose="02020800000000000000" pitchFamily="18" charset="-128"/>
                <a:cs typeface="HGP明朝E" panose="02020800000000000000" pitchFamily="18" charset="-128"/>
              </a:rPr>
              <a:t>ex rel.</a:t>
            </a:r>
            <a:r>
              <a:rPr lang="en-US" altLang="ja-JP" sz="2800">
                <a:latin typeface="Tahoma" panose="020B0604030504040204" pitchFamily="34" charset="0"/>
                <a:ea typeface="HGP明朝E" panose="02020800000000000000" pitchFamily="18" charset="-128"/>
                <a:cs typeface="HGP明朝E" panose="02020800000000000000" pitchFamily="18" charset="-128"/>
              </a:rPr>
              <a:t>”</a:t>
            </a:r>
          </a:p>
          <a:p>
            <a:pPr eaLnBrk="1" hangingPunct="1"/>
            <a:r>
              <a:rPr lang="en-US" altLang="en-US" sz="2800">
                <a:latin typeface="Tahoma" panose="020B0604030504040204" pitchFamily="34" charset="0"/>
              </a:rPr>
              <a:t>This type of proceeding occurs when one party is suing on behalf of another. </a:t>
            </a:r>
          </a:p>
          <a:p>
            <a:pPr lvl="1" eaLnBrk="1" hangingPunct="1"/>
            <a:r>
              <a:rPr lang="en-US" altLang="en-US">
                <a:latin typeface="Tahoma" panose="020B0604030504040204" pitchFamily="34" charset="0"/>
              </a:rPr>
              <a:t>Example: James P. Smith, Attorney General for the State of Mississippi, for the use of Jane P. Jones v. Fred Flintstone is cited as </a:t>
            </a:r>
            <a:r>
              <a:rPr lang="en-US" altLang="en-US" u="sng">
                <a:solidFill>
                  <a:srgbClr val="3366FF"/>
                </a:solidFill>
                <a:latin typeface="Tahoma" panose="020B0604030504040204" pitchFamily="34" charset="0"/>
              </a:rPr>
              <a:t>Smith ex rel. Jones v. Flintstone</a:t>
            </a:r>
            <a:endParaRPr lang="en-US" altLang="en-US">
              <a:solidFill>
                <a:srgbClr val="3366FF"/>
              </a:solidFill>
              <a:latin typeface="Tahoma" panose="020B0604030504040204" pitchFamily="34" charset="0"/>
            </a:endParaRPr>
          </a:p>
        </p:txBody>
      </p:sp>
      <p:sp>
        <p:nvSpPr>
          <p:cNvPr id="58372" name="Slide Number Placeholder 5">
            <a:extLst>
              <a:ext uri="{FF2B5EF4-FFF2-40B4-BE49-F238E27FC236}">
                <a16:creationId xmlns:a16="http://schemas.microsoft.com/office/drawing/2014/main" id="{5761E856-BFB1-B503-17BA-490C8D38453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8B19922C-B73D-4451-8536-83119868973C}" type="slidenum">
              <a:rPr lang="en-US" altLang="en-US" sz="1400" smtClean="0">
                <a:latin typeface="Arial" panose="020B0604020202020204" pitchFamily="34" charset="0"/>
              </a:rPr>
              <a:pPr>
                <a:spcBef>
                  <a:spcPct val="0"/>
                </a:spcBef>
                <a:buClrTx/>
                <a:buSzTx/>
                <a:buFontTx/>
                <a:buNone/>
              </a:pPr>
              <a:t>48</a:t>
            </a:fld>
            <a:endParaRPr lang="en-US" altLang="en-US" sz="1400">
              <a:latin typeface="Arial" panose="020B0604020202020204" pitchFamily="34" charset="0"/>
            </a:endParaRPr>
          </a:p>
        </p:txBody>
      </p:sp>
    </p:spTree>
  </p:cSld>
  <p:clrMapOvr>
    <a:masterClrMapping/>
  </p:clrMapOvr>
  <p:transition spd="slow"/>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a:extLst>
              <a:ext uri="{FF2B5EF4-FFF2-40B4-BE49-F238E27FC236}">
                <a16:creationId xmlns:a16="http://schemas.microsoft.com/office/drawing/2014/main" id="{5D8DA33C-82BD-0F93-6080-0594A624D3A2}"/>
              </a:ext>
            </a:extLst>
          </p:cNvPr>
          <p:cNvSpPr>
            <a:spLocks noGrp="1"/>
          </p:cNvSpPr>
          <p:nvPr>
            <p:ph type="title"/>
          </p:nvPr>
        </p:nvSpPr>
        <p:spPr>
          <a:xfrm>
            <a:off x="533400" y="914400"/>
            <a:ext cx="8001000" cy="1371600"/>
          </a:xfrm>
        </p:spPr>
        <p:txBody>
          <a:bodyPr/>
          <a:lstStyle/>
          <a:p>
            <a:pPr eaLnBrk="1" hangingPunct="1"/>
            <a:r>
              <a:rPr lang="en-US" altLang="en-US" sz="4400">
                <a:latin typeface="Tahoma" panose="020B0604030504040204" pitchFamily="34" charset="0"/>
              </a:rPr>
              <a:t>Abbreviation of procedural phases (cont’</a:t>
            </a:r>
            <a:r>
              <a:rPr lang="en-US" altLang="ja-JP" sz="4400">
                <a:latin typeface="Tahoma" panose="020B0604030504040204" pitchFamily="34" charset="0"/>
              </a:rPr>
              <a:t>d)</a:t>
            </a:r>
            <a:endParaRPr lang="en-US" altLang="en-US" sz="4400">
              <a:latin typeface="Tahoma" panose="020B0604030504040204" pitchFamily="34" charset="0"/>
            </a:endParaRPr>
          </a:p>
        </p:txBody>
      </p:sp>
      <p:sp>
        <p:nvSpPr>
          <p:cNvPr id="59395" name="Rectangle 3">
            <a:extLst>
              <a:ext uri="{FF2B5EF4-FFF2-40B4-BE49-F238E27FC236}">
                <a16:creationId xmlns:a16="http://schemas.microsoft.com/office/drawing/2014/main" id="{0E063E91-796A-4AE8-B1C6-277736496547}"/>
              </a:ext>
            </a:extLst>
          </p:cNvPr>
          <p:cNvSpPr>
            <a:spLocks noGrp="1"/>
          </p:cNvSpPr>
          <p:nvPr>
            <p:ph idx="1"/>
          </p:nvPr>
        </p:nvSpPr>
        <p:spPr>
          <a:xfrm>
            <a:off x="381000" y="2362200"/>
            <a:ext cx="8229600" cy="3657600"/>
          </a:xfrm>
        </p:spPr>
        <p:txBody>
          <a:bodyPr/>
          <a:lstStyle/>
          <a:p>
            <a:pPr eaLnBrk="1" hangingPunct="1"/>
            <a:r>
              <a:rPr lang="en-US" altLang="en-US" sz="2800" i="1">
                <a:solidFill>
                  <a:srgbClr val="FF8000"/>
                </a:solidFill>
                <a:latin typeface="Tahoma" panose="020B0604030504040204" pitchFamily="34" charset="0"/>
              </a:rPr>
              <a:t>Rule 10.2.1(b)</a:t>
            </a:r>
          </a:p>
          <a:p>
            <a:pPr eaLnBrk="1" hangingPunct="1"/>
            <a:r>
              <a:rPr lang="en-US" altLang="en-US" sz="2800">
                <a:latin typeface="Tahoma" panose="020B0604030504040204" pitchFamily="34" charset="0"/>
              </a:rPr>
              <a:t>Abbreviate </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in the matter of,” “petition of,” “application of,” and the like to “</a:t>
            </a:r>
            <a:r>
              <a:rPr lang="en-US" altLang="ja-JP" sz="2800" u="sng">
                <a:latin typeface="Tahoma" panose="020B0604030504040204" pitchFamily="34" charset="0"/>
                <a:ea typeface="HGP明朝E" panose="02020800000000000000" pitchFamily="18" charset="-128"/>
                <a:cs typeface="HGP明朝E" panose="02020800000000000000" pitchFamily="18" charset="-128"/>
              </a:rPr>
              <a:t>in re</a:t>
            </a:r>
            <a:r>
              <a:rPr lang="en-US" altLang="ja-JP" sz="2800">
                <a:latin typeface="Tahoma" panose="020B0604030504040204" pitchFamily="34" charset="0"/>
                <a:ea typeface="HGP明朝E" panose="02020800000000000000" pitchFamily="18" charset="-128"/>
                <a:cs typeface="HGP明朝E" panose="02020800000000000000" pitchFamily="18" charset="-128"/>
              </a:rPr>
              <a:t>”.</a:t>
            </a:r>
          </a:p>
          <a:p>
            <a:pPr eaLnBrk="1" hangingPunct="1"/>
            <a:r>
              <a:rPr lang="en-US" altLang="en-US" sz="2800">
                <a:latin typeface="Tahoma" panose="020B0604030504040204" pitchFamily="34" charset="0"/>
              </a:rPr>
              <a:t>Cases that might use these phrases could involve the probate of a will or a bankruptcy proceeding.</a:t>
            </a:r>
          </a:p>
          <a:p>
            <a:pPr lvl="1" eaLnBrk="1" hangingPunct="1"/>
            <a:r>
              <a:rPr lang="en-US" altLang="en-US">
                <a:latin typeface="Tahoma" panose="020B0604030504040204" pitchFamily="34" charset="0"/>
              </a:rPr>
              <a:t>Example:  In the Matter of the Will of Fred P. Smith is cited as </a:t>
            </a:r>
            <a:r>
              <a:rPr lang="en-US" altLang="en-US" u="sng">
                <a:solidFill>
                  <a:srgbClr val="3366FF"/>
                </a:solidFill>
                <a:latin typeface="Tahoma" panose="020B0604030504040204" pitchFamily="34" charset="0"/>
              </a:rPr>
              <a:t>In re Will of Smith</a:t>
            </a:r>
            <a:endParaRPr lang="en-US" altLang="en-US">
              <a:solidFill>
                <a:srgbClr val="3366FF"/>
              </a:solidFill>
            </a:endParaRPr>
          </a:p>
          <a:p>
            <a:pPr eaLnBrk="1" hangingPunct="1"/>
            <a:endParaRPr lang="en-US" altLang="en-US" sz="2800"/>
          </a:p>
        </p:txBody>
      </p:sp>
      <p:sp>
        <p:nvSpPr>
          <p:cNvPr id="59396" name="Slide Number Placeholder 5">
            <a:extLst>
              <a:ext uri="{FF2B5EF4-FFF2-40B4-BE49-F238E27FC236}">
                <a16:creationId xmlns:a16="http://schemas.microsoft.com/office/drawing/2014/main" id="{442A3D7F-F2B7-DACB-AABB-B93E10A4908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E53F8B4E-A7C2-4DAF-A2A6-3EB00FB097FC}" type="slidenum">
              <a:rPr lang="en-US" altLang="en-US" sz="1400" smtClean="0">
                <a:latin typeface="Arial" panose="020B0604020202020204" pitchFamily="34" charset="0"/>
              </a:rPr>
              <a:pPr>
                <a:spcBef>
                  <a:spcPct val="0"/>
                </a:spcBef>
                <a:buClrTx/>
                <a:buSzTx/>
                <a:buFontTx/>
                <a:buNone/>
              </a:pPr>
              <a:t>49</a:t>
            </a:fld>
            <a:endParaRPr lang="en-US" altLang="en-US" sz="1400">
              <a:latin typeface="Arial" panose="020B0604020202020204" pitchFamily="34" charset="0"/>
            </a:endParaRP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528EA711-63AB-F9DE-EDBC-8FC477EDD549}"/>
              </a:ext>
            </a:extLst>
          </p:cNvPr>
          <p:cNvSpPr>
            <a:spLocks noGrp="1"/>
          </p:cNvSpPr>
          <p:nvPr>
            <p:ph type="title"/>
          </p:nvPr>
        </p:nvSpPr>
        <p:spPr>
          <a:xfrm>
            <a:off x="685800" y="381000"/>
            <a:ext cx="7924800" cy="1143000"/>
          </a:xfrm>
        </p:spPr>
        <p:txBody>
          <a:bodyPr/>
          <a:lstStyle/>
          <a:p>
            <a:pPr eaLnBrk="1" hangingPunct="1"/>
            <a:r>
              <a:rPr lang="en-US" altLang="en-US" sz="4400">
                <a:latin typeface="Tahoma" panose="020B0604030504040204" pitchFamily="34" charset="0"/>
              </a:rPr>
              <a:t>How to use this guide</a:t>
            </a:r>
          </a:p>
        </p:txBody>
      </p:sp>
      <p:sp>
        <p:nvSpPr>
          <p:cNvPr id="14339" name="Rectangle 3">
            <a:extLst>
              <a:ext uri="{FF2B5EF4-FFF2-40B4-BE49-F238E27FC236}">
                <a16:creationId xmlns:a16="http://schemas.microsoft.com/office/drawing/2014/main" id="{401423E4-76A4-53D8-8B84-F3B56CB20EA7}"/>
              </a:ext>
            </a:extLst>
          </p:cNvPr>
          <p:cNvSpPr>
            <a:spLocks noGrp="1"/>
          </p:cNvSpPr>
          <p:nvPr>
            <p:ph idx="1"/>
          </p:nvPr>
        </p:nvSpPr>
        <p:spPr/>
        <p:txBody>
          <a:bodyPr/>
          <a:lstStyle/>
          <a:p>
            <a:pPr eaLnBrk="1" hangingPunct="1">
              <a:lnSpc>
                <a:spcPct val="90000"/>
              </a:lnSpc>
            </a:pPr>
            <a:r>
              <a:rPr lang="en-US" altLang="en-US" sz="2800">
                <a:latin typeface="Tahoma" panose="020B0604030504040204" pitchFamily="34" charset="0"/>
              </a:rPr>
              <a:t>This Guide will cover only the most general </a:t>
            </a:r>
            <a:r>
              <a:rPr lang="en-US" altLang="en-US" sz="2800" u="sng">
                <a:latin typeface="Tahoma" panose="020B0604030504040204" pitchFamily="34" charset="0"/>
              </a:rPr>
              <a:t>Bluebook</a:t>
            </a:r>
            <a:r>
              <a:rPr lang="en-US" altLang="en-US" sz="2800">
                <a:latin typeface="Tahoma" panose="020B0604030504040204" pitchFamily="34" charset="0"/>
              </a:rPr>
              <a:t> rules. </a:t>
            </a:r>
          </a:p>
          <a:p>
            <a:pPr eaLnBrk="1" hangingPunct="1">
              <a:lnSpc>
                <a:spcPct val="90000"/>
              </a:lnSpc>
            </a:pPr>
            <a:r>
              <a:rPr lang="en-US" altLang="en-US" sz="2800">
                <a:latin typeface="Tahoma" panose="020B0604030504040204" pitchFamily="34" charset="0"/>
              </a:rPr>
              <a:t>Most of the slides will first reference in italics the </a:t>
            </a:r>
            <a:r>
              <a:rPr lang="en-US" altLang="en-US" sz="2800" u="sng">
                <a:latin typeface="Tahoma" panose="020B0604030504040204" pitchFamily="34" charset="0"/>
              </a:rPr>
              <a:t>Bluebook</a:t>
            </a:r>
            <a:r>
              <a:rPr lang="en-US" altLang="en-US" sz="2800">
                <a:latin typeface="Tahoma" panose="020B0604030504040204" pitchFamily="34" charset="0"/>
              </a:rPr>
              <a:t> table or rule that the slide covers. </a:t>
            </a:r>
          </a:p>
          <a:p>
            <a:pPr eaLnBrk="1" hangingPunct="1">
              <a:lnSpc>
                <a:spcPct val="90000"/>
              </a:lnSpc>
            </a:pPr>
            <a:r>
              <a:rPr lang="en-US" altLang="en-US" sz="2800">
                <a:latin typeface="Tahoma" panose="020B0604030504040204" pitchFamily="34" charset="0"/>
              </a:rPr>
              <a:t>Turn to that page in the </a:t>
            </a:r>
            <a:r>
              <a:rPr lang="en-US" altLang="en-US" sz="2800" u="sng">
                <a:latin typeface="Tahoma" panose="020B0604030504040204" pitchFamily="34" charset="0"/>
              </a:rPr>
              <a:t>Bluebook</a:t>
            </a:r>
            <a:r>
              <a:rPr lang="en-US" altLang="en-US" sz="2800">
                <a:latin typeface="Tahoma" panose="020B0604030504040204" pitchFamily="34" charset="0"/>
              </a:rPr>
              <a:t> and identify where the information on the slide is printed in the </a:t>
            </a:r>
            <a:r>
              <a:rPr lang="en-US" altLang="en-US" sz="2800" u="sng">
                <a:latin typeface="Tahoma" panose="020B0604030504040204" pitchFamily="34" charset="0"/>
              </a:rPr>
              <a:t>Bluebook</a:t>
            </a:r>
            <a:r>
              <a:rPr lang="en-US" altLang="en-US" sz="2800">
                <a:latin typeface="Tahoma" panose="020B0604030504040204" pitchFamily="34" charset="0"/>
              </a:rPr>
              <a:t>.</a:t>
            </a:r>
          </a:p>
          <a:p>
            <a:pPr eaLnBrk="1" hangingPunct="1">
              <a:lnSpc>
                <a:spcPct val="90000"/>
              </a:lnSpc>
            </a:pPr>
            <a:r>
              <a:rPr lang="en-US" altLang="en-US" sz="2800">
                <a:latin typeface="Tahoma" panose="020B0604030504040204" pitchFamily="34" charset="0"/>
              </a:rPr>
              <a:t>Use the index or the table of contents for other rules not covered in the guide.</a:t>
            </a:r>
          </a:p>
        </p:txBody>
      </p:sp>
      <p:sp>
        <p:nvSpPr>
          <p:cNvPr id="14340" name="Slide Number Placeholder 5">
            <a:extLst>
              <a:ext uri="{FF2B5EF4-FFF2-40B4-BE49-F238E27FC236}">
                <a16:creationId xmlns:a16="http://schemas.microsoft.com/office/drawing/2014/main" id="{F7BFAFAE-030B-AB66-7700-5A438BFF8B7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ADC10365-C7E4-41D9-9EDC-B61B8B4CBD3D}" type="slidenum">
              <a:rPr lang="en-US" altLang="en-US" sz="1400" smtClean="0">
                <a:latin typeface="Arial" panose="020B0604020202020204" pitchFamily="34" charset="0"/>
              </a:rPr>
              <a:pPr>
                <a:spcBef>
                  <a:spcPct val="0"/>
                </a:spcBef>
                <a:buClrTx/>
                <a:buSzTx/>
                <a:buFontTx/>
                <a:buNone/>
              </a:pPr>
              <a:t>5</a:t>
            </a:fld>
            <a:endParaRPr lang="en-US" altLang="en-US" sz="1400">
              <a:latin typeface="Arial" panose="020B0604020202020204" pitchFamily="34" charset="0"/>
            </a:endParaRPr>
          </a:p>
        </p:txBody>
      </p:sp>
    </p:spTree>
  </p:cSld>
  <p:clrMapOvr>
    <a:masterClrMapping/>
  </p:clrMapOvr>
  <p:transition spd="slow"/>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a:extLst>
              <a:ext uri="{FF2B5EF4-FFF2-40B4-BE49-F238E27FC236}">
                <a16:creationId xmlns:a16="http://schemas.microsoft.com/office/drawing/2014/main" id="{08DBEDDB-E5AA-33E1-7B71-B2CE362A23ED}"/>
              </a:ext>
            </a:extLst>
          </p:cNvPr>
          <p:cNvSpPr>
            <a:spLocks noGrp="1" noChangeArrowheads="1"/>
          </p:cNvSpPr>
          <p:nvPr>
            <p:ph type="title"/>
          </p:nvPr>
        </p:nvSpPr>
        <p:spPr>
          <a:xfrm>
            <a:off x="533400" y="838200"/>
            <a:ext cx="8077200" cy="1295400"/>
          </a:xfrm>
        </p:spPr>
        <p:txBody>
          <a:bodyPr>
            <a:noAutofit/>
          </a:bodyPr>
          <a:lstStyle/>
          <a:p>
            <a:pPr eaLnBrk="1" fontAlgn="auto" hangingPunct="1">
              <a:spcAft>
                <a:spcPts val="0"/>
              </a:spcAft>
              <a:defRPr/>
            </a:pPr>
            <a:r>
              <a:rPr lang="en-US" sz="4400" dirty="0">
                <a:latin typeface="Tahoma" pitchFamily="34" charset="0"/>
                <a:ea typeface="+mj-ea"/>
              </a:rPr>
              <a:t>Case Names in Textual     Sentences</a:t>
            </a:r>
          </a:p>
        </p:txBody>
      </p:sp>
      <p:sp>
        <p:nvSpPr>
          <p:cNvPr id="31747" name="Rectangle 3">
            <a:extLst>
              <a:ext uri="{FF2B5EF4-FFF2-40B4-BE49-F238E27FC236}">
                <a16:creationId xmlns:a16="http://schemas.microsoft.com/office/drawing/2014/main" id="{55F6A3F0-1B81-1A8D-AFBD-1BF28B5B9E45}"/>
              </a:ext>
            </a:extLst>
          </p:cNvPr>
          <p:cNvSpPr>
            <a:spLocks noGrp="1"/>
          </p:cNvSpPr>
          <p:nvPr>
            <p:ph idx="1"/>
          </p:nvPr>
        </p:nvSpPr>
        <p:spPr>
          <a:xfrm>
            <a:off x="533400" y="2514600"/>
            <a:ext cx="8229600" cy="3962400"/>
          </a:xfrm>
        </p:spPr>
        <p:txBody>
          <a:bodyPr/>
          <a:lstStyle/>
          <a:p>
            <a:pPr eaLnBrk="1" hangingPunct="1">
              <a:defRPr/>
            </a:pPr>
            <a:r>
              <a:rPr lang="en-US" altLang="en-US" sz="2400" dirty="0">
                <a:latin typeface="Tahoma" panose="020B0604030504040204" pitchFamily="34" charset="0"/>
              </a:rPr>
              <a:t>For case names in </a:t>
            </a:r>
            <a:r>
              <a:rPr lang="en-US" altLang="en-US" sz="2400" i="1" dirty="0">
                <a:solidFill>
                  <a:srgbClr val="3366FF"/>
                </a:solidFill>
                <a:latin typeface="Tahoma" panose="020B0604030504040204" pitchFamily="34" charset="0"/>
              </a:rPr>
              <a:t>textual sentences</a:t>
            </a:r>
            <a:r>
              <a:rPr lang="en-US" altLang="en-US" sz="2400" dirty="0">
                <a:latin typeface="Tahoma" panose="020B0604030504040204" pitchFamily="34" charset="0"/>
              </a:rPr>
              <a:t>, </a:t>
            </a:r>
            <a:r>
              <a:rPr lang="en-US" altLang="en-US" sz="2400" dirty="0">
                <a:solidFill>
                  <a:srgbClr val="FF8000"/>
                </a:solidFill>
                <a:latin typeface="Tahoma" panose="020B0604030504040204" pitchFamily="34" charset="0"/>
              </a:rPr>
              <a:t>Rule 10.2.1(c) </a:t>
            </a:r>
            <a:r>
              <a:rPr lang="en-US" altLang="en-US" sz="2400" dirty="0">
                <a:latin typeface="Tahoma" panose="020B0604030504040204" pitchFamily="34" charset="0"/>
              </a:rPr>
              <a:t>specifies that only </a:t>
            </a:r>
            <a:r>
              <a:rPr lang="en-US" altLang="en-US" sz="2400" u="sng" dirty="0">
                <a:latin typeface="Tahoma" panose="020B0604030504040204" pitchFamily="34" charset="0"/>
              </a:rPr>
              <a:t>widely known acronyms</a:t>
            </a:r>
            <a:r>
              <a:rPr lang="en-US" altLang="en-US" sz="2400" dirty="0">
                <a:latin typeface="Tahoma" panose="020B0604030504040204" pitchFamily="34" charset="0"/>
              </a:rPr>
              <a:t> and the following eight words are abbreviated:</a:t>
            </a:r>
          </a:p>
          <a:p>
            <a:pPr eaLnBrk="1" hangingPunct="1">
              <a:buFontTx/>
              <a:buNone/>
              <a:defRPr/>
            </a:pPr>
            <a:endParaRPr lang="en-US" altLang="en-US" sz="2400" dirty="0"/>
          </a:p>
          <a:p>
            <a:pPr eaLnBrk="1" hangingPunct="1">
              <a:buFontTx/>
              <a:buNone/>
              <a:defRPr/>
            </a:pPr>
            <a:r>
              <a:rPr lang="en-US" altLang="en-US" sz="2800" dirty="0">
                <a:latin typeface="Tahoma" panose="020B0604030504040204" pitchFamily="34" charset="0"/>
              </a:rPr>
              <a:t>And = &amp;				 Corporation = Corp.</a:t>
            </a:r>
          </a:p>
          <a:p>
            <a:pPr marL="0" indent="0" eaLnBrk="1" hangingPunct="1">
              <a:buFontTx/>
              <a:buNone/>
              <a:defRPr/>
            </a:pPr>
            <a:r>
              <a:rPr lang="en-US" altLang="en-US" sz="2800" dirty="0">
                <a:latin typeface="Tahoma" panose="020B0604030504040204" pitchFamily="34" charset="0"/>
              </a:rPr>
              <a:t>Association = Ass</a:t>
            </a:r>
            <a:r>
              <a:rPr lang="ja-JP" altLang="en-US" sz="2800" dirty="0">
                <a:latin typeface="Tahoma" panose="020B0604030504040204" pitchFamily="34" charset="0"/>
                <a:ea typeface="HGP明朝E" panose="02020800000000000000" pitchFamily="18" charset="-128"/>
                <a:cs typeface="HGP明朝E" panose="02020800000000000000" pitchFamily="18" charset="-128"/>
              </a:rPr>
              <a:t>’</a:t>
            </a:r>
            <a:r>
              <a:rPr lang="en-US" altLang="ja-JP" sz="2800" dirty="0">
                <a:latin typeface="Tahoma" panose="020B0604030504040204" pitchFamily="34" charset="0"/>
                <a:ea typeface="HGP明朝E" panose="02020800000000000000" pitchFamily="18" charset="-128"/>
                <a:cs typeface="HGP明朝E" panose="02020800000000000000" pitchFamily="18" charset="-128"/>
              </a:rPr>
              <a:t>n		</a:t>
            </a:r>
            <a:r>
              <a:rPr lang="en-US" altLang="en-US" sz="2800" dirty="0">
                <a:latin typeface="Tahoma" panose="020B0604030504040204" pitchFamily="34" charset="0"/>
              </a:rPr>
              <a:t> Incorporated = Inc.</a:t>
            </a:r>
            <a:r>
              <a:rPr lang="en-US" altLang="en-US" sz="2800" dirty="0">
                <a:latin typeface="Tahoma" panose="020B0604030504040204" pitchFamily="34" charset="0"/>
                <a:ea typeface="HGP明朝E" panose="02020800000000000000" pitchFamily="18" charset="-128"/>
              </a:rPr>
              <a:t> </a:t>
            </a:r>
            <a:r>
              <a:rPr lang="en-US" altLang="ja-JP" sz="2800" dirty="0">
                <a:latin typeface="Tahoma" panose="020B0604030504040204" pitchFamily="34" charset="0"/>
                <a:ea typeface="HGP明朝E" panose="02020800000000000000" pitchFamily="18" charset="-128"/>
                <a:cs typeface="HGP明朝E" panose="02020800000000000000" pitchFamily="18" charset="-128"/>
              </a:rPr>
              <a:t>Brothers = Bros.			</a:t>
            </a:r>
            <a:r>
              <a:rPr lang="en-US" altLang="en-US" sz="2800" dirty="0">
                <a:latin typeface="Tahoma" panose="020B0604030504040204" pitchFamily="34" charset="0"/>
              </a:rPr>
              <a:t> Limited = Ltd.</a:t>
            </a:r>
          </a:p>
          <a:p>
            <a:pPr eaLnBrk="1" hangingPunct="1">
              <a:buFontTx/>
              <a:buNone/>
              <a:defRPr/>
            </a:pPr>
            <a:r>
              <a:rPr lang="en-US" altLang="en-US" sz="2800" dirty="0">
                <a:latin typeface="Tahoma" panose="020B0604030504040204" pitchFamily="34" charset="0"/>
              </a:rPr>
              <a:t>Company = Co.			 Number = No. 	</a:t>
            </a:r>
          </a:p>
          <a:p>
            <a:pPr eaLnBrk="1" hangingPunct="1">
              <a:buFontTx/>
              <a:buNone/>
              <a:defRPr/>
            </a:pPr>
            <a:r>
              <a:rPr lang="en-US" altLang="en-US" sz="2800" dirty="0">
                <a:latin typeface="Tahoma" panose="020B0604030504040204" pitchFamily="34" charset="0"/>
              </a:rPr>
              <a:t>		</a:t>
            </a:r>
          </a:p>
          <a:p>
            <a:pPr eaLnBrk="1" hangingPunct="1">
              <a:buFontTx/>
              <a:buNone/>
              <a:defRPr/>
            </a:pPr>
            <a:r>
              <a:rPr lang="en-US" altLang="ja-JP" sz="2800" dirty="0">
                <a:latin typeface="Tahoma" panose="020B0604030504040204" pitchFamily="34" charset="0"/>
                <a:ea typeface="HGP明朝E" panose="02020800000000000000" pitchFamily="18" charset="-128"/>
                <a:cs typeface="HGP明朝E" panose="02020800000000000000" pitchFamily="18" charset="-128"/>
              </a:rPr>
              <a:t>	</a:t>
            </a:r>
            <a:endParaRPr lang="en-US" altLang="ja-JP" sz="2400" dirty="0">
              <a:ea typeface="HGP明朝E" panose="02020800000000000000" pitchFamily="18" charset="-128"/>
              <a:cs typeface="HGP明朝E" panose="02020800000000000000" pitchFamily="18" charset="-128"/>
            </a:endParaRPr>
          </a:p>
          <a:p>
            <a:pPr lvl="1" eaLnBrk="1" hangingPunct="1">
              <a:buFontTx/>
              <a:buNone/>
              <a:defRPr/>
            </a:pPr>
            <a:endParaRPr lang="en-US" altLang="en-US" sz="2000" dirty="0">
              <a:latin typeface="Tahoma" panose="020B0604030504040204" pitchFamily="34" charset="0"/>
            </a:endParaRPr>
          </a:p>
        </p:txBody>
      </p:sp>
      <p:sp>
        <p:nvSpPr>
          <p:cNvPr id="60420" name="Slide Number Placeholder 5">
            <a:extLst>
              <a:ext uri="{FF2B5EF4-FFF2-40B4-BE49-F238E27FC236}">
                <a16:creationId xmlns:a16="http://schemas.microsoft.com/office/drawing/2014/main" id="{BB15EB96-4EF7-D2C9-1C8A-30FD3C08BF0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2150DCD8-9A1D-4A53-B697-FE46C63966A7}" type="slidenum">
              <a:rPr lang="en-US" altLang="en-US" sz="1400" smtClean="0">
                <a:latin typeface="Arial" panose="020B0604020202020204" pitchFamily="34" charset="0"/>
              </a:rPr>
              <a:pPr>
                <a:spcBef>
                  <a:spcPct val="0"/>
                </a:spcBef>
                <a:buClrTx/>
                <a:buSzTx/>
                <a:buFontTx/>
                <a:buNone/>
              </a:pPr>
              <a:t>50</a:t>
            </a:fld>
            <a:endParaRPr lang="en-US" altLang="en-US" sz="1400">
              <a:latin typeface="Arial" panose="020B0604020202020204" pitchFamily="34" charset="0"/>
            </a:endParaRPr>
          </a:p>
        </p:txBody>
      </p:sp>
    </p:spTree>
  </p:cSld>
  <p:clrMapOvr>
    <a:masterClrMapping/>
  </p:clrMapOvr>
  <p:transition spd="slow"/>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a:extLst>
              <a:ext uri="{FF2B5EF4-FFF2-40B4-BE49-F238E27FC236}">
                <a16:creationId xmlns:a16="http://schemas.microsoft.com/office/drawing/2014/main" id="{E673E5E9-D82A-897D-4458-602E99021335}"/>
              </a:ext>
            </a:extLst>
          </p:cNvPr>
          <p:cNvSpPr>
            <a:spLocks noGrp="1"/>
          </p:cNvSpPr>
          <p:nvPr>
            <p:ph type="title"/>
          </p:nvPr>
        </p:nvSpPr>
        <p:spPr>
          <a:xfrm>
            <a:off x="457200" y="533400"/>
            <a:ext cx="8229600" cy="1143000"/>
          </a:xfrm>
        </p:spPr>
        <p:txBody>
          <a:bodyPr/>
          <a:lstStyle/>
          <a:p>
            <a:pPr eaLnBrk="1" hangingPunct="1"/>
            <a:r>
              <a:rPr lang="en-US" altLang="en-US" sz="4400">
                <a:latin typeface="Tahoma" panose="020B0604030504040204" pitchFamily="34" charset="0"/>
              </a:rPr>
              <a:t>Textual sentences examples</a:t>
            </a:r>
          </a:p>
        </p:txBody>
      </p:sp>
      <p:sp>
        <p:nvSpPr>
          <p:cNvPr id="31747" name="Rectangle 3">
            <a:extLst>
              <a:ext uri="{FF2B5EF4-FFF2-40B4-BE49-F238E27FC236}">
                <a16:creationId xmlns:a16="http://schemas.microsoft.com/office/drawing/2014/main" id="{04579560-71F3-4639-1A6A-F83E77BBCEAC}"/>
              </a:ext>
            </a:extLst>
          </p:cNvPr>
          <p:cNvSpPr>
            <a:spLocks noGrp="1"/>
          </p:cNvSpPr>
          <p:nvPr>
            <p:ph idx="1"/>
          </p:nvPr>
        </p:nvSpPr>
        <p:spPr>
          <a:xfrm>
            <a:off x="457200" y="2286000"/>
            <a:ext cx="8229600" cy="4389438"/>
          </a:xfrm>
        </p:spPr>
        <p:txBody>
          <a:bodyPr/>
          <a:lstStyle/>
          <a:p>
            <a:pPr eaLnBrk="1" hangingPunct="1">
              <a:lnSpc>
                <a:spcPct val="90000"/>
              </a:lnSpc>
              <a:defRPr/>
            </a:pPr>
            <a:r>
              <a:rPr lang="en-US" altLang="en-US" sz="2800" dirty="0">
                <a:latin typeface="Tahoma" panose="020B0604030504040204" pitchFamily="34" charset="0"/>
              </a:rPr>
              <a:t>Examples of a citation sentence and textual sentences:</a:t>
            </a:r>
          </a:p>
          <a:p>
            <a:pPr marL="0" indent="0" eaLnBrk="1" hangingPunct="1">
              <a:lnSpc>
                <a:spcPct val="90000"/>
              </a:lnSpc>
              <a:buFont typeface="Wingdings 2" panose="05020102010507070707" pitchFamily="18" charset="2"/>
              <a:buNone/>
              <a:defRPr/>
            </a:pPr>
            <a:endParaRPr lang="en-US" altLang="en-US" sz="1400" dirty="0">
              <a:latin typeface="Tahoma" panose="020B0604030504040204" pitchFamily="34" charset="0"/>
            </a:endParaRPr>
          </a:p>
          <a:p>
            <a:pPr lvl="1" eaLnBrk="1" hangingPunct="1">
              <a:lnSpc>
                <a:spcPct val="90000"/>
              </a:lnSpc>
              <a:defRPr/>
            </a:pPr>
            <a:r>
              <a:rPr lang="en-US" altLang="en-US" dirty="0">
                <a:solidFill>
                  <a:srgbClr val="3366FF"/>
                </a:solidFill>
                <a:latin typeface="Tahoma" panose="020B0604030504040204" pitchFamily="34" charset="0"/>
              </a:rPr>
              <a:t>The sky is blue.  </a:t>
            </a:r>
            <a:r>
              <a:rPr lang="en-US" altLang="en-US" u="sng" dirty="0">
                <a:solidFill>
                  <a:srgbClr val="3366FF"/>
                </a:solidFill>
                <a:latin typeface="Tahoma" panose="020B0604030504040204" pitchFamily="34" charset="0"/>
              </a:rPr>
              <a:t>Smith v. Jones</a:t>
            </a:r>
            <a:r>
              <a:rPr lang="en-US" altLang="en-US" dirty="0">
                <a:solidFill>
                  <a:srgbClr val="3366FF"/>
                </a:solidFill>
                <a:latin typeface="Tahoma" panose="020B0604030504040204" pitchFamily="34" charset="0"/>
              </a:rPr>
              <a:t>, 235 R.I. 444, 449 (1980).</a:t>
            </a:r>
          </a:p>
          <a:p>
            <a:pPr eaLnBrk="1" hangingPunct="1">
              <a:lnSpc>
                <a:spcPct val="90000"/>
              </a:lnSpc>
              <a:buFontTx/>
              <a:buNone/>
              <a:defRPr/>
            </a:pPr>
            <a:endParaRPr lang="en-US" altLang="en-US" sz="2800" dirty="0">
              <a:solidFill>
                <a:srgbClr val="3366FF"/>
              </a:solidFill>
              <a:latin typeface="Tahoma" panose="020B0604030504040204" pitchFamily="34" charset="0"/>
            </a:endParaRPr>
          </a:p>
          <a:p>
            <a:pPr lvl="1" eaLnBrk="1" hangingPunct="1">
              <a:lnSpc>
                <a:spcPct val="90000"/>
              </a:lnSpc>
              <a:defRPr/>
            </a:pPr>
            <a:r>
              <a:rPr lang="en-US" altLang="en-US" dirty="0">
                <a:solidFill>
                  <a:srgbClr val="3366FF"/>
                </a:solidFill>
                <a:latin typeface="Tahoma" panose="020B0604030504040204" pitchFamily="34" charset="0"/>
              </a:rPr>
              <a:t>In </a:t>
            </a:r>
            <a:r>
              <a:rPr lang="en-US" altLang="en-US" u="sng" dirty="0">
                <a:solidFill>
                  <a:srgbClr val="3366FF"/>
                </a:solidFill>
                <a:latin typeface="Tahoma" panose="020B0604030504040204" pitchFamily="34" charset="0"/>
              </a:rPr>
              <a:t>Smith v. Jones</a:t>
            </a:r>
            <a:r>
              <a:rPr lang="en-US" altLang="en-US" dirty="0">
                <a:solidFill>
                  <a:srgbClr val="3366FF"/>
                </a:solidFill>
                <a:latin typeface="Tahoma" panose="020B0604030504040204" pitchFamily="34" charset="0"/>
              </a:rPr>
              <a:t>, 235 R.I. 444, 449 (1980), the court held that the sky is blue. </a:t>
            </a:r>
          </a:p>
          <a:p>
            <a:pPr eaLnBrk="1" hangingPunct="1">
              <a:lnSpc>
                <a:spcPct val="90000"/>
              </a:lnSpc>
              <a:buFontTx/>
              <a:buNone/>
              <a:defRPr/>
            </a:pPr>
            <a:endParaRPr lang="en-US" altLang="en-US" sz="2800" dirty="0">
              <a:solidFill>
                <a:srgbClr val="3366FF"/>
              </a:solidFill>
              <a:latin typeface="Tahoma" panose="020B0604030504040204" pitchFamily="34" charset="0"/>
            </a:endParaRPr>
          </a:p>
          <a:p>
            <a:pPr lvl="1" eaLnBrk="1" hangingPunct="1">
              <a:lnSpc>
                <a:spcPct val="90000"/>
              </a:lnSpc>
              <a:defRPr/>
            </a:pPr>
            <a:r>
              <a:rPr lang="en-US" altLang="en-US" dirty="0">
                <a:solidFill>
                  <a:srgbClr val="3366FF"/>
                </a:solidFill>
                <a:latin typeface="Tahoma" panose="020B0604030504040204" pitchFamily="34" charset="0"/>
              </a:rPr>
              <a:t>In </a:t>
            </a:r>
            <a:r>
              <a:rPr lang="en-US" altLang="en-US" u="sng" dirty="0">
                <a:solidFill>
                  <a:srgbClr val="3366FF"/>
                </a:solidFill>
                <a:latin typeface="Tahoma" panose="020B0604030504040204" pitchFamily="34" charset="0"/>
              </a:rPr>
              <a:t>Smith</a:t>
            </a:r>
            <a:r>
              <a:rPr lang="en-US" altLang="en-US" dirty="0">
                <a:solidFill>
                  <a:srgbClr val="3366FF"/>
                </a:solidFill>
                <a:latin typeface="Tahoma" panose="020B0604030504040204" pitchFamily="34" charset="0"/>
              </a:rPr>
              <a:t>, the court also held that the grass is green.  235 R.I. at 450. </a:t>
            </a:r>
          </a:p>
        </p:txBody>
      </p:sp>
      <p:sp>
        <p:nvSpPr>
          <p:cNvPr id="61444" name="Slide Number Placeholder 5">
            <a:extLst>
              <a:ext uri="{FF2B5EF4-FFF2-40B4-BE49-F238E27FC236}">
                <a16:creationId xmlns:a16="http://schemas.microsoft.com/office/drawing/2014/main" id="{63F13AFA-7FD3-7F12-49F5-B4AF140E219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24BC08C9-324E-4CC0-BE17-53A602510D6E}" type="slidenum">
              <a:rPr lang="en-US" altLang="en-US" sz="1400" smtClean="0">
                <a:latin typeface="Arial" panose="020B0604020202020204" pitchFamily="34" charset="0"/>
              </a:rPr>
              <a:pPr>
                <a:spcBef>
                  <a:spcPct val="0"/>
                </a:spcBef>
                <a:buClrTx/>
                <a:buSzTx/>
                <a:buFontTx/>
                <a:buNone/>
              </a:pPr>
              <a:t>51</a:t>
            </a:fld>
            <a:endParaRPr lang="en-US" altLang="en-US" sz="1400">
              <a:latin typeface="Arial" panose="020B0604020202020204" pitchFamily="34" charset="0"/>
            </a:endParaRPr>
          </a:p>
        </p:txBody>
      </p:sp>
    </p:spTree>
  </p:cSld>
  <p:clrMapOvr>
    <a:masterClrMapping/>
  </p:clrMapOvr>
  <p:transition spd="slow"/>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a:extLst>
              <a:ext uri="{FF2B5EF4-FFF2-40B4-BE49-F238E27FC236}">
                <a16:creationId xmlns:a16="http://schemas.microsoft.com/office/drawing/2014/main" id="{5F6B8999-F7AD-703F-C182-91C55B79BA93}"/>
              </a:ext>
            </a:extLst>
          </p:cNvPr>
          <p:cNvSpPr>
            <a:spLocks noGrp="1"/>
          </p:cNvSpPr>
          <p:nvPr>
            <p:ph type="title"/>
          </p:nvPr>
        </p:nvSpPr>
        <p:spPr>
          <a:xfrm>
            <a:off x="533400" y="533400"/>
            <a:ext cx="8229600" cy="1143000"/>
          </a:xfrm>
        </p:spPr>
        <p:txBody>
          <a:bodyPr/>
          <a:lstStyle/>
          <a:p>
            <a:pPr eaLnBrk="1" hangingPunct="1"/>
            <a:r>
              <a:rPr lang="en-US" altLang="en-US" sz="4000">
                <a:latin typeface="Tahoma" panose="020B0604030504040204" pitchFamily="34" charset="0"/>
              </a:rPr>
              <a:t>Textual sentences examples (cont’</a:t>
            </a:r>
            <a:r>
              <a:rPr lang="en-US" altLang="ja-JP" sz="4000">
                <a:latin typeface="Tahoma" panose="020B0604030504040204" pitchFamily="34" charset="0"/>
              </a:rPr>
              <a:t>d)</a:t>
            </a:r>
            <a:endParaRPr lang="en-US" altLang="en-US" sz="4000">
              <a:latin typeface="Tahoma" panose="020B0604030504040204" pitchFamily="34" charset="0"/>
            </a:endParaRPr>
          </a:p>
        </p:txBody>
      </p:sp>
      <p:sp>
        <p:nvSpPr>
          <p:cNvPr id="62467" name="Rectangle 3">
            <a:extLst>
              <a:ext uri="{FF2B5EF4-FFF2-40B4-BE49-F238E27FC236}">
                <a16:creationId xmlns:a16="http://schemas.microsoft.com/office/drawing/2014/main" id="{2CD2639F-85D5-AECF-D3B1-DE0426E83A0B}"/>
              </a:ext>
            </a:extLst>
          </p:cNvPr>
          <p:cNvSpPr>
            <a:spLocks noGrp="1"/>
          </p:cNvSpPr>
          <p:nvPr>
            <p:ph idx="1"/>
          </p:nvPr>
        </p:nvSpPr>
        <p:spPr>
          <a:xfrm>
            <a:off x="228600" y="1966913"/>
            <a:ext cx="8229600" cy="4389437"/>
          </a:xfrm>
        </p:spPr>
        <p:txBody>
          <a:bodyPr/>
          <a:lstStyle/>
          <a:p>
            <a:pPr lvl="1" eaLnBrk="1" hangingPunct="1">
              <a:buFontTx/>
              <a:buChar char="•"/>
            </a:pPr>
            <a:r>
              <a:rPr lang="en-US" altLang="en-US">
                <a:latin typeface="Tahoma" panose="020B0604030504040204" pitchFamily="34" charset="0"/>
              </a:rPr>
              <a:t>Distinction between case appearing in citation sentence and case appearing in textual sentence:</a:t>
            </a:r>
          </a:p>
          <a:p>
            <a:pPr lvl="2" eaLnBrk="1" hangingPunct="1"/>
            <a:r>
              <a:rPr lang="en-US" altLang="en-US" sz="2000">
                <a:latin typeface="Tahoma" panose="020B0604030504040204" pitchFamily="34" charset="0"/>
              </a:rPr>
              <a:t>Although most courts grant some relief to injured trespassers, </a:t>
            </a:r>
            <a:r>
              <a:rPr lang="en-US" altLang="en-US" sz="2000" u="sng">
                <a:latin typeface="Tahoma" panose="020B0604030504040204" pitchFamily="34" charset="0"/>
              </a:rPr>
              <a:t>see, e.g.</a:t>
            </a:r>
            <a:r>
              <a:rPr lang="en-US" altLang="en-US" sz="2000">
                <a:latin typeface="Tahoma" panose="020B0604030504040204" pitchFamily="34" charset="0"/>
              </a:rPr>
              <a:t>, </a:t>
            </a:r>
            <a:r>
              <a:rPr lang="en-US" altLang="en-US" sz="2000" u="sng">
                <a:latin typeface="Tahoma" panose="020B0604030504040204" pitchFamily="34" charset="0"/>
              </a:rPr>
              <a:t>Envtl. Bldg. Exch. v. Guar. Util. Gen. Constr. </a:t>
            </a:r>
            <a:r>
              <a:rPr lang="en-US" altLang="en-US" sz="2000" u="sng">
                <a:solidFill>
                  <a:srgbClr val="3366FF"/>
                </a:solidFill>
                <a:latin typeface="Tahoma" panose="020B0604030504040204" pitchFamily="34" charset="0"/>
              </a:rPr>
              <a:t>Equip. </a:t>
            </a:r>
            <a:r>
              <a:rPr lang="en-US" altLang="en-US" sz="2000" u="sng">
                <a:latin typeface="Tahoma" panose="020B0604030504040204" pitchFamily="34" charset="0"/>
              </a:rPr>
              <a:t>Co.</a:t>
            </a:r>
            <a:r>
              <a:rPr lang="en-US" altLang="en-US" sz="2000">
                <a:latin typeface="Tahoma" panose="020B0604030504040204" pitchFamily="34" charset="0"/>
              </a:rPr>
              <a:t>, 123 So. 2d 904 (Fla. 1982), the court in </a:t>
            </a:r>
            <a:r>
              <a:rPr lang="en-US" altLang="en-US" sz="2000" u="sng">
                <a:latin typeface="Tahoma" panose="020B0604030504040204" pitchFamily="34" charset="0"/>
              </a:rPr>
              <a:t>American Hospital </a:t>
            </a:r>
            <a:r>
              <a:rPr lang="en-US" altLang="en-US" sz="2000" u="sng">
                <a:solidFill>
                  <a:srgbClr val="3366FF"/>
                </a:solidFill>
                <a:latin typeface="Tahoma" panose="020B0604030504040204" pitchFamily="34" charset="0"/>
              </a:rPr>
              <a:t>Equipment</a:t>
            </a:r>
            <a:r>
              <a:rPr lang="en-US" altLang="en-US" sz="2000" u="sng">
                <a:latin typeface="Tahoma" panose="020B0604030504040204" pitchFamily="34" charset="0"/>
              </a:rPr>
              <a:t> Co. v. Elmore</a:t>
            </a:r>
            <a:r>
              <a:rPr lang="en-US" altLang="en-US" sz="2000">
                <a:latin typeface="Tahoma" panose="020B0604030504040204" pitchFamily="34" charset="0"/>
              </a:rPr>
              <a:t>, 801 F.2d 983 (1st Cir. 1987), refused to grant relief.</a:t>
            </a:r>
          </a:p>
          <a:p>
            <a:pPr lvl="2" eaLnBrk="1" hangingPunct="1"/>
            <a:r>
              <a:rPr lang="en-US" altLang="en-US" sz="2000">
                <a:latin typeface="Tahoma" panose="020B0604030504040204" pitchFamily="34" charset="0"/>
              </a:rPr>
              <a:t>Note that </a:t>
            </a:r>
            <a:r>
              <a:rPr lang="en-US" altLang="en-US" sz="2000">
                <a:solidFill>
                  <a:srgbClr val="00B0F0"/>
                </a:solidFill>
                <a:latin typeface="Tahoma" panose="020B0604030504040204" pitchFamily="34" charset="0"/>
              </a:rPr>
              <a:t>the first case is part of a citation </a:t>
            </a:r>
            <a:r>
              <a:rPr lang="en-US" altLang="en-US" sz="2000">
                <a:latin typeface="Tahoma" panose="020B0604030504040204" pitchFamily="34" charset="0"/>
              </a:rPr>
              <a:t>whereas the </a:t>
            </a:r>
            <a:r>
              <a:rPr lang="en-US" altLang="en-US" sz="2000">
                <a:solidFill>
                  <a:srgbClr val="00B0F0"/>
                </a:solidFill>
                <a:latin typeface="Tahoma" panose="020B0604030504040204" pitchFamily="34" charset="0"/>
              </a:rPr>
              <a:t>second case is part of a textual sentence</a:t>
            </a:r>
            <a:r>
              <a:rPr lang="en-US" altLang="en-US" sz="2000">
                <a:latin typeface="Tahoma" panose="020B0604030504040204" pitchFamily="34" charset="0"/>
              </a:rPr>
              <a:t> – thus, </a:t>
            </a:r>
            <a:r>
              <a:rPr lang="en-US" altLang="en-US" sz="2000">
                <a:latin typeface="Tahoma" panose="020B0604030504040204" pitchFamily="34" charset="0"/>
                <a:ea typeface="HGP明朝E" panose="02020800000000000000" pitchFamily="18" charset="-128"/>
                <a:cs typeface="HGP明朝E" panose="02020800000000000000" pitchFamily="18" charset="-128"/>
              </a:rPr>
              <a:t>“</a:t>
            </a:r>
            <a:r>
              <a:rPr lang="en-US" altLang="ja-JP" sz="2000">
                <a:latin typeface="Tahoma" panose="020B0604030504040204" pitchFamily="34" charset="0"/>
                <a:ea typeface="HGP明朝E" panose="02020800000000000000" pitchFamily="18" charset="-128"/>
                <a:cs typeface="HGP明朝E" panose="02020800000000000000" pitchFamily="18" charset="-128"/>
              </a:rPr>
              <a:t>Equipment” is abbreviated in the citation but not as part of a sentence.</a:t>
            </a:r>
            <a:endParaRPr lang="en-US" altLang="en-US" sz="2000">
              <a:latin typeface="Tahoma" panose="020B0604030504040204" pitchFamily="34" charset="0"/>
            </a:endParaRPr>
          </a:p>
        </p:txBody>
      </p:sp>
      <p:sp>
        <p:nvSpPr>
          <p:cNvPr id="62468" name="Slide Number Placeholder 5">
            <a:extLst>
              <a:ext uri="{FF2B5EF4-FFF2-40B4-BE49-F238E27FC236}">
                <a16:creationId xmlns:a16="http://schemas.microsoft.com/office/drawing/2014/main" id="{99A8837A-9C93-F7B3-D628-CEF9F48790A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4472E545-E77F-447F-A0A2-3431D54C75A2}" type="slidenum">
              <a:rPr lang="en-US" altLang="en-US" sz="1400" smtClean="0">
                <a:latin typeface="Arial" panose="020B0604020202020204" pitchFamily="34" charset="0"/>
              </a:rPr>
              <a:pPr>
                <a:spcBef>
                  <a:spcPct val="0"/>
                </a:spcBef>
                <a:buClrTx/>
                <a:buSzTx/>
                <a:buFontTx/>
                <a:buNone/>
              </a:pPr>
              <a:t>52</a:t>
            </a:fld>
            <a:endParaRPr lang="en-US" altLang="en-US" sz="1400">
              <a:latin typeface="Arial" panose="020B0604020202020204" pitchFamily="34" charset="0"/>
            </a:endParaRPr>
          </a:p>
        </p:txBody>
      </p:sp>
    </p:spTree>
  </p:cSld>
  <p:clrMapOvr>
    <a:masterClrMapping/>
  </p:clrMapOvr>
  <p:transition spd="slow"/>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CABCE2F5-C4C0-A5A9-7DAC-59352EBBA550}"/>
              </a:ext>
            </a:extLst>
          </p:cNvPr>
          <p:cNvSpPr>
            <a:spLocks noGrp="1"/>
          </p:cNvSpPr>
          <p:nvPr>
            <p:ph type="title"/>
          </p:nvPr>
        </p:nvSpPr>
        <p:spPr>
          <a:xfrm>
            <a:off x="609600" y="990600"/>
            <a:ext cx="7772400" cy="1143000"/>
          </a:xfrm>
        </p:spPr>
        <p:txBody>
          <a:bodyPr/>
          <a:lstStyle/>
          <a:p>
            <a:pPr eaLnBrk="1" hangingPunct="1"/>
            <a:r>
              <a:rPr lang="en-US" altLang="en-US" sz="4400">
                <a:latin typeface="Tahoma" panose="020B0604030504040204" pitchFamily="34" charset="0"/>
              </a:rPr>
              <a:t>The next component of a case citation:  the reporter</a:t>
            </a:r>
          </a:p>
        </p:txBody>
      </p:sp>
      <p:sp>
        <p:nvSpPr>
          <p:cNvPr id="63491" name="Rectangle 3">
            <a:extLst>
              <a:ext uri="{FF2B5EF4-FFF2-40B4-BE49-F238E27FC236}">
                <a16:creationId xmlns:a16="http://schemas.microsoft.com/office/drawing/2014/main" id="{3349060B-C581-7C8C-C9CF-69C30E15BC6D}"/>
              </a:ext>
            </a:extLst>
          </p:cNvPr>
          <p:cNvSpPr>
            <a:spLocks noGrp="1"/>
          </p:cNvSpPr>
          <p:nvPr>
            <p:ph type="body" sz="half" idx="1"/>
          </p:nvPr>
        </p:nvSpPr>
        <p:spPr>
          <a:xfrm>
            <a:off x="685800" y="2286000"/>
            <a:ext cx="3810000" cy="4114800"/>
          </a:xfrm>
        </p:spPr>
        <p:txBody>
          <a:bodyPr/>
          <a:lstStyle/>
          <a:p>
            <a:pPr eaLnBrk="1" hangingPunct="1">
              <a:lnSpc>
                <a:spcPct val="90000"/>
              </a:lnSpc>
            </a:pPr>
            <a:r>
              <a:rPr lang="en-US" altLang="en-US" sz="2400">
                <a:latin typeface="Tahoma" panose="020B0604030504040204" pitchFamily="34" charset="0"/>
              </a:rPr>
              <a:t>Now that we</a:t>
            </a:r>
            <a:r>
              <a:rPr lang="en-US" altLang="en-US" sz="2400">
                <a:latin typeface="Tahoma" panose="020B0604030504040204" pitchFamily="34" charset="0"/>
                <a:ea typeface="HGP明朝E" panose="02020800000000000000" pitchFamily="18" charset="-128"/>
                <a:cs typeface="HGP明朝E" panose="02020800000000000000" pitchFamily="18" charset="-128"/>
              </a:rPr>
              <a:t>’</a:t>
            </a:r>
            <a:r>
              <a:rPr lang="en-US" altLang="ja-JP" sz="2400">
                <a:latin typeface="Tahoma" panose="020B0604030504040204" pitchFamily="34" charset="0"/>
                <a:ea typeface="HGP明朝E" panose="02020800000000000000" pitchFamily="18" charset="-128"/>
                <a:cs typeface="HGP明朝E" panose="02020800000000000000" pitchFamily="18" charset="-128"/>
              </a:rPr>
              <a:t>ve covered the rules governing citation of case names, we’ll turn to the rules about reporters.</a:t>
            </a:r>
          </a:p>
          <a:p>
            <a:pPr eaLnBrk="1" hangingPunct="1">
              <a:lnSpc>
                <a:spcPct val="90000"/>
              </a:lnSpc>
            </a:pPr>
            <a:r>
              <a:rPr lang="en-US" altLang="en-US" sz="2400">
                <a:latin typeface="Tahoma" panose="020B0604030504040204" pitchFamily="34" charset="0"/>
              </a:rPr>
              <a:t>You will need to consult Table T1 to determine which reporter to cite for the decisions of the federal and state courts.</a:t>
            </a:r>
          </a:p>
        </p:txBody>
      </p:sp>
      <p:pic>
        <p:nvPicPr>
          <p:cNvPr id="63492" name="Picture 4" descr="j0212157">
            <a:extLst>
              <a:ext uri="{FF2B5EF4-FFF2-40B4-BE49-F238E27FC236}">
                <a16:creationId xmlns:a16="http://schemas.microsoft.com/office/drawing/2014/main" id="{94F680DF-C7BA-26CB-21E7-D1A67BCC0D11}"/>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181600" y="2438400"/>
            <a:ext cx="2935288" cy="3505200"/>
          </a:xfrm>
          <a:noFill/>
        </p:spPr>
      </p:pic>
      <p:sp>
        <p:nvSpPr>
          <p:cNvPr id="63493" name="Slide Number Placeholder 6">
            <a:extLst>
              <a:ext uri="{FF2B5EF4-FFF2-40B4-BE49-F238E27FC236}">
                <a16:creationId xmlns:a16="http://schemas.microsoft.com/office/drawing/2014/main" id="{25D2E234-151D-8E9D-6F8C-F8E8F23CCDE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1B898C33-839A-48E0-9CE6-9C3AA4E0A1A8}" type="slidenum">
              <a:rPr lang="en-US" altLang="en-US" sz="1400" smtClean="0">
                <a:latin typeface="Arial" panose="020B0604020202020204" pitchFamily="34" charset="0"/>
              </a:rPr>
              <a:pPr>
                <a:spcBef>
                  <a:spcPct val="0"/>
                </a:spcBef>
                <a:buClrTx/>
                <a:buSzTx/>
                <a:buFontTx/>
                <a:buNone/>
              </a:pPr>
              <a:t>53</a:t>
            </a:fld>
            <a:endParaRPr lang="en-US" altLang="en-US" sz="1400">
              <a:latin typeface="Arial" panose="020B0604020202020204" pitchFamily="34" charset="0"/>
            </a:endParaRP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E7E8E13A-F587-6282-DAC7-2C6A215A02F8}"/>
              </a:ext>
            </a:extLst>
          </p:cNvPr>
          <p:cNvSpPr>
            <a:spLocks noGrp="1"/>
          </p:cNvSpPr>
          <p:nvPr>
            <p:ph type="title"/>
          </p:nvPr>
        </p:nvSpPr>
        <p:spPr>
          <a:xfrm>
            <a:off x="609600" y="457200"/>
            <a:ext cx="8077200" cy="1295400"/>
          </a:xfrm>
        </p:spPr>
        <p:txBody>
          <a:bodyPr/>
          <a:lstStyle/>
          <a:p>
            <a:pPr eaLnBrk="1" hangingPunct="1"/>
            <a:r>
              <a:rPr lang="en-US" altLang="en-US" sz="4400">
                <a:latin typeface="Tahoma" panose="020B0604030504040204" pitchFamily="34" charset="0"/>
              </a:rPr>
              <a:t>U.S. Supreme Court Cases</a:t>
            </a:r>
          </a:p>
        </p:txBody>
      </p:sp>
      <p:sp>
        <p:nvSpPr>
          <p:cNvPr id="64515" name="Rectangle 3">
            <a:extLst>
              <a:ext uri="{FF2B5EF4-FFF2-40B4-BE49-F238E27FC236}">
                <a16:creationId xmlns:a16="http://schemas.microsoft.com/office/drawing/2014/main" id="{BF843C93-5C46-10D9-83EA-3829F417A575}"/>
              </a:ext>
            </a:extLst>
          </p:cNvPr>
          <p:cNvSpPr>
            <a:spLocks noGrp="1"/>
          </p:cNvSpPr>
          <p:nvPr>
            <p:ph idx="1"/>
          </p:nvPr>
        </p:nvSpPr>
        <p:spPr>
          <a:xfrm>
            <a:off x="685800" y="2057400"/>
            <a:ext cx="7772400" cy="4572000"/>
          </a:xfrm>
        </p:spPr>
        <p:txBody>
          <a:bodyPr/>
          <a:lstStyle/>
          <a:p>
            <a:pPr eaLnBrk="1" hangingPunct="1">
              <a:lnSpc>
                <a:spcPct val="90000"/>
              </a:lnSpc>
            </a:pPr>
            <a:r>
              <a:rPr lang="en-US" altLang="en-US" sz="2800" i="1">
                <a:solidFill>
                  <a:srgbClr val="FF8000"/>
                </a:solidFill>
                <a:latin typeface="Tahoma" panose="020B0604030504040204" pitchFamily="34" charset="0"/>
              </a:rPr>
              <a:t>Table 1 (T1.1)</a:t>
            </a:r>
            <a:r>
              <a:rPr lang="en-US" altLang="en-US" sz="2800">
                <a:solidFill>
                  <a:srgbClr val="FF8000"/>
                </a:solidFill>
                <a:latin typeface="Tahoma" panose="020B0604030504040204" pitchFamily="34" charset="0"/>
              </a:rPr>
              <a:t> </a:t>
            </a:r>
            <a:r>
              <a:rPr lang="en-US" altLang="en-US" sz="2800">
                <a:latin typeface="Tahoma" panose="020B0604030504040204" pitchFamily="34" charset="0"/>
              </a:rPr>
              <a:t>– The official reporter for U.S. Supreme Court cases is the United States Reports (U.S.).</a:t>
            </a:r>
          </a:p>
          <a:p>
            <a:pPr eaLnBrk="1" hangingPunct="1">
              <a:lnSpc>
                <a:spcPct val="90000"/>
              </a:lnSpc>
            </a:pPr>
            <a:r>
              <a:rPr lang="en-US" altLang="en-US" sz="2800">
                <a:latin typeface="Tahoma" panose="020B0604030504040204" pitchFamily="34" charset="0"/>
              </a:rPr>
              <a:t>The </a:t>
            </a:r>
            <a:r>
              <a:rPr lang="en-US" altLang="en-US" sz="2800" u="sng">
                <a:latin typeface="Tahoma" panose="020B0604030504040204" pitchFamily="34" charset="0"/>
              </a:rPr>
              <a:t>Bluebook</a:t>
            </a:r>
            <a:r>
              <a:rPr lang="en-US" altLang="en-US" sz="2800">
                <a:latin typeface="Tahoma" panose="020B0604030504040204" pitchFamily="34" charset="0"/>
              </a:rPr>
              <a:t> requires citation to U.S. if the case is published there; otherwise, cite to an unofficial reporter in the following order of preference:</a:t>
            </a:r>
          </a:p>
          <a:p>
            <a:pPr lvl="1" eaLnBrk="1" hangingPunct="1">
              <a:lnSpc>
                <a:spcPct val="90000"/>
              </a:lnSpc>
            </a:pPr>
            <a:r>
              <a:rPr lang="en-US" altLang="en-US">
                <a:latin typeface="Tahoma" panose="020B0604030504040204" pitchFamily="34" charset="0"/>
              </a:rPr>
              <a:t>Supreme Court Reporter (S. Ct.)</a:t>
            </a:r>
          </a:p>
          <a:p>
            <a:pPr lvl="1" eaLnBrk="1" hangingPunct="1">
              <a:lnSpc>
                <a:spcPct val="90000"/>
              </a:lnSpc>
            </a:pPr>
            <a:r>
              <a:rPr lang="en-US" altLang="en-US">
                <a:latin typeface="Tahoma" panose="020B0604030504040204" pitchFamily="34" charset="0"/>
              </a:rPr>
              <a:t>Lawyer</a:t>
            </a:r>
            <a:r>
              <a:rPr lang="en-US" altLang="en-US">
                <a:latin typeface="Tahoma" panose="020B0604030504040204" pitchFamily="34" charset="0"/>
                <a:ea typeface="HGP明朝E" panose="02020800000000000000" pitchFamily="18" charset="-128"/>
                <a:cs typeface="HGP明朝E" panose="02020800000000000000" pitchFamily="18" charset="-128"/>
              </a:rPr>
              <a:t>’</a:t>
            </a:r>
            <a:r>
              <a:rPr lang="en-US" altLang="ja-JP">
                <a:latin typeface="Tahoma" panose="020B0604030504040204" pitchFamily="34" charset="0"/>
                <a:ea typeface="HGP明朝E" panose="02020800000000000000" pitchFamily="18" charset="-128"/>
                <a:cs typeface="HGP明朝E" panose="02020800000000000000" pitchFamily="18" charset="-128"/>
              </a:rPr>
              <a:t>s Edition (L. Ed.) or Lawyer’s Edition, Second Series (L. Ed. 2d)</a:t>
            </a:r>
          </a:p>
          <a:p>
            <a:pPr lvl="1" eaLnBrk="1" hangingPunct="1">
              <a:lnSpc>
                <a:spcPct val="90000"/>
              </a:lnSpc>
            </a:pPr>
            <a:r>
              <a:rPr lang="en-US" altLang="en-US">
                <a:latin typeface="Tahoma" panose="020B0604030504040204" pitchFamily="34" charset="0"/>
              </a:rPr>
              <a:t>United States Law Week (U.S.L.W.)</a:t>
            </a:r>
          </a:p>
          <a:p>
            <a:pPr eaLnBrk="1" hangingPunct="1">
              <a:lnSpc>
                <a:spcPct val="90000"/>
              </a:lnSpc>
              <a:buFontTx/>
              <a:buNone/>
            </a:pPr>
            <a:endParaRPr lang="en-US" altLang="en-US" sz="2800"/>
          </a:p>
          <a:p>
            <a:pPr lvl="1" eaLnBrk="1" hangingPunct="1">
              <a:lnSpc>
                <a:spcPct val="90000"/>
              </a:lnSpc>
            </a:pPr>
            <a:endParaRPr lang="en-US" altLang="en-US"/>
          </a:p>
          <a:p>
            <a:pPr eaLnBrk="1" hangingPunct="1">
              <a:lnSpc>
                <a:spcPct val="90000"/>
              </a:lnSpc>
              <a:buFontTx/>
              <a:buNone/>
            </a:pPr>
            <a:endParaRPr lang="en-US" altLang="en-US" sz="2800"/>
          </a:p>
        </p:txBody>
      </p:sp>
      <p:sp>
        <p:nvSpPr>
          <p:cNvPr id="64516" name="Slide Number Placeholder 5">
            <a:extLst>
              <a:ext uri="{FF2B5EF4-FFF2-40B4-BE49-F238E27FC236}">
                <a16:creationId xmlns:a16="http://schemas.microsoft.com/office/drawing/2014/main" id="{F2EE0D14-058B-C511-08EF-472F001BC15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D4622BB8-8A0F-4613-8F24-9E36D82149F2}" type="slidenum">
              <a:rPr lang="en-US" altLang="en-US" sz="1400" smtClean="0">
                <a:latin typeface="Arial" panose="020B0604020202020204" pitchFamily="34" charset="0"/>
              </a:rPr>
              <a:pPr>
                <a:spcBef>
                  <a:spcPct val="0"/>
                </a:spcBef>
                <a:buClrTx/>
                <a:buSzTx/>
                <a:buFontTx/>
                <a:buNone/>
              </a:pPr>
              <a:t>54</a:t>
            </a:fld>
            <a:endParaRPr lang="en-US" altLang="en-US" sz="1400">
              <a:latin typeface="Arial" panose="020B0604020202020204" pitchFamily="34" charset="0"/>
            </a:endParaRPr>
          </a:p>
        </p:txBody>
      </p:sp>
    </p:spTree>
  </p:cSld>
  <p:clrMapOvr>
    <a:masterClrMapping/>
  </p:clrMapOvr>
  <p:transition spd="slow"/>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EED96C22-70F6-641D-B21C-8407A3B1A323}"/>
              </a:ext>
            </a:extLst>
          </p:cNvPr>
          <p:cNvSpPr>
            <a:spLocks noGrp="1"/>
          </p:cNvSpPr>
          <p:nvPr>
            <p:ph type="title"/>
          </p:nvPr>
        </p:nvSpPr>
        <p:spPr>
          <a:xfrm>
            <a:off x="609600" y="457200"/>
            <a:ext cx="7924800" cy="1143000"/>
          </a:xfrm>
        </p:spPr>
        <p:txBody>
          <a:bodyPr/>
          <a:lstStyle/>
          <a:p>
            <a:pPr eaLnBrk="1" hangingPunct="1"/>
            <a:r>
              <a:rPr lang="en-US" altLang="en-US" sz="4400">
                <a:latin typeface="Tahoma" panose="020B0604030504040204" pitchFamily="34" charset="0"/>
              </a:rPr>
              <a:t>Federal cases</a:t>
            </a:r>
          </a:p>
        </p:txBody>
      </p:sp>
      <p:sp>
        <p:nvSpPr>
          <p:cNvPr id="65539" name="Rectangle 3">
            <a:extLst>
              <a:ext uri="{FF2B5EF4-FFF2-40B4-BE49-F238E27FC236}">
                <a16:creationId xmlns:a16="http://schemas.microsoft.com/office/drawing/2014/main" id="{F258CF8E-879C-E1A4-A41E-CD0BEC4E088E}"/>
              </a:ext>
            </a:extLst>
          </p:cNvPr>
          <p:cNvSpPr>
            <a:spLocks noGrp="1"/>
          </p:cNvSpPr>
          <p:nvPr>
            <p:ph idx="1"/>
          </p:nvPr>
        </p:nvSpPr>
        <p:spPr/>
        <p:txBody>
          <a:bodyPr/>
          <a:lstStyle/>
          <a:p>
            <a:pPr eaLnBrk="1" hangingPunct="1"/>
            <a:r>
              <a:rPr lang="en-US" altLang="en-US" sz="2800" i="1">
                <a:solidFill>
                  <a:srgbClr val="FF8000"/>
                </a:solidFill>
                <a:latin typeface="Tahoma" panose="020B0604030504040204" pitchFamily="34" charset="0"/>
              </a:rPr>
              <a:t>Table T1.1</a:t>
            </a:r>
          </a:p>
          <a:p>
            <a:pPr eaLnBrk="1" hangingPunct="1"/>
            <a:r>
              <a:rPr lang="en-US" altLang="en-US" sz="2800">
                <a:latin typeface="Tahoma" panose="020B0604030504040204" pitchFamily="34" charset="0"/>
              </a:rPr>
              <a:t>Federal courts of appeals decisions are published in the Federal Reporter, Federal Reporter 2d and Federal Reporter 3d (F., F.2d, F.3d). </a:t>
            </a:r>
            <a:r>
              <a:rPr lang="en-US" altLang="en-US" sz="2800">
                <a:solidFill>
                  <a:srgbClr val="3366FF"/>
                </a:solidFill>
                <a:latin typeface="Tahoma" panose="020B0604030504040204" pitchFamily="34" charset="0"/>
              </a:rPr>
              <a:t>(Note that there is no period after the </a:t>
            </a:r>
            <a:r>
              <a:rPr lang="en-US" altLang="en-US" sz="2800">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sz="2800">
                <a:solidFill>
                  <a:srgbClr val="3366FF"/>
                </a:solidFill>
                <a:latin typeface="Tahoma" panose="020B0604030504040204" pitchFamily="34" charset="0"/>
                <a:ea typeface="HGP明朝E" panose="02020800000000000000" pitchFamily="18" charset="-128"/>
                <a:cs typeface="HGP明朝E" panose="02020800000000000000" pitchFamily="18" charset="-128"/>
              </a:rPr>
              <a:t>d” in 2d and 3d).</a:t>
            </a:r>
          </a:p>
          <a:p>
            <a:pPr eaLnBrk="1" hangingPunct="1"/>
            <a:r>
              <a:rPr lang="en-US" altLang="en-US" sz="2800">
                <a:latin typeface="Tahoma" panose="020B0604030504040204" pitchFamily="34" charset="0"/>
              </a:rPr>
              <a:t>Federal district courts (trial courts) generally are published in the Federal Supplement (F. Supp., F. Supp. 2d, F. Supp. 3d).</a:t>
            </a:r>
            <a:endParaRPr lang="en-US" altLang="en-US" sz="2800" i="1">
              <a:latin typeface="Tahoma" panose="020B0604030504040204" pitchFamily="34" charset="0"/>
            </a:endParaRPr>
          </a:p>
          <a:p>
            <a:pPr eaLnBrk="1" hangingPunct="1"/>
            <a:endParaRPr lang="en-US" altLang="en-US" sz="2800"/>
          </a:p>
        </p:txBody>
      </p:sp>
      <p:sp>
        <p:nvSpPr>
          <p:cNvPr id="65540" name="Slide Number Placeholder 5">
            <a:extLst>
              <a:ext uri="{FF2B5EF4-FFF2-40B4-BE49-F238E27FC236}">
                <a16:creationId xmlns:a16="http://schemas.microsoft.com/office/drawing/2014/main" id="{243C37E9-B573-1688-25C8-6B9EAD84F16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FE6E61CE-4D8E-4C6F-8C91-374618C081D3}" type="slidenum">
              <a:rPr lang="en-US" altLang="en-US" sz="1400" smtClean="0">
                <a:latin typeface="Arial" panose="020B0604020202020204" pitchFamily="34" charset="0"/>
              </a:rPr>
              <a:pPr>
                <a:spcBef>
                  <a:spcPct val="0"/>
                </a:spcBef>
                <a:buClrTx/>
                <a:buSzTx/>
                <a:buFontTx/>
                <a:buNone/>
              </a:pPr>
              <a:t>55</a:t>
            </a:fld>
            <a:endParaRPr lang="en-US" altLang="en-US" sz="1400">
              <a:latin typeface="Arial" panose="020B0604020202020204" pitchFamily="34" charset="0"/>
            </a:endParaRPr>
          </a:p>
        </p:txBody>
      </p:sp>
    </p:spTree>
  </p:cSld>
  <p:clrMapOvr>
    <a:masterClrMapping/>
  </p:clrMapOvr>
  <p:transition spd="slow"/>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7076E75D-E149-1707-592D-2D7F0E76D1D6}"/>
              </a:ext>
            </a:extLst>
          </p:cNvPr>
          <p:cNvSpPr>
            <a:spLocks noGrp="1"/>
          </p:cNvSpPr>
          <p:nvPr>
            <p:ph type="title"/>
          </p:nvPr>
        </p:nvSpPr>
        <p:spPr>
          <a:xfrm>
            <a:off x="552450" y="457200"/>
            <a:ext cx="8610600" cy="1143000"/>
          </a:xfrm>
        </p:spPr>
        <p:txBody>
          <a:bodyPr/>
          <a:lstStyle/>
          <a:p>
            <a:pPr eaLnBrk="1" hangingPunct="1"/>
            <a:r>
              <a:rPr lang="en-US" altLang="en-US" sz="4400">
                <a:latin typeface="Tahoma" panose="020B0604030504040204" pitchFamily="34" charset="0"/>
              </a:rPr>
              <a:t>State cases</a:t>
            </a:r>
          </a:p>
        </p:txBody>
      </p:sp>
      <p:sp>
        <p:nvSpPr>
          <p:cNvPr id="66563" name="Rectangle 3">
            <a:extLst>
              <a:ext uri="{FF2B5EF4-FFF2-40B4-BE49-F238E27FC236}">
                <a16:creationId xmlns:a16="http://schemas.microsoft.com/office/drawing/2014/main" id="{5550844A-A8D3-3E26-FE45-A09523ADACEA}"/>
              </a:ext>
            </a:extLst>
          </p:cNvPr>
          <p:cNvSpPr>
            <a:spLocks noGrp="1"/>
          </p:cNvSpPr>
          <p:nvPr>
            <p:ph idx="1"/>
          </p:nvPr>
        </p:nvSpPr>
        <p:spPr>
          <a:xfrm>
            <a:off x="762000" y="1981200"/>
            <a:ext cx="7772400" cy="4876800"/>
          </a:xfrm>
        </p:spPr>
        <p:txBody>
          <a:bodyPr/>
          <a:lstStyle/>
          <a:p>
            <a:pPr eaLnBrk="1" hangingPunct="1">
              <a:lnSpc>
                <a:spcPct val="90000"/>
              </a:lnSpc>
            </a:pPr>
            <a:r>
              <a:rPr lang="en-US" altLang="en-US" sz="2800" i="1">
                <a:solidFill>
                  <a:srgbClr val="FF8000"/>
                </a:solidFill>
                <a:latin typeface="Tahoma" panose="020B0604030504040204" pitchFamily="34" charset="0"/>
              </a:rPr>
              <a:t>Table T1.3 addresses state citations</a:t>
            </a:r>
          </a:p>
          <a:p>
            <a:pPr eaLnBrk="1" hangingPunct="1">
              <a:lnSpc>
                <a:spcPct val="90000"/>
              </a:lnSpc>
            </a:pPr>
            <a:r>
              <a:rPr lang="en-US" altLang="en-US">
                <a:latin typeface="Tahoma" panose="020B0604030504040204" pitchFamily="34" charset="0"/>
              </a:rPr>
              <a:t>State cases are published in seven regional  reporters: </a:t>
            </a:r>
          </a:p>
          <a:p>
            <a:pPr lvl="1" eaLnBrk="1" hangingPunct="1">
              <a:lnSpc>
                <a:spcPct val="90000"/>
              </a:lnSpc>
            </a:pPr>
            <a:r>
              <a:rPr lang="en-US" altLang="en-US">
                <a:latin typeface="Tahoma" panose="020B0604030504040204" pitchFamily="34" charset="0"/>
              </a:rPr>
              <a:t>Atlantic (A., A.2d, A.3d)</a:t>
            </a:r>
          </a:p>
          <a:p>
            <a:pPr lvl="1" eaLnBrk="1" hangingPunct="1">
              <a:lnSpc>
                <a:spcPct val="90000"/>
              </a:lnSpc>
            </a:pPr>
            <a:r>
              <a:rPr lang="en-US" altLang="en-US">
                <a:latin typeface="Tahoma" panose="020B0604030504040204" pitchFamily="34" charset="0"/>
              </a:rPr>
              <a:t>North Eastern (N.E., N.E.2d)</a:t>
            </a:r>
          </a:p>
          <a:p>
            <a:pPr lvl="1" eaLnBrk="1" hangingPunct="1">
              <a:lnSpc>
                <a:spcPct val="90000"/>
              </a:lnSpc>
            </a:pPr>
            <a:r>
              <a:rPr lang="en-US" altLang="en-US">
                <a:latin typeface="Tahoma" panose="020B0604030504040204" pitchFamily="34" charset="0"/>
              </a:rPr>
              <a:t>North Western (N.W., N.W.2d)</a:t>
            </a:r>
          </a:p>
          <a:p>
            <a:pPr lvl="1" eaLnBrk="1" hangingPunct="1">
              <a:lnSpc>
                <a:spcPct val="90000"/>
              </a:lnSpc>
            </a:pPr>
            <a:r>
              <a:rPr lang="en-US" altLang="en-US">
                <a:latin typeface="Tahoma" panose="020B0604030504040204" pitchFamily="34" charset="0"/>
              </a:rPr>
              <a:t>Pacific (P., P.2d, P.3d)</a:t>
            </a:r>
          </a:p>
          <a:p>
            <a:pPr lvl="1" eaLnBrk="1" hangingPunct="1">
              <a:lnSpc>
                <a:spcPct val="90000"/>
              </a:lnSpc>
            </a:pPr>
            <a:r>
              <a:rPr lang="en-US" altLang="en-US">
                <a:latin typeface="Tahoma" panose="020B0604030504040204" pitchFamily="34" charset="0"/>
              </a:rPr>
              <a:t>South Eastern (S.E., S.E.2d)</a:t>
            </a:r>
          </a:p>
          <a:p>
            <a:pPr lvl="1" eaLnBrk="1" hangingPunct="1">
              <a:lnSpc>
                <a:spcPct val="90000"/>
              </a:lnSpc>
            </a:pPr>
            <a:r>
              <a:rPr lang="en-US" altLang="en-US">
                <a:latin typeface="Tahoma" panose="020B0604030504040204" pitchFamily="34" charset="0"/>
              </a:rPr>
              <a:t>South Western (S.W., S.W.2d, S.W.3d)</a:t>
            </a:r>
          </a:p>
          <a:p>
            <a:pPr lvl="1" eaLnBrk="1" hangingPunct="1">
              <a:lnSpc>
                <a:spcPct val="90000"/>
              </a:lnSpc>
            </a:pPr>
            <a:r>
              <a:rPr lang="en-US" altLang="en-US">
                <a:latin typeface="Tahoma" panose="020B0604030504040204" pitchFamily="34" charset="0"/>
              </a:rPr>
              <a:t>Southern (So., So. 2d, So. 3d)</a:t>
            </a:r>
            <a:r>
              <a:rPr lang="en-US" altLang="en-US"/>
              <a:t>   </a:t>
            </a:r>
          </a:p>
        </p:txBody>
      </p:sp>
      <p:sp>
        <p:nvSpPr>
          <p:cNvPr id="66564" name="Slide Number Placeholder 5">
            <a:extLst>
              <a:ext uri="{FF2B5EF4-FFF2-40B4-BE49-F238E27FC236}">
                <a16:creationId xmlns:a16="http://schemas.microsoft.com/office/drawing/2014/main" id="{8D000B29-5E28-0A5C-A7D6-F7AB7CC70BE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7AEB1F1E-C57E-45D9-B7C7-E0E95699EBF7}" type="slidenum">
              <a:rPr lang="en-US" altLang="en-US" sz="1400" smtClean="0">
                <a:latin typeface="Arial" panose="020B0604020202020204" pitchFamily="34" charset="0"/>
              </a:rPr>
              <a:pPr>
                <a:spcBef>
                  <a:spcPct val="0"/>
                </a:spcBef>
                <a:buClrTx/>
                <a:buSzTx/>
                <a:buFontTx/>
                <a:buNone/>
              </a:pPr>
              <a:t>56</a:t>
            </a:fld>
            <a:endParaRPr lang="en-US" altLang="en-US" sz="1400">
              <a:latin typeface="Arial" panose="020B0604020202020204" pitchFamily="34" charset="0"/>
            </a:endParaRPr>
          </a:p>
        </p:txBody>
      </p:sp>
    </p:spTree>
  </p:cSld>
  <p:clrMapOvr>
    <a:masterClrMapping/>
  </p:clrMapOvr>
  <p:transition spd="slow"/>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7EF9A387-4A2D-CECD-AFED-836CE9CE4CD3}"/>
              </a:ext>
            </a:extLst>
          </p:cNvPr>
          <p:cNvSpPr>
            <a:spLocks noGrp="1"/>
          </p:cNvSpPr>
          <p:nvPr>
            <p:ph type="title"/>
          </p:nvPr>
        </p:nvSpPr>
        <p:spPr>
          <a:xfrm>
            <a:off x="533400" y="609600"/>
            <a:ext cx="7924800" cy="1143000"/>
          </a:xfrm>
        </p:spPr>
        <p:txBody>
          <a:bodyPr/>
          <a:lstStyle/>
          <a:p>
            <a:pPr eaLnBrk="1" hangingPunct="1"/>
            <a:r>
              <a:rPr lang="en-US" altLang="en-US" sz="4400">
                <a:latin typeface="Tahoma" panose="020B0604030504040204" pitchFamily="34" charset="0"/>
              </a:rPr>
              <a:t>Spacing between capitals</a:t>
            </a:r>
          </a:p>
        </p:txBody>
      </p:sp>
      <p:sp>
        <p:nvSpPr>
          <p:cNvPr id="68611" name="Rectangle 3">
            <a:extLst>
              <a:ext uri="{FF2B5EF4-FFF2-40B4-BE49-F238E27FC236}">
                <a16:creationId xmlns:a16="http://schemas.microsoft.com/office/drawing/2014/main" id="{AF23D309-80C5-60A6-4B61-82DC80993E13}"/>
              </a:ext>
            </a:extLst>
          </p:cNvPr>
          <p:cNvSpPr>
            <a:spLocks noGrp="1"/>
          </p:cNvSpPr>
          <p:nvPr>
            <p:ph idx="1"/>
          </p:nvPr>
        </p:nvSpPr>
        <p:spPr/>
        <p:txBody>
          <a:bodyPr/>
          <a:lstStyle/>
          <a:p>
            <a:pPr eaLnBrk="1" hangingPunct="1">
              <a:lnSpc>
                <a:spcPct val="90000"/>
              </a:lnSpc>
            </a:pPr>
            <a:r>
              <a:rPr lang="en-US" altLang="en-US" sz="2800" i="1">
                <a:solidFill>
                  <a:srgbClr val="FF8000"/>
                </a:solidFill>
                <a:latin typeface="Tahoma" panose="020B0604030504040204" pitchFamily="34" charset="0"/>
              </a:rPr>
              <a:t>Rule 6.1(a)</a:t>
            </a:r>
          </a:p>
          <a:p>
            <a:pPr eaLnBrk="1" hangingPunct="1">
              <a:lnSpc>
                <a:spcPct val="90000"/>
              </a:lnSpc>
            </a:pPr>
            <a:r>
              <a:rPr lang="en-US" altLang="en-US" sz="2400">
                <a:latin typeface="Tahoma" panose="020B0604030504040204" pitchFamily="34" charset="0"/>
              </a:rPr>
              <a:t>The </a:t>
            </a:r>
            <a:r>
              <a:rPr lang="en-US" altLang="en-US" sz="2400" u="sng">
                <a:latin typeface="Tahoma" panose="020B0604030504040204" pitchFamily="34" charset="0"/>
              </a:rPr>
              <a:t>Bluebook</a:t>
            </a:r>
            <a:r>
              <a:rPr lang="en-US" altLang="en-US" sz="2400">
                <a:latin typeface="Tahoma" panose="020B0604030504040204" pitchFamily="34" charset="0"/>
              </a:rPr>
              <a:t> includes a general rule on spacing that, among other things, applies to reporter abbreviations.</a:t>
            </a:r>
          </a:p>
          <a:p>
            <a:pPr eaLnBrk="1" hangingPunct="1">
              <a:lnSpc>
                <a:spcPct val="90000"/>
              </a:lnSpc>
            </a:pPr>
            <a:r>
              <a:rPr lang="en-US" altLang="en-US" sz="2400">
                <a:latin typeface="Tahoma" panose="020B0604030504040204" pitchFamily="34" charset="0"/>
              </a:rPr>
              <a:t>You </a:t>
            </a:r>
            <a:r>
              <a:rPr lang="en-US" altLang="en-US" sz="2400">
                <a:latin typeface="Tahoma" panose="020B0604030504040204" pitchFamily="34" charset="0"/>
                <a:ea typeface="HGP明朝E" panose="02020800000000000000" pitchFamily="18" charset="-128"/>
                <a:cs typeface="HGP明朝E" panose="02020800000000000000" pitchFamily="18" charset="-128"/>
              </a:rPr>
              <a:t>“</a:t>
            </a:r>
            <a:r>
              <a:rPr lang="en-US" altLang="ja-JP" sz="2400">
                <a:latin typeface="Tahoma" panose="020B0604030504040204" pitchFamily="34" charset="0"/>
                <a:ea typeface="HGP明朝E" panose="02020800000000000000" pitchFamily="18" charset="-128"/>
                <a:cs typeface="HGP明朝E" panose="02020800000000000000" pitchFamily="18" charset="-128"/>
              </a:rPr>
              <a:t>close up” all adjacent single capitals (there is no space between them).</a:t>
            </a:r>
          </a:p>
          <a:p>
            <a:pPr lvl="1" eaLnBrk="1" hangingPunct="1">
              <a:lnSpc>
                <a:spcPct val="90000"/>
              </a:lnSpc>
            </a:pPr>
            <a:r>
              <a:rPr lang="en-US" altLang="en-US" sz="2000">
                <a:latin typeface="Tahoma" panose="020B0604030504040204" pitchFamily="34" charset="0"/>
              </a:rPr>
              <a:t>D.R.I., E.D.N.Y., or U.S.</a:t>
            </a:r>
          </a:p>
          <a:p>
            <a:pPr lvl="1" eaLnBrk="1" hangingPunct="1">
              <a:lnSpc>
                <a:spcPct val="90000"/>
              </a:lnSpc>
            </a:pPr>
            <a:r>
              <a:rPr lang="en-US" altLang="en-US" sz="2000">
                <a:latin typeface="Tahoma" panose="020B0604030504040204" pitchFamily="34" charset="0"/>
              </a:rPr>
              <a:t>Individual numbers are treated as single capitals</a:t>
            </a:r>
          </a:p>
          <a:p>
            <a:pPr lvl="2" eaLnBrk="1" hangingPunct="1">
              <a:lnSpc>
                <a:spcPct val="90000"/>
              </a:lnSpc>
            </a:pPr>
            <a:r>
              <a:rPr lang="en-US" altLang="en-US" sz="2000">
                <a:latin typeface="Tahoma" panose="020B0604030504040204" pitchFamily="34" charset="0"/>
              </a:rPr>
              <a:t>F.2d or N.E.2d</a:t>
            </a:r>
          </a:p>
          <a:p>
            <a:pPr lvl="2" eaLnBrk="1" hangingPunct="1">
              <a:lnSpc>
                <a:spcPct val="90000"/>
              </a:lnSpc>
            </a:pPr>
            <a:r>
              <a:rPr lang="en-US" altLang="en-US" sz="2000">
                <a:latin typeface="Tahoma" panose="020B0604030504040204" pitchFamily="34" charset="0"/>
              </a:rPr>
              <a:t>But spaces are used when the citation includes abbreviations longer than a single letter</a:t>
            </a:r>
          </a:p>
          <a:p>
            <a:pPr lvl="3" eaLnBrk="1" hangingPunct="1">
              <a:lnSpc>
                <a:spcPct val="90000"/>
              </a:lnSpc>
            </a:pPr>
            <a:r>
              <a:rPr lang="en-US" altLang="en-US">
                <a:latin typeface="Tahoma" panose="020B0604030504040204" pitchFamily="34" charset="0"/>
              </a:rPr>
              <a:t>So. 2d, F. Supp., F. Supp. 2d, or S. Ct.</a:t>
            </a:r>
          </a:p>
        </p:txBody>
      </p:sp>
      <p:sp>
        <p:nvSpPr>
          <p:cNvPr id="68612" name="Slide Number Placeholder 5">
            <a:extLst>
              <a:ext uri="{FF2B5EF4-FFF2-40B4-BE49-F238E27FC236}">
                <a16:creationId xmlns:a16="http://schemas.microsoft.com/office/drawing/2014/main" id="{8838BAB0-2A3C-4510-8F79-2AA2A5C55C1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4B6211B3-67FB-4810-927C-876BBE9CE921}" type="slidenum">
              <a:rPr lang="en-US" altLang="en-US" sz="1400" smtClean="0">
                <a:latin typeface="Arial" panose="020B0604020202020204" pitchFamily="34" charset="0"/>
              </a:rPr>
              <a:pPr>
                <a:spcBef>
                  <a:spcPct val="0"/>
                </a:spcBef>
                <a:buClrTx/>
                <a:buSzTx/>
                <a:buFontTx/>
                <a:buNone/>
              </a:pPr>
              <a:t>57</a:t>
            </a:fld>
            <a:endParaRPr lang="en-US" altLang="en-US" sz="1400">
              <a:latin typeface="Arial" panose="020B0604020202020204" pitchFamily="34" charset="0"/>
            </a:endParaRPr>
          </a:p>
        </p:txBody>
      </p:sp>
    </p:spTree>
  </p:cSld>
  <p:clrMapOvr>
    <a:masterClrMapping/>
  </p:clrMapOvr>
  <p:transition spd="slow"/>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B8E3B8B2-01A7-041D-8B5D-FCE91D74C7FB}"/>
              </a:ext>
            </a:extLst>
          </p:cNvPr>
          <p:cNvSpPr>
            <a:spLocks noGrp="1"/>
          </p:cNvSpPr>
          <p:nvPr>
            <p:ph type="title"/>
          </p:nvPr>
        </p:nvSpPr>
        <p:spPr>
          <a:xfrm>
            <a:off x="609600" y="792163"/>
            <a:ext cx="7924800" cy="1143000"/>
          </a:xfrm>
        </p:spPr>
        <p:txBody>
          <a:bodyPr/>
          <a:lstStyle/>
          <a:p>
            <a:pPr eaLnBrk="1" hangingPunct="1"/>
            <a:r>
              <a:rPr lang="en-US" altLang="en-US" sz="4000">
                <a:latin typeface="Tahoma" panose="020B0604030504040204" pitchFamily="34" charset="0"/>
              </a:rPr>
              <a:t>Spacing between capitals – Optional exception</a:t>
            </a:r>
          </a:p>
        </p:txBody>
      </p:sp>
      <p:sp>
        <p:nvSpPr>
          <p:cNvPr id="69635" name="Rectangle 3">
            <a:extLst>
              <a:ext uri="{FF2B5EF4-FFF2-40B4-BE49-F238E27FC236}">
                <a16:creationId xmlns:a16="http://schemas.microsoft.com/office/drawing/2014/main" id="{A29AF1F5-C84E-24AA-5049-6A7FEDC58DFD}"/>
              </a:ext>
            </a:extLst>
          </p:cNvPr>
          <p:cNvSpPr>
            <a:spLocks noGrp="1"/>
          </p:cNvSpPr>
          <p:nvPr>
            <p:ph idx="1"/>
          </p:nvPr>
        </p:nvSpPr>
        <p:spPr>
          <a:xfrm>
            <a:off x="441325" y="2149475"/>
            <a:ext cx="8229600" cy="4389438"/>
          </a:xfrm>
        </p:spPr>
        <p:txBody>
          <a:bodyPr/>
          <a:lstStyle/>
          <a:p>
            <a:pPr eaLnBrk="1" hangingPunct="1">
              <a:lnSpc>
                <a:spcPct val="90000"/>
              </a:lnSpc>
            </a:pPr>
            <a:r>
              <a:rPr lang="en-US" altLang="en-US" sz="2800" i="1">
                <a:solidFill>
                  <a:srgbClr val="FF8000"/>
                </a:solidFill>
                <a:latin typeface="Tahoma" panose="020B0604030504040204" pitchFamily="34" charset="0"/>
              </a:rPr>
              <a:t>Rules B6 &amp; B6.1</a:t>
            </a:r>
          </a:p>
          <a:p>
            <a:pPr eaLnBrk="1" hangingPunct="1">
              <a:lnSpc>
                <a:spcPct val="90000"/>
              </a:lnSpc>
            </a:pPr>
            <a:r>
              <a:rPr lang="en-US" altLang="ja-JP" sz="2400">
                <a:latin typeface="Tahoma" panose="020B0604030504040204" pitchFamily="34" charset="0"/>
                <a:ea typeface="HGP明朝E" panose="02020800000000000000" pitchFamily="18" charset="-128"/>
                <a:cs typeface="HGP明朝E" panose="02020800000000000000" pitchFamily="18" charset="-128"/>
              </a:rPr>
              <a:t>Rules B6 and B6.1 explain the general spacing rule noted in the prior slide.  </a:t>
            </a:r>
          </a:p>
          <a:p>
            <a:pPr eaLnBrk="1" hangingPunct="1">
              <a:lnSpc>
                <a:spcPct val="90000"/>
              </a:lnSpc>
            </a:pPr>
            <a:r>
              <a:rPr lang="en-US" altLang="ja-JP" sz="2400">
                <a:latin typeface="Tahoma" panose="020B0604030504040204" pitchFamily="34" charset="0"/>
                <a:ea typeface="HGP明朝E" panose="02020800000000000000" pitchFamily="18" charset="-128"/>
                <a:cs typeface="HGP明朝E" panose="02020800000000000000" pitchFamily="18" charset="-128"/>
              </a:rPr>
              <a:t>In Rule B6, however, the Bluepages provide that practitioners can opt to close up spaces in reporter abbreviations that would normally have a space.  For example, instead of S. Ct., a practitioner may write: S.Ct.</a:t>
            </a:r>
          </a:p>
          <a:p>
            <a:pPr eaLnBrk="1" hangingPunct="1">
              <a:lnSpc>
                <a:spcPct val="90000"/>
              </a:lnSpc>
            </a:pPr>
            <a:r>
              <a:rPr lang="en-US" altLang="ja-JP" sz="2400">
                <a:latin typeface="Tahoma" panose="020B0604030504040204" pitchFamily="34" charset="0"/>
                <a:ea typeface="HGP明朝E" panose="02020800000000000000" pitchFamily="18" charset="-128"/>
                <a:cs typeface="HGP明朝E" panose="02020800000000000000" pitchFamily="18" charset="-128"/>
              </a:rPr>
              <a:t>This allows a practitioner to better meet court-imposed word limits in documents filed with courts.</a:t>
            </a:r>
          </a:p>
          <a:p>
            <a:pPr lvl="1" eaLnBrk="1" hangingPunct="1">
              <a:lnSpc>
                <a:spcPct val="90000"/>
              </a:lnSpc>
            </a:pPr>
            <a:endParaRPr lang="en-US" altLang="en-US">
              <a:latin typeface="Tahoma" panose="020B0604030504040204" pitchFamily="34" charset="0"/>
            </a:endParaRPr>
          </a:p>
        </p:txBody>
      </p:sp>
      <p:sp>
        <p:nvSpPr>
          <p:cNvPr id="69636" name="Slide Number Placeholder 5">
            <a:extLst>
              <a:ext uri="{FF2B5EF4-FFF2-40B4-BE49-F238E27FC236}">
                <a16:creationId xmlns:a16="http://schemas.microsoft.com/office/drawing/2014/main" id="{3423ABBB-C354-955E-5D61-818758D4E94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1B2675C0-03F5-4022-BF6E-DC19649BECAC}" type="slidenum">
              <a:rPr lang="en-US" altLang="en-US" sz="1400" smtClean="0">
                <a:latin typeface="Arial" panose="020B0604020202020204" pitchFamily="34" charset="0"/>
              </a:rPr>
              <a:pPr>
                <a:spcBef>
                  <a:spcPct val="0"/>
                </a:spcBef>
                <a:buClrTx/>
                <a:buSzTx/>
                <a:buFontTx/>
                <a:buNone/>
              </a:pPr>
              <a:t>58</a:t>
            </a:fld>
            <a:endParaRPr lang="en-US" altLang="en-US" sz="1400">
              <a:latin typeface="Arial" panose="020B0604020202020204" pitchFamily="34" charset="0"/>
            </a:endParaRPr>
          </a:p>
        </p:txBody>
      </p:sp>
    </p:spTree>
  </p:cSld>
  <p:clrMapOvr>
    <a:masterClrMapping/>
  </p:clrMapOvr>
  <p:transition spd="slow"/>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14F9CDA8-8D31-47CB-C6D0-6CA8B7802E75}"/>
              </a:ext>
            </a:extLst>
          </p:cNvPr>
          <p:cNvSpPr>
            <a:spLocks noGrp="1"/>
          </p:cNvSpPr>
          <p:nvPr>
            <p:ph type="title"/>
          </p:nvPr>
        </p:nvSpPr>
        <p:spPr>
          <a:xfrm>
            <a:off x="609600" y="457200"/>
            <a:ext cx="7924800" cy="1143000"/>
          </a:xfrm>
        </p:spPr>
        <p:txBody>
          <a:bodyPr/>
          <a:lstStyle/>
          <a:p>
            <a:pPr eaLnBrk="1" hangingPunct="1"/>
            <a:r>
              <a:rPr lang="en-US" altLang="en-US" sz="4400">
                <a:latin typeface="Tahoma" panose="020B0604030504040204" pitchFamily="34" charset="0"/>
              </a:rPr>
              <a:t>Public domain format</a:t>
            </a:r>
          </a:p>
        </p:txBody>
      </p:sp>
      <p:sp>
        <p:nvSpPr>
          <p:cNvPr id="2" name="Rectangle 3">
            <a:extLst>
              <a:ext uri="{FF2B5EF4-FFF2-40B4-BE49-F238E27FC236}">
                <a16:creationId xmlns:a16="http://schemas.microsoft.com/office/drawing/2014/main" id="{53D7E828-8CF3-56A3-3A1B-DBC7F1B0D41E}"/>
              </a:ext>
            </a:extLst>
          </p:cNvPr>
          <p:cNvSpPr>
            <a:spLocks noGrp="1" noChangeArrowheads="1"/>
          </p:cNvSpPr>
          <p:nvPr>
            <p:ph idx="1"/>
          </p:nvPr>
        </p:nvSpPr>
        <p:spPr>
          <a:xfrm>
            <a:off x="457200" y="2057400"/>
            <a:ext cx="8229600" cy="4389438"/>
          </a:xfrm>
        </p:spPr>
        <p:txBody>
          <a:bodyPr>
            <a:normAutofit/>
          </a:bodyPr>
          <a:lstStyle/>
          <a:p>
            <a:pPr marL="274320" indent="-274320" eaLnBrk="1" fontAlgn="auto" hangingPunct="1">
              <a:lnSpc>
                <a:spcPct val="90000"/>
              </a:lnSpc>
              <a:spcAft>
                <a:spcPts val="0"/>
              </a:spcAft>
              <a:buClr>
                <a:schemeClr val="accent3"/>
              </a:buClr>
              <a:buFont typeface="Wingdings 2"/>
              <a:buChar char=""/>
              <a:defRPr/>
            </a:pPr>
            <a:r>
              <a:rPr lang="en-US" sz="2800" i="1" dirty="0">
                <a:solidFill>
                  <a:srgbClr val="FF8000"/>
                </a:solidFill>
                <a:latin typeface="Tahoma" charset="0"/>
                <a:ea typeface="ＭＳ Ｐゴシック" charset="0"/>
              </a:rPr>
              <a:t>Rule 10.3.3 &amp; Table T1.3</a:t>
            </a:r>
          </a:p>
          <a:p>
            <a:pPr marL="274320" indent="-274320" eaLnBrk="1" fontAlgn="auto" hangingPunct="1">
              <a:lnSpc>
                <a:spcPct val="90000"/>
              </a:lnSpc>
              <a:spcAft>
                <a:spcPts val="0"/>
              </a:spcAft>
              <a:buClr>
                <a:schemeClr val="accent3"/>
              </a:buClr>
              <a:buFont typeface="Wingdings 2"/>
              <a:buChar char=""/>
              <a:defRPr/>
            </a:pPr>
            <a:r>
              <a:rPr lang="en-US" sz="2800" dirty="0">
                <a:latin typeface="Tahoma" charset="0"/>
                <a:ea typeface="ＭＳ Ｐゴシック" charset="0"/>
              </a:rPr>
              <a:t>Many jurisdictions have made cases available on websites.</a:t>
            </a:r>
          </a:p>
          <a:p>
            <a:pPr marL="274320" indent="-274320" eaLnBrk="1" fontAlgn="auto" hangingPunct="1">
              <a:lnSpc>
                <a:spcPct val="90000"/>
              </a:lnSpc>
              <a:spcAft>
                <a:spcPts val="0"/>
              </a:spcAft>
              <a:buClr>
                <a:schemeClr val="accent3"/>
              </a:buClr>
              <a:buFont typeface="Wingdings 2"/>
              <a:buChar char=""/>
              <a:defRPr/>
            </a:pPr>
            <a:r>
              <a:rPr lang="en-US" sz="2800" dirty="0">
                <a:latin typeface="Tahoma" charset="0"/>
                <a:ea typeface="ＭＳ Ｐゴシック" charset="0"/>
              </a:rPr>
              <a:t>Table T1.3 sets forth the required public domain format for states that have adopted one different from the general format described in Rule 10.3.3.</a:t>
            </a:r>
          </a:p>
          <a:p>
            <a:pPr marL="640080" lvl="1" indent="-246888" eaLnBrk="1" fontAlgn="auto" hangingPunct="1">
              <a:lnSpc>
                <a:spcPct val="90000"/>
              </a:lnSpc>
              <a:spcAft>
                <a:spcPts val="0"/>
              </a:spcAft>
              <a:buFont typeface="Wingdings 2"/>
              <a:buChar char=""/>
              <a:defRPr/>
            </a:pPr>
            <a:r>
              <a:rPr lang="en-US" dirty="0">
                <a:latin typeface="Tahoma" charset="0"/>
                <a:ea typeface="ＭＳ Ｐゴシック" charset="0"/>
              </a:rPr>
              <a:t>For example, Table T1.3 shows the public domain format adopted by Pennsylvania for Superior Court cases decided after 12/31/98.</a:t>
            </a:r>
          </a:p>
        </p:txBody>
      </p:sp>
      <p:sp>
        <p:nvSpPr>
          <p:cNvPr id="70660" name="Slide Number Placeholder 5">
            <a:extLst>
              <a:ext uri="{FF2B5EF4-FFF2-40B4-BE49-F238E27FC236}">
                <a16:creationId xmlns:a16="http://schemas.microsoft.com/office/drawing/2014/main" id="{B2A7FDB5-07BC-2BC6-D43E-4C059DCE0C1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74ACC9B3-9224-4671-8A72-0A7D2C5615C1}" type="slidenum">
              <a:rPr lang="en-US" altLang="en-US" sz="1400" smtClean="0">
                <a:latin typeface="Arial" panose="020B0604020202020204" pitchFamily="34" charset="0"/>
              </a:rPr>
              <a:pPr>
                <a:spcBef>
                  <a:spcPct val="0"/>
                </a:spcBef>
                <a:buClrTx/>
                <a:buSzTx/>
                <a:buFontTx/>
                <a:buNone/>
              </a:pPr>
              <a:t>59</a:t>
            </a:fld>
            <a:endParaRPr lang="en-US" altLang="en-US" sz="1400">
              <a:latin typeface="Arial" panose="020B0604020202020204" pitchFamily="34" charset="0"/>
            </a:endParaRP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E21B8D68-3A5C-FA71-53F1-067080E55FA6}"/>
              </a:ext>
            </a:extLst>
          </p:cNvPr>
          <p:cNvSpPr>
            <a:spLocks noGrp="1"/>
          </p:cNvSpPr>
          <p:nvPr>
            <p:ph type="title"/>
          </p:nvPr>
        </p:nvSpPr>
        <p:spPr>
          <a:xfrm>
            <a:off x="430213" y="533400"/>
            <a:ext cx="8229600" cy="1143000"/>
          </a:xfrm>
        </p:spPr>
        <p:txBody>
          <a:bodyPr/>
          <a:lstStyle/>
          <a:p>
            <a:r>
              <a:rPr lang="en-US" altLang="en-US" sz="4400"/>
              <a:t>The Table of Contents</a:t>
            </a:r>
          </a:p>
        </p:txBody>
      </p:sp>
      <p:sp>
        <p:nvSpPr>
          <p:cNvPr id="15363" name="Slide Number Placeholder 3">
            <a:extLst>
              <a:ext uri="{FF2B5EF4-FFF2-40B4-BE49-F238E27FC236}">
                <a16:creationId xmlns:a16="http://schemas.microsoft.com/office/drawing/2014/main" id="{6EE59C6A-6224-6965-9EFF-9A0B8FA75F2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EFC42938-AB23-4B3B-BA7A-72E9C3BAB524}" type="slidenum">
              <a:rPr lang="en-US" altLang="en-US" sz="1400" smtClean="0">
                <a:latin typeface="Arial" panose="020B0604020202020204" pitchFamily="34" charset="0"/>
                <a:cs typeface="Arial" panose="020B0604020202020204" pitchFamily="34" charset="0"/>
              </a:rPr>
              <a:pPr>
                <a:spcBef>
                  <a:spcPct val="0"/>
                </a:spcBef>
                <a:buClrTx/>
                <a:buSzTx/>
                <a:buFontTx/>
                <a:buNone/>
              </a:pPr>
              <a:t>6</a:t>
            </a:fld>
            <a:endParaRPr lang="en-US" altLang="en-US" sz="1400">
              <a:latin typeface="Arial" panose="020B0604020202020204" pitchFamily="34" charset="0"/>
              <a:cs typeface="Arial" panose="020B0604020202020204" pitchFamily="34" charset="0"/>
            </a:endParaRPr>
          </a:p>
        </p:txBody>
      </p:sp>
      <p:sp>
        <p:nvSpPr>
          <p:cNvPr id="15364" name="Content Placeholder 1">
            <a:extLst>
              <a:ext uri="{FF2B5EF4-FFF2-40B4-BE49-F238E27FC236}">
                <a16:creationId xmlns:a16="http://schemas.microsoft.com/office/drawing/2014/main" id="{7F4ADB06-E47F-5915-B32A-F107A4DB0B4B}"/>
              </a:ext>
            </a:extLst>
          </p:cNvPr>
          <p:cNvSpPr>
            <a:spLocks noGrp="1"/>
          </p:cNvSpPr>
          <p:nvPr>
            <p:ph idx="1"/>
          </p:nvPr>
        </p:nvSpPr>
        <p:spPr/>
        <p:txBody>
          <a:bodyPr/>
          <a:lstStyle/>
          <a:p>
            <a:pPr eaLnBrk="1" hangingPunct="1">
              <a:lnSpc>
                <a:spcPct val="90000"/>
              </a:lnSpc>
            </a:pPr>
            <a:r>
              <a:rPr lang="en-US" altLang="en-US" sz="2400">
                <a:latin typeface="Tahoma" panose="020B0604030504040204" pitchFamily="34" charset="0"/>
              </a:rPr>
              <a:t>If you are not sure where in the </a:t>
            </a:r>
            <a:r>
              <a:rPr lang="en-US" altLang="en-US" sz="2400" u="sng">
                <a:latin typeface="Tahoma" panose="020B0604030504040204" pitchFamily="34" charset="0"/>
              </a:rPr>
              <a:t>Bluebook</a:t>
            </a:r>
            <a:r>
              <a:rPr lang="en-US" altLang="en-US" sz="2400">
                <a:latin typeface="Tahoma" panose="020B0604030504040204" pitchFamily="34" charset="0"/>
              </a:rPr>
              <a:t> a piece of information can be found, scan through the Table of Contents.</a:t>
            </a:r>
          </a:p>
          <a:p>
            <a:pPr eaLnBrk="1" hangingPunct="1">
              <a:lnSpc>
                <a:spcPct val="90000"/>
              </a:lnSpc>
            </a:pPr>
            <a:r>
              <a:rPr lang="en-US" altLang="en-US" sz="2400">
                <a:latin typeface="Tahoma" panose="020B0604030504040204" pitchFamily="34" charset="0"/>
              </a:rPr>
              <a:t>For example, if you know that the rule you need is about case citations, you can look through the Table of Contents and see that Rule 10 relates to cases.  You can then scan the specific divisions and subdivisions for Rule 10, such as 10.2 Case Names, 10.2.1 General Rules for Case Names, 10.2.2 Additional Rules for Case Names in Citations.</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97ACF675-0B93-92ED-0E43-8C1677BBC8FD}"/>
              </a:ext>
            </a:extLst>
          </p:cNvPr>
          <p:cNvSpPr>
            <a:spLocks noGrp="1"/>
          </p:cNvSpPr>
          <p:nvPr>
            <p:ph type="title"/>
          </p:nvPr>
        </p:nvSpPr>
        <p:spPr>
          <a:xfrm>
            <a:off x="685800" y="381000"/>
            <a:ext cx="7924800" cy="1143000"/>
          </a:xfrm>
        </p:spPr>
        <p:txBody>
          <a:bodyPr/>
          <a:lstStyle/>
          <a:p>
            <a:pPr eaLnBrk="1" hangingPunct="1"/>
            <a:r>
              <a:rPr lang="en-US" altLang="en-US" sz="4400">
                <a:latin typeface="Tahoma" panose="020B0604030504040204" pitchFamily="34" charset="0"/>
              </a:rPr>
              <a:t>Citing page numbers</a:t>
            </a:r>
          </a:p>
        </p:txBody>
      </p:sp>
      <p:pic>
        <p:nvPicPr>
          <p:cNvPr id="71683" name="Picture 4" descr="pe01491_">
            <a:extLst>
              <a:ext uri="{FF2B5EF4-FFF2-40B4-BE49-F238E27FC236}">
                <a16:creationId xmlns:a16="http://schemas.microsoft.com/office/drawing/2014/main" id="{5913A761-D69B-D9FF-E9D4-9370E2D6898A}"/>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911225" y="2286000"/>
            <a:ext cx="2974975" cy="3581400"/>
          </a:xfrm>
        </p:spPr>
      </p:pic>
      <p:sp>
        <p:nvSpPr>
          <p:cNvPr id="71684" name="Rectangle 3">
            <a:extLst>
              <a:ext uri="{FF2B5EF4-FFF2-40B4-BE49-F238E27FC236}">
                <a16:creationId xmlns:a16="http://schemas.microsoft.com/office/drawing/2014/main" id="{CC00FA07-4CF6-E400-DDFB-B53144BA66E2}"/>
              </a:ext>
            </a:extLst>
          </p:cNvPr>
          <p:cNvSpPr>
            <a:spLocks noGrp="1"/>
          </p:cNvSpPr>
          <p:nvPr>
            <p:ph type="body" sz="half" idx="2"/>
          </p:nvPr>
        </p:nvSpPr>
        <p:spPr/>
        <p:txBody>
          <a:bodyPr/>
          <a:lstStyle/>
          <a:p>
            <a:pPr eaLnBrk="1" hangingPunct="1"/>
            <a:r>
              <a:rPr lang="en-US" altLang="en-US" sz="2800">
                <a:latin typeface="Tahoma" panose="020B0604030504040204" pitchFamily="34" charset="0"/>
              </a:rPr>
              <a:t>Now that we have covered case names and reporters, we will move on to the easier task of citing page numbers.</a:t>
            </a:r>
          </a:p>
        </p:txBody>
      </p:sp>
      <p:sp>
        <p:nvSpPr>
          <p:cNvPr id="71685" name="Slide Number Placeholder 6">
            <a:extLst>
              <a:ext uri="{FF2B5EF4-FFF2-40B4-BE49-F238E27FC236}">
                <a16:creationId xmlns:a16="http://schemas.microsoft.com/office/drawing/2014/main" id="{A24A1612-E2E2-A8A5-7E71-5EB3EE35BF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53255F2D-913A-454E-890E-CDCF43D07F4B}" type="slidenum">
              <a:rPr lang="en-US" altLang="en-US" sz="1400" smtClean="0">
                <a:latin typeface="Arial" panose="020B0604020202020204" pitchFamily="34" charset="0"/>
              </a:rPr>
              <a:pPr>
                <a:spcBef>
                  <a:spcPct val="0"/>
                </a:spcBef>
                <a:buClrTx/>
                <a:buSzTx/>
                <a:buFontTx/>
                <a:buNone/>
              </a:pPr>
              <a:t>60</a:t>
            </a:fld>
            <a:endParaRPr lang="en-US" altLang="en-US" sz="1400">
              <a:latin typeface="Arial" panose="020B0604020202020204" pitchFamily="34" charset="0"/>
            </a:endParaRP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a:extLst>
              <a:ext uri="{FF2B5EF4-FFF2-40B4-BE49-F238E27FC236}">
                <a16:creationId xmlns:a16="http://schemas.microsoft.com/office/drawing/2014/main" id="{B751E643-E5D8-6906-BE69-173DDA6DE79D}"/>
              </a:ext>
            </a:extLst>
          </p:cNvPr>
          <p:cNvSpPr>
            <a:spLocks noGrp="1"/>
          </p:cNvSpPr>
          <p:nvPr>
            <p:ph type="title"/>
          </p:nvPr>
        </p:nvSpPr>
        <p:spPr>
          <a:xfrm>
            <a:off x="685800" y="609600"/>
            <a:ext cx="7772400" cy="1066800"/>
          </a:xfrm>
        </p:spPr>
        <p:txBody>
          <a:bodyPr/>
          <a:lstStyle/>
          <a:p>
            <a:pPr eaLnBrk="1" hangingPunct="1"/>
            <a:r>
              <a:rPr lang="en-US" altLang="en-US" sz="4400">
                <a:latin typeface="Tahoma" panose="020B0604030504040204" pitchFamily="34" charset="0"/>
              </a:rPr>
              <a:t>Citing page numbers</a:t>
            </a:r>
          </a:p>
        </p:txBody>
      </p:sp>
      <p:sp>
        <p:nvSpPr>
          <p:cNvPr id="72707" name="Rectangle 3">
            <a:extLst>
              <a:ext uri="{FF2B5EF4-FFF2-40B4-BE49-F238E27FC236}">
                <a16:creationId xmlns:a16="http://schemas.microsoft.com/office/drawing/2014/main" id="{8F402353-1681-F8F8-BE48-32D5C7131D40}"/>
              </a:ext>
            </a:extLst>
          </p:cNvPr>
          <p:cNvSpPr>
            <a:spLocks noGrp="1"/>
          </p:cNvSpPr>
          <p:nvPr>
            <p:ph idx="1"/>
          </p:nvPr>
        </p:nvSpPr>
        <p:spPr>
          <a:xfrm>
            <a:off x="685800" y="2057400"/>
            <a:ext cx="7772400" cy="4343400"/>
          </a:xfrm>
        </p:spPr>
        <p:txBody>
          <a:bodyPr/>
          <a:lstStyle/>
          <a:p>
            <a:pPr eaLnBrk="1" hangingPunct="1">
              <a:lnSpc>
                <a:spcPct val="80000"/>
              </a:lnSpc>
            </a:pPr>
            <a:r>
              <a:rPr lang="en-US" altLang="en-US" sz="2800">
                <a:latin typeface="Tahoma" panose="020B0604030504040204" pitchFamily="34" charset="0"/>
              </a:rPr>
              <a:t>The citation must include the page on which the document begins.  </a:t>
            </a:r>
          </a:p>
          <a:p>
            <a:pPr eaLnBrk="1" hangingPunct="1">
              <a:lnSpc>
                <a:spcPct val="80000"/>
              </a:lnSpc>
            </a:pPr>
            <a:r>
              <a:rPr lang="en-US" altLang="en-US" sz="2800">
                <a:latin typeface="Tahoma" panose="020B0604030504040204" pitchFamily="34" charset="0"/>
              </a:rPr>
              <a:t>The writer also should include a specific reference to the precise page where a quotation or legal proposition appears (</a:t>
            </a:r>
            <a:r>
              <a:rPr lang="en-US" altLang="en-US" sz="2800" i="1">
                <a:solidFill>
                  <a:srgbClr val="3366FF"/>
                </a:solidFill>
                <a:latin typeface="Tahoma" panose="020B0604030504040204" pitchFamily="34" charset="0"/>
              </a:rPr>
              <a:t>pincite or pinpoint cite</a:t>
            </a:r>
            <a:r>
              <a:rPr lang="en-US" altLang="en-US" sz="2800">
                <a:latin typeface="Tahoma" panose="020B0604030504040204" pitchFamily="34" charset="0"/>
              </a:rPr>
              <a:t>).  </a:t>
            </a:r>
          </a:p>
          <a:p>
            <a:pPr eaLnBrk="1" hangingPunct="1">
              <a:lnSpc>
                <a:spcPct val="80000"/>
              </a:lnSpc>
            </a:pPr>
            <a:r>
              <a:rPr lang="en-US" altLang="en-US" sz="2800">
                <a:latin typeface="Tahoma" panose="020B0604030504040204" pitchFamily="34" charset="0"/>
              </a:rPr>
              <a:t>The first page of the document and the pincite page are separated by a comma.</a:t>
            </a:r>
          </a:p>
          <a:p>
            <a:pPr eaLnBrk="1" hangingPunct="1">
              <a:lnSpc>
                <a:spcPct val="80000"/>
              </a:lnSpc>
            </a:pPr>
            <a:endParaRPr lang="en-US" altLang="en-US" sz="2800">
              <a:latin typeface="Tahoma" panose="020B0604030504040204" pitchFamily="34" charset="0"/>
            </a:endParaRPr>
          </a:p>
          <a:p>
            <a:pPr eaLnBrk="1" hangingPunct="1">
              <a:lnSpc>
                <a:spcPct val="90000"/>
              </a:lnSpc>
              <a:buFontTx/>
              <a:buNone/>
            </a:pPr>
            <a:r>
              <a:rPr lang="en-US" altLang="en-US" sz="2800" u="sng">
                <a:latin typeface="Tahoma" panose="020B0604030504040204" pitchFamily="34" charset="0"/>
              </a:rPr>
              <a:t>Billings v. Cotter</a:t>
            </a:r>
            <a:r>
              <a:rPr lang="en-US" altLang="en-US" sz="2800">
                <a:latin typeface="Tahoma" panose="020B0604030504040204" pitchFamily="34" charset="0"/>
              </a:rPr>
              <a:t>, 562 A.2d </a:t>
            </a:r>
            <a:r>
              <a:rPr lang="en-US" altLang="en-US" sz="2800">
                <a:solidFill>
                  <a:srgbClr val="0070C0"/>
                </a:solidFill>
                <a:latin typeface="Tahoma" panose="020B0604030504040204" pitchFamily="34" charset="0"/>
              </a:rPr>
              <a:t>462, 471 </a:t>
            </a:r>
            <a:r>
              <a:rPr lang="en-US" altLang="en-US" sz="2800">
                <a:latin typeface="Tahoma" panose="020B0604030504040204" pitchFamily="34" charset="0"/>
              </a:rPr>
              <a:t>(Pa. 1987).</a:t>
            </a:r>
          </a:p>
          <a:p>
            <a:pPr eaLnBrk="1" hangingPunct="1">
              <a:lnSpc>
                <a:spcPct val="90000"/>
              </a:lnSpc>
              <a:buFontTx/>
              <a:buNone/>
            </a:pPr>
            <a:endParaRPr lang="en-US" altLang="en-US" sz="2800">
              <a:latin typeface="Tahoma" panose="020B0604030504040204" pitchFamily="34" charset="0"/>
            </a:endParaRPr>
          </a:p>
          <a:p>
            <a:pPr eaLnBrk="1" hangingPunct="1">
              <a:lnSpc>
                <a:spcPct val="80000"/>
              </a:lnSpc>
            </a:pPr>
            <a:endParaRPr lang="en-US" altLang="en-US" sz="2800">
              <a:latin typeface="Tahoma" panose="020B0604030504040204" pitchFamily="34" charset="0"/>
            </a:endParaRPr>
          </a:p>
        </p:txBody>
      </p:sp>
      <p:sp>
        <p:nvSpPr>
          <p:cNvPr id="72708" name="Slide Number Placeholder 5">
            <a:extLst>
              <a:ext uri="{FF2B5EF4-FFF2-40B4-BE49-F238E27FC236}">
                <a16:creationId xmlns:a16="http://schemas.microsoft.com/office/drawing/2014/main" id="{10641B1F-636E-62A3-7FB7-C355EB69A17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047D00F5-070B-4E48-BC48-86E772C05019}" type="slidenum">
              <a:rPr lang="en-US" altLang="en-US" sz="1400" smtClean="0">
                <a:latin typeface="Arial" panose="020B0604020202020204" pitchFamily="34" charset="0"/>
              </a:rPr>
              <a:pPr>
                <a:spcBef>
                  <a:spcPct val="0"/>
                </a:spcBef>
                <a:buClrTx/>
                <a:buSzTx/>
                <a:buFontTx/>
                <a:buNone/>
              </a:pPr>
              <a:t>61</a:t>
            </a:fld>
            <a:endParaRPr lang="en-US" altLang="en-US" sz="1400">
              <a:latin typeface="Arial" panose="020B0604020202020204" pitchFamily="34" charset="0"/>
            </a:endParaRPr>
          </a:p>
        </p:txBody>
      </p:sp>
    </p:spTree>
  </p:cSld>
  <p:clrMapOvr>
    <a:masterClrMapping/>
  </p:clrMapOvr>
  <p:transition spd="slow"/>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2FC6EB14-05DE-5782-5EBF-5973712E0A08}"/>
              </a:ext>
            </a:extLst>
          </p:cNvPr>
          <p:cNvSpPr>
            <a:spLocks noGrp="1"/>
          </p:cNvSpPr>
          <p:nvPr>
            <p:ph type="title"/>
          </p:nvPr>
        </p:nvSpPr>
        <p:spPr>
          <a:xfrm>
            <a:off x="762000" y="914400"/>
            <a:ext cx="7772400" cy="838200"/>
          </a:xfrm>
        </p:spPr>
        <p:txBody>
          <a:bodyPr/>
          <a:lstStyle/>
          <a:p>
            <a:pPr eaLnBrk="1" hangingPunct="1"/>
            <a:r>
              <a:rPr lang="en-US" altLang="en-US" sz="3400">
                <a:latin typeface="Tahoma" panose="020B0604030504040204" pitchFamily="34" charset="0"/>
              </a:rPr>
              <a:t>Multiple pages, footnotes, and endnotes</a:t>
            </a:r>
            <a:br>
              <a:rPr lang="en-US" altLang="en-US" sz="3400">
                <a:latin typeface="Tahoma" panose="020B0604030504040204" pitchFamily="34" charset="0"/>
              </a:rPr>
            </a:br>
            <a:endParaRPr lang="en-US" altLang="en-US" sz="3400">
              <a:latin typeface="Tahoma" panose="020B0604030504040204" pitchFamily="34" charset="0"/>
            </a:endParaRPr>
          </a:p>
        </p:txBody>
      </p:sp>
      <p:sp>
        <p:nvSpPr>
          <p:cNvPr id="73731" name="Rectangle 3">
            <a:extLst>
              <a:ext uri="{FF2B5EF4-FFF2-40B4-BE49-F238E27FC236}">
                <a16:creationId xmlns:a16="http://schemas.microsoft.com/office/drawing/2014/main" id="{CE2A4218-1CE8-0C80-C066-FBAC4B03661E}"/>
              </a:ext>
            </a:extLst>
          </p:cNvPr>
          <p:cNvSpPr>
            <a:spLocks noGrp="1"/>
          </p:cNvSpPr>
          <p:nvPr>
            <p:ph type="body" sz="half" idx="1"/>
          </p:nvPr>
        </p:nvSpPr>
        <p:spPr>
          <a:xfrm>
            <a:off x="685800" y="1371600"/>
            <a:ext cx="8229600" cy="5334000"/>
          </a:xfrm>
        </p:spPr>
        <p:txBody>
          <a:bodyPr/>
          <a:lstStyle/>
          <a:p>
            <a:pPr eaLnBrk="1" hangingPunct="1">
              <a:lnSpc>
                <a:spcPct val="90000"/>
              </a:lnSpc>
            </a:pPr>
            <a:r>
              <a:rPr lang="en-US" altLang="en-US" sz="2800" i="1">
                <a:solidFill>
                  <a:srgbClr val="FF8000"/>
                </a:solidFill>
                <a:latin typeface="Tahoma" panose="020B0604030504040204" pitchFamily="34" charset="0"/>
              </a:rPr>
              <a:t>Rules B10.1.2 &amp; 3.2</a:t>
            </a:r>
          </a:p>
          <a:p>
            <a:pPr eaLnBrk="1" hangingPunct="1">
              <a:lnSpc>
                <a:spcPct val="90000"/>
              </a:lnSpc>
            </a:pPr>
            <a:r>
              <a:rPr lang="en-US" altLang="en-US" sz="2400">
                <a:latin typeface="Tahoma" panose="020B0604030504040204" pitchFamily="34" charset="0"/>
              </a:rPr>
              <a:t>When citing material that spans more than one page, provide the inclusive page numbers, separated by a hyphen.  Always retain the last two digits, but drop other repetitious digits.</a:t>
            </a:r>
          </a:p>
          <a:p>
            <a:pPr lvl="1" eaLnBrk="1" hangingPunct="1">
              <a:lnSpc>
                <a:spcPct val="90000"/>
              </a:lnSpc>
            </a:pPr>
            <a:r>
              <a:rPr lang="en-US" altLang="en-US" sz="2000">
                <a:solidFill>
                  <a:srgbClr val="3366FF"/>
                </a:solidFill>
                <a:latin typeface="Tahoma" panose="020B0604030504040204" pitchFamily="34" charset="0"/>
              </a:rPr>
              <a:t>Example:</a:t>
            </a:r>
            <a:r>
              <a:rPr lang="en-US" altLang="en-US" sz="2200">
                <a:solidFill>
                  <a:srgbClr val="3366FF"/>
                </a:solidFill>
                <a:latin typeface="Tahoma" panose="020B0604030504040204" pitchFamily="34" charset="0"/>
              </a:rPr>
              <a:t>  </a:t>
            </a:r>
            <a:r>
              <a:rPr lang="en-US" altLang="en-US" sz="2200" u="sng">
                <a:latin typeface="Tahoma" panose="020B0604030504040204" pitchFamily="34" charset="0"/>
              </a:rPr>
              <a:t>Gibbons</a:t>
            </a:r>
            <a:r>
              <a:rPr lang="en-US" altLang="en-US" sz="2200">
                <a:latin typeface="Tahoma" panose="020B0604030504040204" pitchFamily="34" charset="0"/>
              </a:rPr>
              <a:t>, 455 F.2d at </a:t>
            </a:r>
            <a:r>
              <a:rPr lang="en-US" altLang="en-US" sz="2200">
                <a:solidFill>
                  <a:srgbClr val="0070C0"/>
                </a:solidFill>
                <a:latin typeface="Tahoma" panose="020B0604030504040204" pitchFamily="34" charset="0"/>
              </a:rPr>
              <a:t>356-57</a:t>
            </a:r>
            <a:r>
              <a:rPr lang="en-US" altLang="en-US" sz="2200">
                <a:latin typeface="Tahoma" panose="020B0604030504040204" pitchFamily="34" charset="0"/>
              </a:rPr>
              <a:t>.</a:t>
            </a:r>
          </a:p>
          <a:p>
            <a:pPr eaLnBrk="1" hangingPunct="1">
              <a:lnSpc>
                <a:spcPct val="90000"/>
              </a:lnSpc>
            </a:pPr>
            <a:r>
              <a:rPr lang="en-US" altLang="en-US" sz="2400">
                <a:latin typeface="Tahoma" panose="020B0604030504040204" pitchFamily="34" charset="0"/>
              </a:rPr>
              <a:t>Cite multiple, nonconsecutive pages by giving the individual page numbers separated by commas.</a:t>
            </a:r>
          </a:p>
          <a:p>
            <a:pPr lvl="1" eaLnBrk="1" hangingPunct="1">
              <a:lnSpc>
                <a:spcPct val="80000"/>
              </a:lnSpc>
            </a:pPr>
            <a:r>
              <a:rPr lang="en-US" altLang="en-US" sz="2000">
                <a:solidFill>
                  <a:srgbClr val="3366FF"/>
                </a:solidFill>
                <a:latin typeface="Tahoma" panose="020B0604030504040204" pitchFamily="34" charset="0"/>
              </a:rPr>
              <a:t>Example: </a:t>
            </a:r>
          </a:p>
          <a:p>
            <a:pPr lvl="2" eaLnBrk="1" hangingPunct="1">
              <a:lnSpc>
                <a:spcPct val="80000"/>
              </a:lnSpc>
            </a:pPr>
            <a:r>
              <a:rPr lang="en-US" altLang="en-US" sz="2000" u="sng">
                <a:latin typeface="Tahoma" panose="020B0604030504040204" pitchFamily="34" charset="0"/>
              </a:rPr>
              <a:t>Jones v. Smith</a:t>
            </a:r>
            <a:r>
              <a:rPr lang="en-US" altLang="en-US" sz="2000">
                <a:latin typeface="Tahoma" panose="020B0604030504040204" pitchFamily="34" charset="0"/>
              </a:rPr>
              <a:t>, 234 F.2d 12, </a:t>
            </a:r>
            <a:r>
              <a:rPr lang="en-US" altLang="en-US" sz="2000">
                <a:solidFill>
                  <a:srgbClr val="0070C0"/>
                </a:solidFill>
                <a:latin typeface="Tahoma" panose="020B0604030504040204" pitchFamily="34" charset="0"/>
              </a:rPr>
              <a:t>14, 17 </a:t>
            </a:r>
            <a:r>
              <a:rPr lang="en-US" altLang="en-US" sz="2000">
                <a:latin typeface="Tahoma" panose="020B0604030504040204" pitchFamily="34" charset="0"/>
              </a:rPr>
              <a:t>(4th Cir. 1971).</a:t>
            </a:r>
          </a:p>
          <a:p>
            <a:pPr lvl="3" eaLnBrk="1" hangingPunct="1">
              <a:lnSpc>
                <a:spcPct val="80000"/>
              </a:lnSpc>
            </a:pPr>
            <a:r>
              <a:rPr lang="en-US" altLang="en-US">
                <a:latin typeface="Tahoma" panose="020B0604030504040204" pitchFamily="34" charset="0"/>
              </a:rPr>
              <a:t>Pincites are both pp. 14 &amp; 17 in this example</a:t>
            </a:r>
          </a:p>
          <a:p>
            <a:pPr eaLnBrk="1" hangingPunct="1">
              <a:lnSpc>
                <a:spcPct val="90000"/>
              </a:lnSpc>
            </a:pPr>
            <a:r>
              <a:rPr lang="en-US" altLang="en-US" sz="2400">
                <a:latin typeface="Tahoma" panose="020B0604030504040204" pitchFamily="34" charset="0"/>
              </a:rPr>
              <a:t>Cite a footnote by using </a:t>
            </a:r>
            <a:r>
              <a:rPr lang="en-US" altLang="en-US" sz="2400">
                <a:latin typeface="Tahoma" panose="020B0604030504040204" pitchFamily="34" charset="0"/>
                <a:ea typeface="HGP明朝E" panose="02020800000000000000" pitchFamily="18" charset="-128"/>
                <a:cs typeface="HGP明朝E" panose="02020800000000000000" pitchFamily="18" charset="-128"/>
              </a:rPr>
              <a:t>“</a:t>
            </a:r>
            <a:r>
              <a:rPr lang="en-US" altLang="ja-JP" sz="2400">
                <a:latin typeface="Tahoma" panose="020B0604030504040204" pitchFamily="34" charset="0"/>
                <a:ea typeface="HGP明朝E" panose="02020800000000000000" pitchFamily="18" charset="-128"/>
                <a:cs typeface="HGP明朝E" panose="02020800000000000000" pitchFamily="18" charset="-128"/>
              </a:rPr>
              <a:t>n.” and cite multiple footnotes by using “nn.” </a:t>
            </a:r>
          </a:p>
          <a:p>
            <a:pPr lvl="1" eaLnBrk="1" hangingPunct="1">
              <a:lnSpc>
                <a:spcPct val="90000"/>
              </a:lnSpc>
            </a:pPr>
            <a:r>
              <a:rPr lang="en-US" altLang="en-US" sz="2000">
                <a:solidFill>
                  <a:srgbClr val="3366FF"/>
                </a:solidFill>
                <a:latin typeface="Tahoma" panose="020B0604030504040204" pitchFamily="34" charset="0"/>
              </a:rPr>
              <a:t>Example:</a:t>
            </a:r>
            <a:r>
              <a:rPr lang="en-US" altLang="en-US" sz="2200">
                <a:solidFill>
                  <a:srgbClr val="3366FF"/>
                </a:solidFill>
                <a:latin typeface="Tahoma" panose="020B0604030504040204" pitchFamily="34" charset="0"/>
              </a:rPr>
              <a:t>  </a:t>
            </a:r>
            <a:r>
              <a:rPr lang="en-US" altLang="en-US" sz="2200" u="sng">
                <a:latin typeface="Tahoma" panose="020B0604030504040204" pitchFamily="34" charset="0"/>
              </a:rPr>
              <a:t>Id.</a:t>
            </a:r>
            <a:r>
              <a:rPr lang="en-US" altLang="en-US" sz="2200">
                <a:latin typeface="Tahoma" panose="020B0604030504040204" pitchFamily="34" charset="0"/>
              </a:rPr>
              <a:t> at </a:t>
            </a:r>
            <a:r>
              <a:rPr lang="en-US" altLang="en-US" sz="2200">
                <a:solidFill>
                  <a:srgbClr val="0070C0"/>
                </a:solidFill>
                <a:latin typeface="Tahoma" panose="020B0604030504040204" pitchFamily="34" charset="0"/>
              </a:rPr>
              <a:t>359 n.8</a:t>
            </a:r>
            <a:r>
              <a:rPr lang="en-US" altLang="en-US" sz="2200">
                <a:latin typeface="Tahoma" panose="020B0604030504040204" pitchFamily="34" charset="0"/>
              </a:rPr>
              <a:t> (Note there is no space between the n. and the note number).</a:t>
            </a:r>
          </a:p>
        </p:txBody>
      </p:sp>
      <p:sp>
        <p:nvSpPr>
          <p:cNvPr id="73732" name="Slide Number Placeholder 6">
            <a:extLst>
              <a:ext uri="{FF2B5EF4-FFF2-40B4-BE49-F238E27FC236}">
                <a16:creationId xmlns:a16="http://schemas.microsoft.com/office/drawing/2014/main" id="{289331D7-B08B-94EF-4C0A-51B542B7813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A39B6D13-97BD-4682-A6C7-3646C2E02D80}" type="slidenum">
              <a:rPr lang="en-US" altLang="en-US" sz="1400" smtClean="0">
                <a:latin typeface="Arial" panose="020B0604020202020204" pitchFamily="34" charset="0"/>
              </a:rPr>
              <a:pPr>
                <a:spcBef>
                  <a:spcPct val="0"/>
                </a:spcBef>
                <a:buClrTx/>
                <a:buSzTx/>
                <a:buFontTx/>
                <a:buNone/>
              </a:pPr>
              <a:t>62</a:t>
            </a:fld>
            <a:endParaRPr lang="en-US" altLang="en-US" sz="1400">
              <a:latin typeface="Arial" panose="020B0604020202020204" pitchFamily="34" charset="0"/>
            </a:endParaRP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a:extLst>
              <a:ext uri="{FF2B5EF4-FFF2-40B4-BE49-F238E27FC236}">
                <a16:creationId xmlns:a16="http://schemas.microsoft.com/office/drawing/2014/main" id="{26B52349-1933-DB1E-7F0C-18CF6948CBD2}"/>
              </a:ext>
            </a:extLst>
          </p:cNvPr>
          <p:cNvSpPr>
            <a:spLocks noGrp="1"/>
          </p:cNvSpPr>
          <p:nvPr>
            <p:ph type="title"/>
          </p:nvPr>
        </p:nvSpPr>
        <p:spPr>
          <a:xfrm>
            <a:off x="533400" y="609600"/>
            <a:ext cx="8001000" cy="1143000"/>
          </a:xfrm>
        </p:spPr>
        <p:txBody>
          <a:bodyPr/>
          <a:lstStyle/>
          <a:p>
            <a:pPr eaLnBrk="1" hangingPunct="1"/>
            <a:r>
              <a:rPr lang="en-US" altLang="en-US" sz="4000">
                <a:latin typeface="Tahoma" panose="020B0604030504040204" pitchFamily="34" charset="0"/>
              </a:rPr>
              <a:t>Court/Jurisdiction &amp; Date/Year</a:t>
            </a:r>
          </a:p>
        </p:txBody>
      </p:sp>
      <p:sp>
        <p:nvSpPr>
          <p:cNvPr id="74755" name="Rectangle 3">
            <a:extLst>
              <a:ext uri="{FF2B5EF4-FFF2-40B4-BE49-F238E27FC236}">
                <a16:creationId xmlns:a16="http://schemas.microsoft.com/office/drawing/2014/main" id="{5FFA12FB-2723-6907-C151-FD30AA03E869}"/>
              </a:ext>
            </a:extLst>
          </p:cNvPr>
          <p:cNvSpPr>
            <a:spLocks noGrp="1"/>
          </p:cNvSpPr>
          <p:nvPr>
            <p:ph idx="1"/>
          </p:nvPr>
        </p:nvSpPr>
        <p:spPr>
          <a:xfrm>
            <a:off x="457200" y="2057400"/>
            <a:ext cx="8229600" cy="4389438"/>
          </a:xfrm>
        </p:spPr>
        <p:txBody>
          <a:bodyPr/>
          <a:lstStyle/>
          <a:p>
            <a:pPr eaLnBrk="1" hangingPunct="1"/>
            <a:r>
              <a:rPr lang="en-US" altLang="en-US" sz="2800" i="1">
                <a:solidFill>
                  <a:srgbClr val="FF8000"/>
                </a:solidFill>
                <a:latin typeface="Tahoma" panose="020B0604030504040204" pitchFamily="34" charset="0"/>
              </a:rPr>
              <a:t>Rules 10.4 &amp; 10.5</a:t>
            </a:r>
          </a:p>
          <a:p>
            <a:pPr eaLnBrk="1" hangingPunct="1"/>
            <a:r>
              <a:rPr lang="en-US" altLang="en-US">
                <a:latin typeface="Tahoma" panose="020B0604030504040204" pitchFamily="34" charset="0"/>
              </a:rPr>
              <a:t>Now that we</a:t>
            </a:r>
            <a:r>
              <a:rPr lang="en-US" altLang="en-US">
                <a:latin typeface="Tahoma" panose="020B0604030504040204" pitchFamily="34" charset="0"/>
                <a:ea typeface="HGP明朝E" panose="02020800000000000000" pitchFamily="18" charset="-128"/>
                <a:cs typeface="HGP明朝E" panose="02020800000000000000" pitchFamily="18" charset="-128"/>
              </a:rPr>
              <a:t>’</a:t>
            </a:r>
            <a:r>
              <a:rPr lang="en-US" altLang="ja-JP">
                <a:latin typeface="Tahoma" panose="020B0604030504040204" pitchFamily="34" charset="0"/>
                <a:ea typeface="HGP明朝E" panose="02020800000000000000" pitchFamily="18" charset="-128"/>
                <a:cs typeface="HGP明朝E" panose="02020800000000000000" pitchFamily="18" charset="-128"/>
              </a:rPr>
              <a:t>ve covered case names, reporters, and pages, we’re ready to tackle the last part of a case citation – the parenthetical indicating the date and, when not clear from the reporter abbreviation, the court &amp; jurisdiction.</a:t>
            </a:r>
            <a:endParaRPr lang="en-US" altLang="en-US">
              <a:latin typeface="Tahoma" panose="020B0604030504040204" pitchFamily="34" charset="0"/>
            </a:endParaRPr>
          </a:p>
        </p:txBody>
      </p:sp>
      <p:sp>
        <p:nvSpPr>
          <p:cNvPr id="74756" name="Slide Number Placeholder 5">
            <a:extLst>
              <a:ext uri="{FF2B5EF4-FFF2-40B4-BE49-F238E27FC236}">
                <a16:creationId xmlns:a16="http://schemas.microsoft.com/office/drawing/2014/main" id="{B57C4B07-7962-915D-7F09-C2403818F8C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B0A03C71-01B0-4C13-9FCB-C8135D179DA6}" type="slidenum">
              <a:rPr lang="en-US" altLang="en-US" sz="1400" smtClean="0">
                <a:latin typeface="Arial" panose="020B0604020202020204" pitchFamily="34" charset="0"/>
              </a:rPr>
              <a:pPr>
                <a:spcBef>
                  <a:spcPct val="0"/>
                </a:spcBef>
                <a:buClrTx/>
                <a:buSzTx/>
                <a:buFontTx/>
                <a:buNone/>
              </a:pPr>
              <a:t>63</a:t>
            </a:fld>
            <a:endParaRPr lang="en-US" altLang="en-US" sz="1400">
              <a:latin typeface="Arial" panose="020B0604020202020204" pitchFamily="34" charset="0"/>
            </a:endParaRPr>
          </a:p>
        </p:txBody>
      </p:sp>
    </p:spTree>
  </p:cSld>
  <p:clrMapOvr>
    <a:masterClrMapping/>
  </p:clrMapOvr>
  <p:transition spd="slow"/>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B8661345-5FBA-598F-F564-1F2AB1EAA30D}"/>
              </a:ext>
            </a:extLst>
          </p:cNvPr>
          <p:cNvSpPr>
            <a:spLocks noGrp="1"/>
          </p:cNvSpPr>
          <p:nvPr>
            <p:ph type="title"/>
          </p:nvPr>
        </p:nvSpPr>
        <p:spPr>
          <a:xfrm>
            <a:off x="533400" y="609600"/>
            <a:ext cx="7772400" cy="1219200"/>
          </a:xfrm>
        </p:spPr>
        <p:txBody>
          <a:bodyPr/>
          <a:lstStyle/>
          <a:p>
            <a:pPr eaLnBrk="1" hangingPunct="1"/>
            <a:r>
              <a:rPr lang="en-US" altLang="en-US" sz="4400">
                <a:latin typeface="Tahoma" panose="020B0604030504040204" pitchFamily="34" charset="0"/>
              </a:rPr>
              <a:t>Court / Jurisdiction</a:t>
            </a:r>
          </a:p>
        </p:txBody>
      </p:sp>
      <p:sp>
        <p:nvSpPr>
          <p:cNvPr id="75779" name="Rectangle 3">
            <a:extLst>
              <a:ext uri="{FF2B5EF4-FFF2-40B4-BE49-F238E27FC236}">
                <a16:creationId xmlns:a16="http://schemas.microsoft.com/office/drawing/2014/main" id="{FBEC0DDE-2BCC-FDA6-301F-C0BED18DF163}"/>
              </a:ext>
            </a:extLst>
          </p:cNvPr>
          <p:cNvSpPr>
            <a:spLocks noGrp="1"/>
          </p:cNvSpPr>
          <p:nvPr>
            <p:ph idx="1"/>
          </p:nvPr>
        </p:nvSpPr>
        <p:spPr>
          <a:xfrm>
            <a:off x="685800" y="1981200"/>
            <a:ext cx="7772400" cy="4114800"/>
          </a:xfrm>
        </p:spPr>
        <p:txBody>
          <a:bodyPr/>
          <a:lstStyle/>
          <a:p>
            <a:pPr eaLnBrk="1" hangingPunct="1"/>
            <a:r>
              <a:rPr lang="en-US" altLang="en-US" sz="2400">
                <a:latin typeface="Tahoma" panose="020B0604030504040204" pitchFamily="34" charset="0"/>
              </a:rPr>
              <a:t>Citations must identify the court that decided the case.</a:t>
            </a:r>
          </a:p>
          <a:p>
            <a:pPr eaLnBrk="1" hangingPunct="1"/>
            <a:r>
              <a:rPr lang="en-US" altLang="en-US" sz="2400">
                <a:latin typeface="Tahoma" panose="020B0604030504040204" pitchFamily="34" charset="0"/>
              </a:rPr>
              <a:t>Typically, in the parenthetical immediately following the page numbers, you provide the name of the court (abbreviated in accordance with Table T1 or T7) and its geographical location (abbreviated in accordance with Table T1 or T10).  </a:t>
            </a:r>
          </a:p>
          <a:p>
            <a:pPr eaLnBrk="1" hangingPunct="1"/>
            <a:r>
              <a:rPr lang="en-US" altLang="en-US" sz="2400">
                <a:latin typeface="Tahoma" panose="020B0604030504040204" pitchFamily="34" charset="0"/>
              </a:rPr>
              <a:t>However, when the reader may determine which court decided the case from the reporter cited, you should NOT identify the court in the parenthetical.</a:t>
            </a:r>
          </a:p>
          <a:p>
            <a:pPr lvl="1" eaLnBrk="1" hangingPunct="1"/>
            <a:endParaRPr lang="en-US" altLang="en-US" sz="1800">
              <a:latin typeface="Tahoma" panose="020B0604030504040204" pitchFamily="34" charset="0"/>
            </a:endParaRPr>
          </a:p>
          <a:p>
            <a:pPr eaLnBrk="1" hangingPunct="1"/>
            <a:endParaRPr lang="en-US" altLang="en-US" sz="1800">
              <a:latin typeface="Tahoma" panose="020B0604030504040204" pitchFamily="34" charset="0"/>
            </a:endParaRPr>
          </a:p>
        </p:txBody>
      </p:sp>
      <p:sp>
        <p:nvSpPr>
          <p:cNvPr id="75780" name="Slide Number Placeholder 5">
            <a:extLst>
              <a:ext uri="{FF2B5EF4-FFF2-40B4-BE49-F238E27FC236}">
                <a16:creationId xmlns:a16="http://schemas.microsoft.com/office/drawing/2014/main" id="{28A9ABB3-55E9-DFEC-2B57-568147D3D4D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9187D77F-E27A-499E-B3AD-F3DEA451A566}" type="slidenum">
              <a:rPr lang="en-US" altLang="en-US" sz="1400" smtClean="0">
                <a:latin typeface="Arial" panose="020B0604020202020204" pitchFamily="34" charset="0"/>
              </a:rPr>
              <a:pPr>
                <a:spcBef>
                  <a:spcPct val="0"/>
                </a:spcBef>
                <a:buClrTx/>
                <a:buSzTx/>
                <a:buFontTx/>
                <a:buNone/>
              </a:pPr>
              <a:t>64</a:t>
            </a:fld>
            <a:endParaRPr lang="en-US" altLang="en-US" sz="1400">
              <a:latin typeface="Arial" panose="020B0604020202020204" pitchFamily="34" charset="0"/>
            </a:endParaRPr>
          </a:p>
        </p:txBody>
      </p:sp>
    </p:spTree>
  </p:cSld>
  <p:clrMapOvr>
    <a:masterClrMapping/>
  </p:clrMapOvr>
  <p:transition spd="slow"/>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a:extLst>
              <a:ext uri="{FF2B5EF4-FFF2-40B4-BE49-F238E27FC236}">
                <a16:creationId xmlns:a16="http://schemas.microsoft.com/office/drawing/2014/main" id="{1979EFC9-1913-98F8-443E-53B99774FF77}"/>
              </a:ext>
            </a:extLst>
          </p:cNvPr>
          <p:cNvSpPr>
            <a:spLocks noGrp="1" noChangeArrowheads="1"/>
          </p:cNvSpPr>
          <p:nvPr>
            <p:ph type="title"/>
          </p:nvPr>
        </p:nvSpPr>
        <p:spPr>
          <a:xfrm>
            <a:off x="685800" y="990600"/>
            <a:ext cx="7924800" cy="1295400"/>
          </a:xfrm>
        </p:spPr>
        <p:txBody>
          <a:bodyPr>
            <a:noAutofit/>
          </a:bodyPr>
          <a:lstStyle/>
          <a:p>
            <a:pPr eaLnBrk="1" fontAlgn="auto" hangingPunct="1">
              <a:spcAft>
                <a:spcPts val="0"/>
              </a:spcAft>
              <a:defRPr/>
            </a:pPr>
            <a:r>
              <a:rPr lang="en-US" sz="4400" dirty="0">
                <a:latin typeface="Tahoma" pitchFamily="34" charset="0"/>
                <a:ea typeface="+mj-ea"/>
              </a:rPr>
              <a:t>Examples of when the court is omitted from the parenthetical</a:t>
            </a:r>
          </a:p>
        </p:txBody>
      </p:sp>
      <p:sp>
        <p:nvSpPr>
          <p:cNvPr id="48131" name="Rectangle 3">
            <a:extLst>
              <a:ext uri="{FF2B5EF4-FFF2-40B4-BE49-F238E27FC236}">
                <a16:creationId xmlns:a16="http://schemas.microsoft.com/office/drawing/2014/main" id="{D1C50F04-B964-D8AE-FF3B-897AA932E8BA}"/>
              </a:ext>
            </a:extLst>
          </p:cNvPr>
          <p:cNvSpPr>
            <a:spLocks noGrp="1"/>
          </p:cNvSpPr>
          <p:nvPr>
            <p:ph idx="1"/>
          </p:nvPr>
        </p:nvSpPr>
        <p:spPr>
          <a:xfrm>
            <a:off x="457200" y="2590800"/>
            <a:ext cx="8229600" cy="3962400"/>
          </a:xfrm>
        </p:spPr>
        <p:txBody>
          <a:bodyPr/>
          <a:lstStyle/>
          <a:p>
            <a:pPr eaLnBrk="1" hangingPunct="1">
              <a:lnSpc>
                <a:spcPct val="90000"/>
              </a:lnSpc>
              <a:buFontTx/>
              <a:buNone/>
              <a:defRPr/>
            </a:pPr>
            <a:r>
              <a:rPr lang="en-US" altLang="en-US" sz="2400" dirty="0">
                <a:latin typeface="Tahoma" panose="020B0604030504040204" pitchFamily="34" charset="0"/>
              </a:rPr>
              <a:t>	</a:t>
            </a:r>
            <a:r>
              <a:rPr lang="en-US" altLang="en-US" sz="2800" u="sng" dirty="0">
                <a:latin typeface="Tahoma" panose="020B0604030504040204" pitchFamily="34" charset="0"/>
              </a:rPr>
              <a:t>White v. Clemens</a:t>
            </a:r>
            <a:r>
              <a:rPr lang="en-US" altLang="en-US" sz="2800" dirty="0">
                <a:latin typeface="Tahoma" panose="020B0604030504040204" pitchFamily="34" charset="0"/>
              </a:rPr>
              <a:t>, 562 </a:t>
            </a:r>
            <a:r>
              <a:rPr lang="en-US" altLang="en-US" sz="2800" dirty="0">
                <a:solidFill>
                  <a:srgbClr val="0070C0"/>
                </a:solidFill>
                <a:latin typeface="Tahoma" panose="020B0604030504040204" pitchFamily="34" charset="0"/>
              </a:rPr>
              <a:t>U.S.</a:t>
            </a:r>
            <a:r>
              <a:rPr lang="en-US" altLang="en-US" sz="2800" dirty="0">
                <a:latin typeface="Tahoma" panose="020B0604030504040204" pitchFamily="34" charset="0"/>
              </a:rPr>
              <a:t> 342, 360 (1990).</a:t>
            </a:r>
          </a:p>
          <a:p>
            <a:pPr lvl="1" eaLnBrk="1" hangingPunct="1">
              <a:lnSpc>
                <a:spcPct val="90000"/>
              </a:lnSpc>
              <a:buFontTx/>
              <a:buNone/>
              <a:defRPr/>
            </a:pPr>
            <a:r>
              <a:rPr lang="en-US" altLang="en-US" sz="2000" dirty="0">
                <a:latin typeface="Tahoma" panose="020B0604030504040204" pitchFamily="34" charset="0"/>
              </a:rPr>
              <a:t>	*U.S. only contains U.S. Supreme Court decisions.  Thus, you must omit any designation of the Supreme Court in the parenthetical.</a:t>
            </a:r>
          </a:p>
          <a:p>
            <a:pPr marL="234950" lvl="1" indent="0" eaLnBrk="1" hangingPunct="1">
              <a:lnSpc>
                <a:spcPct val="90000"/>
              </a:lnSpc>
              <a:buFontTx/>
              <a:buNone/>
              <a:defRPr/>
            </a:pPr>
            <a:r>
              <a:rPr lang="en-US" altLang="en-US" sz="2800" u="sng" dirty="0">
                <a:latin typeface="Tahoma" panose="020B0604030504040204" pitchFamily="34" charset="0"/>
              </a:rPr>
              <a:t>Heard v. Neighbor Newspapers</a:t>
            </a:r>
            <a:r>
              <a:rPr lang="en-US" altLang="en-US" sz="2800" dirty="0">
                <a:latin typeface="Tahoma" panose="020B0604030504040204" pitchFamily="34" charset="0"/>
              </a:rPr>
              <a:t>, 190 </a:t>
            </a:r>
            <a:r>
              <a:rPr lang="en-US" altLang="en-US" sz="2800" dirty="0">
                <a:solidFill>
                  <a:srgbClr val="0070C0"/>
                </a:solidFill>
                <a:latin typeface="Tahoma" panose="020B0604030504040204" pitchFamily="34" charset="0"/>
              </a:rPr>
              <a:t>Ga. App. </a:t>
            </a:r>
            <a:r>
              <a:rPr lang="en-US" altLang="en-US" sz="2800" dirty="0">
                <a:latin typeface="Tahoma" panose="020B0604030504040204" pitchFamily="34" charset="0"/>
              </a:rPr>
              <a:t>756, 758, 390 S.E.2d 279, 281 (1989).</a:t>
            </a:r>
          </a:p>
          <a:p>
            <a:pPr lvl="1" eaLnBrk="1" hangingPunct="1">
              <a:lnSpc>
                <a:spcPct val="90000"/>
              </a:lnSpc>
              <a:buFontTx/>
              <a:buNone/>
              <a:defRPr/>
            </a:pPr>
            <a:r>
              <a:rPr lang="en-US" altLang="en-US" sz="2000" dirty="0">
                <a:latin typeface="Tahoma" panose="020B0604030504040204" pitchFamily="34" charset="0"/>
              </a:rPr>
              <a:t>	**With this parallel citation, it is clear from the state reporter citation that this case was decided by the Georgia Court of Appeals.  Therefore, you must omit any designation of the court in the parenthetical.</a:t>
            </a:r>
          </a:p>
          <a:p>
            <a:pPr lvl="1" eaLnBrk="1" hangingPunct="1">
              <a:lnSpc>
                <a:spcPct val="90000"/>
              </a:lnSpc>
              <a:buFontTx/>
              <a:buNone/>
              <a:defRPr/>
            </a:pPr>
            <a:endParaRPr lang="en-US" altLang="en-US" sz="2000" dirty="0">
              <a:latin typeface="Tahoma" panose="020B0604030504040204" pitchFamily="34" charset="0"/>
            </a:endParaRPr>
          </a:p>
        </p:txBody>
      </p:sp>
      <p:sp>
        <p:nvSpPr>
          <p:cNvPr id="77828" name="Slide Number Placeholder 5">
            <a:extLst>
              <a:ext uri="{FF2B5EF4-FFF2-40B4-BE49-F238E27FC236}">
                <a16:creationId xmlns:a16="http://schemas.microsoft.com/office/drawing/2014/main" id="{2B9D353D-49F1-676A-4335-538D4AF2BBD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5236A11F-5EB0-47D0-B613-706C41CD3CD8}" type="slidenum">
              <a:rPr lang="en-US" altLang="en-US" sz="1400" smtClean="0">
                <a:latin typeface="Arial" panose="020B0604020202020204" pitchFamily="34" charset="0"/>
              </a:rPr>
              <a:pPr>
                <a:spcBef>
                  <a:spcPct val="0"/>
                </a:spcBef>
                <a:buClrTx/>
                <a:buSzTx/>
                <a:buFontTx/>
                <a:buNone/>
              </a:pPr>
              <a:t>65</a:t>
            </a:fld>
            <a:endParaRPr lang="en-US" altLang="en-US" sz="1400">
              <a:latin typeface="Arial" panose="020B0604020202020204" pitchFamily="34" charset="0"/>
            </a:endParaRPr>
          </a:p>
        </p:txBody>
      </p:sp>
    </p:spTree>
  </p:cSld>
  <p:clrMapOvr>
    <a:masterClrMapping/>
  </p:clrMapOvr>
  <p:transition spd="slow"/>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1C663650-568E-9BED-2BEE-C988E53595E3}"/>
              </a:ext>
            </a:extLst>
          </p:cNvPr>
          <p:cNvSpPr>
            <a:spLocks noGrp="1" noChangeArrowheads="1"/>
          </p:cNvSpPr>
          <p:nvPr>
            <p:ph type="title"/>
          </p:nvPr>
        </p:nvSpPr>
        <p:spPr>
          <a:xfrm>
            <a:off x="685800" y="533400"/>
            <a:ext cx="7924800" cy="1143000"/>
          </a:xfrm>
        </p:spPr>
        <p:txBody>
          <a:bodyPr>
            <a:normAutofit/>
          </a:bodyPr>
          <a:lstStyle/>
          <a:p>
            <a:pPr eaLnBrk="1" fontAlgn="auto" hangingPunct="1">
              <a:spcAft>
                <a:spcPts val="0"/>
              </a:spcAft>
              <a:defRPr/>
            </a:pPr>
            <a:r>
              <a:rPr lang="en-US" sz="4400" dirty="0">
                <a:latin typeface="Tahoma" pitchFamily="34" charset="0"/>
                <a:ea typeface="+mj-ea"/>
              </a:rPr>
              <a:t>Common court abbreviations</a:t>
            </a:r>
          </a:p>
        </p:txBody>
      </p:sp>
      <p:sp>
        <p:nvSpPr>
          <p:cNvPr id="78851" name="Rectangle 3">
            <a:extLst>
              <a:ext uri="{FF2B5EF4-FFF2-40B4-BE49-F238E27FC236}">
                <a16:creationId xmlns:a16="http://schemas.microsoft.com/office/drawing/2014/main" id="{2573D3FA-BA50-7458-AD9F-06D39BDA20CE}"/>
              </a:ext>
            </a:extLst>
          </p:cNvPr>
          <p:cNvSpPr>
            <a:spLocks noGrp="1"/>
          </p:cNvSpPr>
          <p:nvPr>
            <p:ph type="body" sz="half" idx="1"/>
          </p:nvPr>
        </p:nvSpPr>
        <p:spPr>
          <a:xfrm>
            <a:off x="457200" y="2057400"/>
            <a:ext cx="5029200" cy="4114800"/>
          </a:xfrm>
        </p:spPr>
        <p:txBody>
          <a:bodyPr/>
          <a:lstStyle/>
          <a:p>
            <a:pPr eaLnBrk="1" hangingPunct="1">
              <a:lnSpc>
                <a:spcPct val="80000"/>
              </a:lnSpc>
            </a:pPr>
            <a:r>
              <a:rPr lang="en-US" altLang="en-US" sz="1900">
                <a:latin typeface="Tahoma" panose="020B0604030504040204" pitchFamily="34" charset="0"/>
              </a:rPr>
              <a:t>Federal Courts of Appeals</a:t>
            </a:r>
          </a:p>
          <a:p>
            <a:pPr lvl="1" eaLnBrk="1" hangingPunct="1">
              <a:lnSpc>
                <a:spcPct val="80000"/>
              </a:lnSpc>
            </a:pPr>
            <a:r>
              <a:rPr lang="en-US" altLang="en-US" sz="1900">
                <a:latin typeface="Tahoma" panose="020B0604030504040204" pitchFamily="34" charset="0"/>
              </a:rPr>
              <a:t>1</a:t>
            </a:r>
            <a:r>
              <a:rPr lang="en-US" altLang="en-US" sz="1900">
                <a:solidFill>
                  <a:srgbClr val="0070C0"/>
                </a:solidFill>
                <a:latin typeface="Tahoma" panose="020B0604030504040204" pitchFamily="34" charset="0"/>
              </a:rPr>
              <a:t>st</a:t>
            </a:r>
            <a:r>
              <a:rPr lang="en-US" altLang="en-US" sz="1900">
                <a:latin typeface="Tahoma" panose="020B0604030504040204" pitchFamily="34" charset="0"/>
              </a:rPr>
              <a:t> Cir.</a:t>
            </a:r>
            <a:r>
              <a:rPr lang="en-US" altLang="en-US" sz="1900">
                <a:solidFill>
                  <a:srgbClr val="FF66CC"/>
                </a:solidFill>
                <a:latin typeface="Tahoma" panose="020B0604030504040204" pitchFamily="34" charset="0"/>
              </a:rPr>
              <a:t> </a:t>
            </a:r>
            <a:r>
              <a:rPr lang="en-US" altLang="en-US" sz="1900">
                <a:solidFill>
                  <a:srgbClr val="3366FF"/>
                </a:solidFill>
                <a:latin typeface="Tahoma" panose="020B0604030504040204" pitchFamily="34" charset="0"/>
              </a:rPr>
              <a:t>– NO superscript here or below</a:t>
            </a:r>
          </a:p>
          <a:p>
            <a:pPr lvl="1" eaLnBrk="1" hangingPunct="1">
              <a:lnSpc>
                <a:spcPct val="80000"/>
              </a:lnSpc>
            </a:pPr>
            <a:r>
              <a:rPr lang="en-US" altLang="en-US" sz="1900">
                <a:latin typeface="Tahoma" panose="020B0604030504040204" pitchFamily="34" charset="0"/>
              </a:rPr>
              <a:t>2</a:t>
            </a:r>
            <a:r>
              <a:rPr lang="en-US" altLang="en-US" sz="1900">
                <a:solidFill>
                  <a:srgbClr val="0070C0"/>
                </a:solidFill>
                <a:latin typeface="Tahoma" panose="020B0604030504040204" pitchFamily="34" charset="0"/>
              </a:rPr>
              <a:t>d</a:t>
            </a:r>
            <a:r>
              <a:rPr lang="en-US" altLang="en-US" sz="1900">
                <a:latin typeface="Tahoma" panose="020B0604030504040204" pitchFamily="34" charset="0"/>
              </a:rPr>
              <a:t> Cir. </a:t>
            </a:r>
            <a:r>
              <a:rPr lang="en-US" altLang="en-US" sz="1900">
                <a:solidFill>
                  <a:srgbClr val="3366FF"/>
                </a:solidFill>
                <a:latin typeface="Tahoma" panose="020B0604030504040204" pitchFamily="34" charset="0"/>
              </a:rPr>
              <a:t>– NOT </a:t>
            </a:r>
            <a:r>
              <a:rPr lang="en-US" altLang="en-US" sz="1900" b="1">
                <a:solidFill>
                  <a:srgbClr val="3366FF"/>
                </a:solidFill>
                <a:latin typeface="Tahoma" panose="020B0604030504040204" pitchFamily="34" charset="0"/>
              </a:rPr>
              <a:t>2nd</a:t>
            </a:r>
            <a:r>
              <a:rPr lang="en-US" altLang="en-US" sz="1900">
                <a:solidFill>
                  <a:srgbClr val="3366FF"/>
                </a:solidFill>
                <a:latin typeface="Tahoma" panose="020B0604030504040204" pitchFamily="34" charset="0"/>
              </a:rPr>
              <a:t> Cir. (Rule 6.2(b))</a:t>
            </a:r>
          </a:p>
          <a:p>
            <a:pPr lvl="1" eaLnBrk="1" hangingPunct="1">
              <a:lnSpc>
                <a:spcPct val="80000"/>
              </a:lnSpc>
            </a:pPr>
            <a:r>
              <a:rPr lang="en-US" altLang="en-US" sz="1900">
                <a:latin typeface="Tahoma" panose="020B0604030504040204" pitchFamily="34" charset="0"/>
              </a:rPr>
              <a:t>3</a:t>
            </a:r>
            <a:r>
              <a:rPr lang="en-US" altLang="en-US" sz="1900">
                <a:solidFill>
                  <a:srgbClr val="0070C0"/>
                </a:solidFill>
                <a:latin typeface="Tahoma" panose="020B0604030504040204" pitchFamily="34" charset="0"/>
              </a:rPr>
              <a:t>d</a:t>
            </a:r>
            <a:r>
              <a:rPr lang="en-US" altLang="en-US" sz="1900">
                <a:latin typeface="Tahoma" panose="020B0604030504040204" pitchFamily="34" charset="0"/>
              </a:rPr>
              <a:t> Cir. </a:t>
            </a:r>
            <a:r>
              <a:rPr lang="en-US" altLang="en-US" sz="1900">
                <a:solidFill>
                  <a:srgbClr val="3366FF"/>
                </a:solidFill>
                <a:latin typeface="Tahoma" panose="020B0604030504040204" pitchFamily="34" charset="0"/>
              </a:rPr>
              <a:t>– NOT </a:t>
            </a:r>
            <a:r>
              <a:rPr lang="en-US" altLang="en-US" sz="1900" b="1">
                <a:solidFill>
                  <a:srgbClr val="3366FF"/>
                </a:solidFill>
                <a:latin typeface="Tahoma" panose="020B0604030504040204" pitchFamily="34" charset="0"/>
              </a:rPr>
              <a:t>3rd</a:t>
            </a:r>
            <a:r>
              <a:rPr lang="en-US" altLang="en-US" sz="1900">
                <a:solidFill>
                  <a:srgbClr val="3366FF"/>
                </a:solidFill>
                <a:latin typeface="Tahoma" panose="020B0604030504040204" pitchFamily="34" charset="0"/>
              </a:rPr>
              <a:t> Cir.</a:t>
            </a:r>
          </a:p>
          <a:p>
            <a:pPr lvl="1" eaLnBrk="1" hangingPunct="1">
              <a:lnSpc>
                <a:spcPct val="80000"/>
              </a:lnSpc>
            </a:pPr>
            <a:r>
              <a:rPr lang="en-US" altLang="en-US" sz="1900">
                <a:latin typeface="Tahoma" panose="020B0604030504040204" pitchFamily="34" charset="0"/>
              </a:rPr>
              <a:t>4</a:t>
            </a:r>
            <a:r>
              <a:rPr lang="en-US" altLang="en-US" sz="1900">
                <a:solidFill>
                  <a:srgbClr val="0070C0"/>
                </a:solidFill>
                <a:latin typeface="Tahoma" panose="020B0604030504040204" pitchFamily="34" charset="0"/>
              </a:rPr>
              <a:t>th</a:t>
            </a:r>
            <a:r>
              <a:rPr lang="en-US" altLang="en-US" sz="1900">
                <a:latin typeface="Tahoma" panose="020B0604030504040204" pitchFamily="34" charset="0"/>
              </a:rPr>
              <a:t> Cir.</a:t>
            </a:r>
          </a:p>
          <a:p>
            <a:pPr lvl="1" eaLnBrk="1" hangingPunct="1">
              <a:lnSpc>
                <a:spcPct val="80000"/>
              </a:lnSpc>
            </a:pPr>
            <a:r>
              <a:rPr lang="en-US" altLang="en-US" sz="1900">
                <a:latin typeface="Tahoma" panose="020B0604030504040204" pitchFamily="34" charset="0"/>
              </a:rPr>
              <a:t>5th Cir.</a:t>
            </a:r>
          </a:p>
          <a:p>
            <a:pPr lvl="1" eaLnBrk="1" hangingPunct="1">
              <a:lnSpc>
                <a:spcPct val="80000"/>
              </a:lnSpc>
            </a:pPr>
            <a:r>
              <a:rPr lang="en-US" altLang="en-US" sz="1900">
                <a:latin typeface="Tahoma" panose="020B0604030504040204" pitchFamily="34" charset="0"/>
              </a:rPr>
              <a:t>6th Cir.</a:t>
            </a:r>
          </a:p>
          <a:p>
            <a:pPr lvl="1" eaLnBrk="1" hangingPunct="1">
              <a:lnSpc>
                <a:spcPct val="80000"/>
              </a:lnSpc>
            </a:pPr>
            <a:r>
              <a:rPr lang="en-US" altLang="en-US" sz="1900">
                <a:latin typeface="Tahoma" panose="020B0604030504040204" pitchFamily="34" charset="0"/>
              </a:rPr>
              <a:t>7th Cir.</a:t>
            </a:r>
          </a:p>
          <a:p>
            <a:pPr lvl="1" eaLnBrk="1" hangingPunct="1">
              <a:lnSpc>
                <a:spcPct val="80000"/>
              </a:lnSpc>
            </a:pPr>
            <a:r>
              <a:rPr lang="en-US" altLang="en-US" sz="1900">
                <a:latin typeface="Tahoma" panose="020B0604030504040204" pitchFamily="34" charset="0"/>
              </a:rPr>
              <a:t>8th Cir.</a:t>
            </a:r>
          </a:p>
          <a:p>
            <a:pPr lvl="1" eaLnBrk="1" hangingPunct="1">
              <a:lnSpc>
                <a:spcPct val="80000"/>
              </a:lnSpc>
            </a:pPr>
            <a:r>
              <a:rPr lang="en-US" altLang="en-US" sz="1900">
                <a:latin typeface="Tahoma" panose="020B0604030504040204" pitchFamily="34" charset="0"/>
              </a:rPr>
              <a:t>9th Cir.</a:t>
            </a:r>
          </a:p>
          <a:p>
            <a:pPr lvl="1" eaLnBrk="1" hangingPunct="1">
              <a:lnSpc>
                <a:spcPct val="80000"/>
              </a:lnSpc>
            </a:pPr>
            <a:r>
              <a:rPr lang="en-US" altLang="en-US" sz="1900">
                <a:latin typeface="Tahoma" panose="020B0604030504040204" pitchFamily="34" charset="0"/>
              </a:rPr>
              <a:t>10th Cir.</a:t>
            </a:r>
          </a:p>
          <a:p>
            <a:pPr lvl="1" eaLnBrk="1" hangingPunct="1">
              <a:lnSpc>
                <a:spcPct val="80000"/>
              </a:lnSpc>
            </a:pPr>
            <a:r>
              <a:rPr lang="en-US" altLang="en-US" sz="1900">
                <a:latin typeface="Tahoma" panose="020B0604030504040204" pitchFamily="34" charset="0"/>
              </a:rPr>
              <a:t>11th Cir.</a:t>
            </a:r>
          </a:p>
          <a:p>
            <a:pPr lvl="1" eaLnBrk="1" hangingPunct="1">
              <a:lnSpc>
                <a:spcPct val="80000"/>
              </a:lnSpc>
            </a:pPr>
            <a:r>
              <a:rPr lang="en-US" altLang="en-US" sz="1900">
                <a:latin typeface="Tahoma" panose="020B0604030504040204" pitchFamily="34" charset="0"/>
              </a:rPr>
              <a:t>D.C. Cir.</a:t>
            </a:r>
          </a:p>
          <a:p>
            <a:pPr lvl="1" eaLnBrk="1" hangingPunct="1">
              <a:lnSpc>
                <a:spcPct val="80000"/>
              </a:lnSpc>
            </a:pPr>
            <a:r>
              <a:rPr lang="en-US" altLang="en-US" sz="1900">
                <a:latin typeface="Tahoma" panose="020B0604030504040204" pitchFamily="34" charset="0"/>
              </a:rPr>
              <a:t>Fed. Cir.</a:t>
            </a:r>
          </a:p>
        </p:txBody>
      </p:sp>
      <p:pic>
        <p:nvPicPr>
          <p:cNvPr id="78852" name="Picture 4" descr="bs01022_">
            <a:extLst>
              <a:ext uri="{FF2B5EF4-FFF2-40B4-BE49-F238E27FC236}">
                <a16:creationId xmlns:a16="http://schemas.microsoft.com/office/drawing/2014/main" id="{3F0D0527-1B8C-E422-062D-69F6845E991F}"/>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27575" y="2379663"/>
            <a:ext cx="3651250" cy="3470275"/>
          </a:xfrm>
        </p:spPr>
      </p:pic>
      <p:sp>
        <p:nvSpPr>
          <p:cNvPr id="78853" name="Slide Number Placeholder 6">
            <a:extLst>
              <a:ext uri="{FF2B5EF4-FFF2-40B4-BE49-F238E27FC236}">
                <a16:creationId xmlns:a16="http://schemas.microsoft.com/office/drawing/2014/main" id="{C966ED3C-30B0-E91F-A6CE-98F9B1EBE39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76EA9D31-7C01-41E3-B38E-BB751150D830}" type="slidenum">
              <a:rPr lang="en-US" altLang="en-US" sz="1400" smtClean="0">
                <a:latin typeface="Arial" panose="020B0604020202020204" pitchFamily="34" charset="0"/>
              </a:rPr>
              <a:pPr>
                <a:spcBef>
                  <a:spcPct val="0"/>
                </a:spcBef>
                <a:buClrTx/>
                <a:buSzTx/>
                <a:buFontTx/>
                <a:buNone/>
              </a:pPr>
              <a:t>66</a:t>
            </a:fld>
            <a:endParaRPr lang="en-US" altLang="en-US" sz="1400">
              <a:latin typeface="Arial" panose="020B0604020202020204" pitchFamily="34" charset="0"/>
            </a:endParaRPr>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a:extLst>
              <a:ext uri="{FF2B5EF4-FFF2-40B4-BE49-F238E27FC236}">
                <a16:creationId xmlns:a16="http://schemas.microsoft.com/office/drawing/2014/main" id="{D2599A68-DB3A-D34C-F45D-9EBB83DB002C}"/>
              </a:ext>
            </a:extLst>
          </p:cNvPr>
          <p:cNvSpPr>
            <a:spLocks noGrp="1"/>
          </p:cNvSpPr>
          <p:nvPr>
            <p:ph type="title"/>
          </p:nvPr>
        </p:nvSpPr>
        <p:spPr>
          <a:xfrm>
            <a:off x="609600" y="838200"/>
            <a:ext cx="8001000" cy="1371600"/>
          </a:xfrm>
        </p:spPr>
        <p:txBody>
          <a:bodyPr/>
          <a:lstStyle/>
          <a:p>
            <a:pPr eaLnBrk="1" hangingPunct="1"/>
            <a:r>
              <a:rPr lang="en-US" altLang="en-US" sz="4400">
                <a:latin typeface="Tahoma" panose="020B0604030504040204" pitchFamily="34" charset="0"/>
              </a:rPr>
              <a:t>Common court abbreviations (cont’</a:t>
            </a:r>
            <a:r>
              <a:rPr lang="en-US" altLang="ja-JP" sz="4400">
                <a:latin typeface="Tahoma" panose="020B0604030504040204" pitchFamily="34" charset="0"/>
              </a:rPr>
              <a:t>d)</a:t>
            </a:r>
            <a:endParaRPr lang="en-US" altLang="en-US" sz="4400">
              <a:latin typeface="Tahoma" panose="020B0604030504040204" pitchFamily="34" charset="0"/>
            </a:endParaRPr>
          </a:p>
        </p:txBody>
      </p:sp>
      <p:pic>
        <p:nvPicPr>
          <p:cNvPr id="79875" name="Picture 4" descr="bd06450_">
            <a:extLst>
              <a:ext uri="{FF2B5EF4-FFF2-40B4-BE49-F238E27FC236}">
                <a16:creationId xmlns:a16="http://schemas.microsoft.com/office/drawing/2014/main" id="{BE704AC5-1386-D522-F775-16BCF02CB96C}"/>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1066800" y="2514600"/>
            <a:ext cx="3048000" cy="3429000"/>
          </a:xfrm>
        </p:spPr>
      </p:pic>
      <p:sp>
        <p:nvSpPr>
          <p:cNvPr id="79876" name="Rectangle 3">
            <a:extLst>
              <a:ext uri="{FF2B5EF4-FFF2-40B4-BE49-F238E27FC236}">
                <a16:creationId xmlns:a16="http://schemas.microsoft.com/office/drawing/2014/main" id="{2B342BE9-F68F-1123-24C7-75F9FEF83988}"/>
              </a:ext>
            </a:extLst>
          </p:cNvPr>
          <p:cNvSpPr>
            <a:spLocks noGrp="1"/>
          </p:cNvSpPr>
          <p:nvPr>
            <p:ph type="body" sz="half" idx="2"/>
          </p:nvPr>
        </p:nvSpPr>
        <p:spPr>
          <a:xfrm>
            <a:off x="4648200" y="2286000"/>
            <a:ext cx="3810000" cy="4114800"/>
          </a:xfrm>
        </p:spPr>
        <p:txBody>
          <a:bodyPr/>
          <a:lstStyle/>
          <a:p>
            <a:pPr eaLnBrk="1" hangingPunct="1">
              <a:lnSpc>
                <a:spcPct val="90000"/>
              </a:lnSpc>
            </a:pPr>
            <a:r>
              <a:rPr lang="en-US" altLang="en-US" sz="2800">
                <a:latin typeface="Tahoma" panose="020B0604030504040204" pitchFamily="34" charset="0"/>
              </a:rPr>
              <a:t>Federal district courts</a:t>
            </a:r>
          </a:p>
          <a:p>
            <a:pPr lvl="1" eaLnBrk="1" hangingPunct="1">
              <a:lnSpc>
                <a:spcPct val="90000"/>
              </a:lnSpc>
            </a:pPr>
            <a:r>
              <a:rPr lang="en-US" altLang="en-US" sz="2000">
                <a:latin typeface="Tahoma" panose="020B0604030504040204" pitchFamily="34" charset="0"/>
              </a:rPr>
              <a:t>Abbreviation is D.</a:t>
            </a:r>
          </a:p>
          <a:p>
            <a:pPr lvl="1" eaLnBrk="1" hangingPunct="1">
              <a:lnSpc>
                <a:spcPct val="90000"/>
              </a:lnSpc>
            </a:pPr>
            <a:r>
              <a:rPr lang="en-US" altLang="en-US" sz="2000">
                <a:latin typeface="Tahoma" panose="020B0604030504040204" pitchFamily="34" charset="0"/>
              </a:rPr>
              <a:t>If a state contains more than one federal district, you must include the abbreviation to identify that district:</a:t>
            </a:r>
          </a:p>
          <a:p>
            <a:pPr lvl="2" eaLnBrk="1" hangingPunct="1">
              <a:lnSpc>
                <a:spcPct val="90000"/>
              </a:lnSpc>
            </a:pPr>
            <a:r>
              <a:rPr lang="en-US" altLang="en-US" sz="1800">
                <a:latin typeface="Tahoma" panose="020B0604030504040204" pitchFamily="34" charset="0"/>
              </a:rPr>
              <a:t>Western District of Pennsylvania is </a:t>
            </a:r>
            <a:r>
              <a:rPr lang="en-US" altLang="en-US" sz="1800">
                <a:solidFill>
                  <a:srgbClr val="0070C0"/>
                </a:solidFill>
                <a:latin typeface="Tahoma" panose="020B0604030504040204" pitchFamily="34" charset="0"/>
              </a:rPr>
              <a:t>W.D. Pa.</a:t>
            </a:r>
          </a:p>
          <a:p>
            <a:pPr lvl="2" eaLnBrk="1" hangingPunct="1">
              <a:lnSpc>
                <a:spcPct val="90000"/>
              </a:lnSpc>
            </a:pPr>
            <a:r>
              <a:rPr lang="en-US" altLang="en-US" sz="1800">
                <a:latin typeface="Tahoma" panose="020B0604030504040204" pitchFamily="34" charset="0"/>
              </a:rPr>
              <a:t>Rhode Island, which only has one district, is </a:t>
            </a:r>
            <a:r>
              <a:rPr lang="en-US" altLang="en-US" sz="1800">
                <a:solidFill>
                  <a:srgbClr val="0070C0"/>
                </a:solidFill>
                <a:latin typeface="Tahoma" panose="020B0604030504040204" pitchFamily="34" charset="0"/>
              </a:rPr>
              <a:t>D.R.I.</a:t>
            </a:r>
          </a:p>
        </p:txBody>
      </p:sp>
      <p:sp>
        <p:nvSpPr>
          <p:cNvPr id="79877" name="Slide Number Placeholder 6">
            <a:extLst>
              <a:ext uri="{FF2B5EF4-FFF2-40B4-BE49-F238E27FC236}">
                <a16:creationId xmlns:a16="http://schemas.microsoft.com/office/drawing/2014/main" id="{F66A74A3-69E7-3A1C-00D1-167E43B474C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871BC217-B5BE-4FA2-A9BB-C17297876CAB}" type="slidenum">
              <a:rPr lang="en-US" altLang="en-US" sz="1400" smtClean="0">
                <a:latin typeface="Arial" panose="020B0604020202020204" pitchFamily="34" charset="0"/>
              </a:rPr>
              <a:pPr>
                <a:spcBef>
                  <a:spcPct val="0"/>
                </a:spcBef>
                <a:buClrTx/>
                <a:buSzTx/>
                <a:buFontTx/>
                <a:buNone/>
              </a:pPr>
              <a:t>67</a:t>
            </a:fld>
            <a:endParaRPr lang="en-US" altLang="en-US" sz="1400">
              <a:latin typeface="Arial" panose="020B0604020202020204" pitchFamily="34" charset="0"/>
            </a:endParaRPr>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a:extLst>
              <a:ext uri="{FF2B5EF4-FFF2-40B4-BE49-F238E27FC236}">
                <a16:creationId xmlns:a16="http://schemas.microsoft.com/office/drawing/2014/main" id="{D0CB44FD-E639-04FB-7F40-E3FB072AAE75}"/>
              </a:ext>
            </a:extLst>
          </p:cNvPr>
          <p:cNvSpPr>
            <a:spLocks noGrp="1"/>
          </p:cNvSpPr>
          <p:nvPr>
            <p:ph type="title"/>
          </p:nvPr>
        </p:nvSpPr>
        <p:spPr>
          <a:xfrm>
            <a:off x="609600" y="533400"/>
            <a:ext cx="7924800" cy="1143000"/>
          </a:xfrm>
        </p:spPr>
        <p:txBody>
          <a:bodyPr/>
          <a:lstStyle/>
          <a:p>
            <a:pPr eaLnBrk="1" hangingPunct="1"/>
            <a:r>
              <a:rPr lang="en-US" altLang="en-US" sz="4400">
                <a:latin typeface="Tahoma" panose="020B0604030504040204" pitchFamily="34" charset="0"/>
              </a:rPr>
              <a:t>Date of decision / year</a:t>
            </a:r>
          </a:p>
        </p:txBody>
      </p:sp>
      <p:sp>
        <p:nvSpPr>
          <p:cNvPr id="80899" name="Rectangle 3">
            <a:extLst>
              <a:ext uri="{FF2B5EF4-FFF2-40B4-BE49-F238E27FC236}">
                <a16:creationId xmlns:a16="http://schemas.microsoft.com/office/drawing/2014/main" id="{5A897CEF-981D-C5F4-A5C5-D36E8717DE48}"/>
              </a:ext>
            </a:extLst>
          </p:cNvPr>
          <p:cNvSpPr>
            <a:spLocks noGrp="1"/>
          </p:cNvSpPr>
          <p:nvPr>
            <p:ph idx="1"/>
          </p:nvPr>
        </p:nvSpPr>
        <p:spPr/>
        <p:txBody>
          <a:bodyPr/>
          <a:lstStyle/>
          <a:p>
            <a:pPr eaLnBrk="1" hangingPunct="1">
              <a:lnSpc>
                <a:spcPct val="90000"/>
              </a:lnSpc>
            </a:pPr>
            <a:r>
              <a:rPr lang="en-US" altLang="en-US" sz="2400">
                <a:latin typeface="Tahoma" panose="020B0604030504040204" pitchFamily="34" charset="0"/>
              </a:rPr>
              <a:t>The date of the decision is the last piece of information contained in the parenthetical after the case page.</a:t>
            </a:r>
          </a:p>
          <a:p>
            <a:pPr lvl="1" eaLnBrk="1" hangingPunct="1">
              <a:lnSpc>
                <a:spcPct val="90000"/>
              </a:lnSpc>
            </a:pPr>
            <a:r>
              <a:rPr lang="en-US" altLang="en-US" sz="2000">
                <a:latin typeface="Tahoma" panose="020B0604030504040204" pitchFamily="34" charset="0"/>
              </a:rPr>
              <a:t>For decisions published in reporters, use the YEAR of the decision.</a:t>
            </a:r>
          </a:p>
          <a:p>
            <a:pPr lvl="1" eaLnBrk="1" hangingPunct="1">
              <a:lnSpc>
                <a:spcPct val="90000"/>
              </a:lnSpc>
            </a:pPr>
            <a:r>
              <a:rPr lang="en-US" altLang="en-US" sz="2000">
                <a:latin typeface="Tahoma" panose="020B0604030504040204" pitchFamily="34" charset="0"/>
              </a:rPr>
              <a:t>For unreported cases and cases cited to a slip opinion, provide the EXACT DATE of the decision.</a:t>
            </a:r>
          </a:p>
          <a:p>
            <a:pPr lvl="1" eaLnBrk="1" hangingPunct="1">
              <a:lnSpc>
                <a:spcPct val="90000"/>
              </a:lnSpc>
            </a:pPr>
            <a:r>
              <a:rPr lang="en-US" altLang="en-US" sz="2000">
                <a:latin typeface="Tahoma" panose="020B0604030504040204" pitchFamily="34" charset="0"/>
              </a:rPr>
              <a:t>When citing a case with different decisions issued in the </a:t>
            </a:r>
            <a:r>
              <a:rPr lang="en-US" altLang="en-US" sz="2000">
                <a:solidFill>
                  <a:srgbClr val="3366FF"/>
                </a:solidFill>
                <a:latin typeface="Tahoma" panose="020B0604030504040204" pitchFamily="34" charset="0"/>
              </a:rPr>
              <a:t>same year</a:t>
            </a:r>
            <a:r>
              <a:rPr lang="en-US" altLang="en-US" sz="2000">
                <a:latin typeface="Tahoma" panose="020B0604030504040204" pitchFamily="34" charset="0"/>
              </a:rPr>
              <a:t>, include the year only in the parenthetical for the last-cited decision</a:t>
            </a:r>
            <a:r>
              <a:rPr lang="en-US" altLang="en-US">
                <a:latin typeface="Tahoma" panose="020B0604030504040204" pitchFamily="34" charset="0"/>
              </a:rPr>
              <a:t>.</a:t>
            </a:r>
          </a:p>
          <a:p>
            <a:pPr lvl="2" eaLnBrk="1" hangingPunct="1">
              <a:lnSpc>
                <a:spcPct val="90000"/>
              </a:lnSpc>
            </a:pPr>
            <a:r>
              <a:rPr lang="en-US" altLang="en-US" sz="1800">
                <a:latin typeface="Tahoma" panose="020B0604030504040204" pitchFamily="34" charset="0"/>
              </a:rPr>
              <a:t>For example, if the 5th Circuit decided a case in 2001 &amp; the U.S. Supreme Court granted a writ of certiorari to review that case in 2001, include the year only in the citation to the Supreme Court</a:t>
            </a:r>
            <a:r>
              <a:rPr lang="en-US" altLang="en-US" sz="1800">
                <a:latin typeface="Tahoma" panose="020B0604030504040204" pitchFamily="34" charset="0"/>
                <a:ea typeface="HGP明朝E" panose="02020800000000000000" pitchFamily="18" charset="-128"/>
                <a:cs typeface="HGP明朝E" panose="02020800000000000000" pitchFamily="18" charset="-128"/>
              </a:rPr>
              <a:t>’</a:t>
            </a:r>
            <a:r>
              <a:rPr lang="en-US" altLang="ja-JP" sz="1800">
                <a:latin typeface="Tahoma" panose="020B0604030504040204" pitchFamily="34" charset="0"/>
                <a:ea typeface="HGP明朝E" panose="02020800000000000000" pitchFamily="18" charset="-128"/>
                <a:cs typeface="HGP明朝E" panose="02020800000000000000" pitchFamily="18" charset="-128"/>
              </a:rPr>
              <a:t>s decision:</a:t>
            </a:r>
          </a:p>
          <a:p>
            <a:pPr lvl="3" eaLnBrk="1" hangingPunct="1">
              <a:lnSpc>
                <a:spcPct val="90000"/>
              </a:lnSpc>
            </a:pPr>
            <a:r>
              <a:rPr lang="en-US" altLang="en-US" sz="1800" u="sng">
                <a:latin typeface="Tahoma" panose="020B0604030504040204" pitchFamily="34" charset="0"/>
              </a:rPr>
              <a:t>Cox v. Abernathy</a:t>
            </a:r>
            <a:r>
              <a:rPr lang="en-US" altLang="en-US" sz="1800">
                <a:latin typeface="Tahoma" panose="020B0604030504040204" pitchFamily="34" charset="0"/>
              </a:rPr>
              <a:t>, 241 F.3d 467, 479 (5th Cir.), </a:t>
            </a:r>
            <a:r>
              <a:rPr lang="en-US" altLang="en-US" sz="1800" u="sng">
                <a:latin typeface="Tahoma" panose="020B0604030504040204" pitchFamily="34" charset="0"/>
              </a:rPr>
              <a:t>cert. granted</a:t>
            </a:r>
            <a:r>
              <a:rPr lang="en-US" altLang="en-US" sz="1800">
                <a:latin typeface="Tahoma" panose="020B0604030504040204" pitchFamily="34" charset="0"/>
              </a:rPr>
              <a:t>, 602 U.S. 894 (2001).</a:t>
            </a:r>
          </a:p>
        </p:txBody>
      </p:sp>
      <p:sp>
        <p:nvSpPr>
          <p:cNvPr id="80900" name="Slide Number Placeholder 5">
            <a:extLst>
              <a:ext uri="{FF2B5EF4-FFF2-40B4-BE49-F238E27FC236}">
                <a16:creationId xmlns:a16="http://schemas.microsoft.com/office/drawing/2014/main" id="{E79B5517-39E6-F2F6-BC3A-1C38249DB90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D50D4FF4-B959-4379-ADD4-F864419F0986}" type="slidenum">
              <a:rPr lang="en-US" altLang="en-US" sz="1400" smtClean="0">
                <a:latin typeface="Arial" panose="020B0604020202020204" pitchFamily="34" charset="0"/>
              </a:rPr>
              <a:pPr>
                <a:spcBef>
                  <a:spcPct val="0"/>
                </a:spcBef>
                <a:buClrTx/>
                <a:buSzTx/>
                <a:buFontTx/>
                <a:buNone/>
              </a:pPr>
              <a:t>68</a:t>
            </a:fld>
            <a:endParaRPr lang="en-US" altLang="en-US" sz="1400">
              <a:latin typeface="Arial" panose="020B0604020202020204" pitchFamily="34" charset="0"/>
            </a:endParaRPr>
          </a:p>
        </p:txBody>
      </p:sp>
    </p:spTree>
  </p:cSld>
  <p:clrMapOvr>
    <a:masterClrMapping/>
  </p:clrMapOvr>
  <p:transition spd="slow"/>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a:extLst>
              <a:ext uri="{FF2B5EF4-FFF2-40B4-BE49-F238E27FC236}">
                <a16:creationId xmlns:a16="http://schemas.microsoft.com/office/drawing/2014/main" id="{2E074642-9B08-C5AE-0796-353E4A063D5E}"/>
              </a:ext>
            </a:extLst>
          </p:cNvPr>
          <p:cNvSpPr>
            <a:spLocks noGrp="1"/>
          </p:cNvSpPr>
          <p:nvPr>
            <p:ph type="title"/>
          </p:nvPr>
        </p:nvSpPr>
        <p:spPr>
          <a:xfrm>
            <a:off x="685800" y="762000"/>
            <a:ext cx="8229600" cy="1143000"/>
          </a:xfrm>
        </p:spPr>
        <p:txBody>
          <a:bodyPr/>
          <a:lstStyle/>
          <a:p>
            <a:r>
              <a:rPr lang="en-US" altLang="en-US" sz="4000"/>
              <a:t>Summary of Helpful Bluebook Tables for Case Information</a:t>
            </a:r>
          </a:p>
        </p:txBody>
      </p:sp>
      <p:sp>
        <p:nvSpPr>
          <p:cNvPr id="81923" name="Content Placeholder 2">
            <a:extLst>
              <a:ext uri="{FF2B5EF4-FFF2-40B4-BE49-F238E27FC236}">
                <a16:creationId xmlns:a16="http://schemas.microsoft.com/office/drawing/2014/main" id="{FEAB587F-7E7E-2061-3158-CABAD021B967}"/>
              </a:ext>
            </a:extLst>
          </p:cNvPr>
          <p:cNvSpPr>
            <a:spLocks noGrp="1"/>
          </p:cNvSpPr>
          <p:nvPr>
            <p:ph idx="1"/>
          </p:nvPr>
        </p:nvSpPr>
        <p:spPr/>
        <p:txBody>
          <a:bodyPr/>
          <a:lstStyle/>
          <a:p>
            <a:endParaRPr lang="en-US" altLang="en-US">
              <a:latin typeface="Tahoma" panose="020B0604030504040204" pitchFamily="34" charset="0"/>
              <a:cs typeface="Tahoma" panose="020B0604030504040204" pitchFamily="34" charset="0"/>
            </a:endParaRPr>
          </a:p>
          <a:p>
            <a:r>
              <a:rPr lang="en-US" altLang="en-US">
                <a:latin typeface="Tahoma" panose="020B0604030504040204" pitchFamily="34" charset="0"/>
                <a:cs typeface="Tahoma" panose="020B0604030504040204" pitchFamily="34" charset="0"/>
              </a:rPr>
              <a:t>T1 – United States Jurisdictions</a:t>
            </a:r>
          </a:p>
          <a:p>
            <a:r>
              <a:rPr lang="en-US" altLang="en-US">
                <a:latin typeface="Tahoma" panose="020B0604030504040204" pitchFamily="34" charset="0"/>
                <a:cs typeface="Tahoma" panose="020B0604030504040204" pitchFamily="34" charset="0"/>
              </a:rPr>
              <a:t>T6 – Common Words in Case Names</a:t>
            </a:r>
          </a:p>
          <a:p>
            <a:r>
              <a:rPr lang="en-US" altLang="en-US">
                <a:latin typeface="Tahoma" panose="020B0604030504040204" pitchFamily="34" charset="0"/>
                <a:cs typeface="Tahoma" panose="020B0604030504040204" pitchFamily="34" charset="0"/>
              </a:rPr>
              <a:t>T7 – Court Names</a:t>
            </a:r>
          </a:p>
          <a:p>
            <a:r>
              <a:rPr lang="en-US" altLang="en-US">
                <a:latin typeface="Tahoma" panose="020B0604030504040204" pitchFamily="34" charset="0"/>
                <a:cs typeface="Tahoma" panose="020B0604030504040204" pitchFamily="34" charset="0"/>
              </a:rPr>
              <a:t>T8 – Explanatory Phrases</a:t>
            </a:r>
          </a:p>
          <a:p>
            <a:r>
              <a:rPr lang="en-US" altLang="en-US">
                <a:latin typeface="Tahoma" panose="020B0604030504040204" pitchFamily="34" charset="0"/>
                <a:cs typeface="Tahoma" panose="020B0604030504040204" pitchFamily="34" charset="0"/>
              </a:rPr>
              <a:t>T10 – Geographical Terms</a:t>
            </a:r>
          </a:p>
          <a:p>
            <a:r>
              <a:rPr lang="en-US" altLang="en-US">
                <a:latin typeface="Tahoma" panose="020B0604030504040204" pitchFamily="34" charset="0"/>
                <a:cs typeface="Tahoma" panose="020B0604030504040204" pitchFamily="34" charset="0"/>
              </a:rPr>
              <a:t>T12 – Months</a:t>
            </a:r>
          </a:p>
          <a:p>
            <a:endParaRPr lang="en-US" altLang="en-US"/>
          </a:p>
          <a:p>
            <a:endParaRPr lang="en-US" altLang="en-US"/>
          </a:p>
        </p:txBody>
      </p:sp>
      <p:sp>
        <p:nvSpPr>
          <p:cNvPr id="81924" name="Slide Number Placeholder 3">
            <a:extLst>
              <a:ext uri="{FF2B5EF4-FFF2-40B4-BE49-F238E27FC236}">
                <a16:creationId xmlns:a16="http://schemas.microsoft.com/office/drawing/2014/main" id="{39A24D81-1E38-301E-C82B-EB9D24E12A0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13578EE7-182E-4C71-91D4-1616EB444E9E}" type="slidenum">
              <a:rPr lang="en-US" altLang="en-US" sz="1400" smtClean="0">
                <a:latin typeface="Arial" panose="020B0604020202020204" pitchFamily="34" charset="0"/>
                <a:cs typeface="Arial" panose="020B0604020202020204" pitchFamily="34" charset="0"/>
              </a:rPr>
              <a:pPr>
                <a:spcBef>
                  <a:spcPct val="0"/>
                </a:spcBef>
                <a:buClrTx/>
                <a:buSzTx/>
                <a:buFontTx/>
                <a:buNone/>
              </a:pPr>
              <a:t>69</a:t>
            </a:fld>
            <a:endParaRPr lang="en-US" altLang="en-US" sz="1200">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12C41BD6-BA3F-326B-407C-282BAE4A9518}"/>
              </a:ext>
            </a:extLst>
          </p:cNvPr>
          <p:cNvSpPr>
            <a:spLocks noGrp="1"/>
          </p:cNvSpPr>
          <p:nvPr>
            <p:ph type="title"/>
          </p:nvPr>
        </p:nvSpPr>
        <p:spPr>
          <a:xfrm>
            <a:off x="685800" y="457200"/>
            <a:ext cx="8077200" cy="1143000"/>
          </a:xfrm>
        </p:spPr>
        <p:txBody>
          <a:bodyPr/>
          <a:lstStyle/>
          <a:p>
            <a:pPr eaLnBrk="1" hangingPunct="1"/>
            <a:r>
              <a:rPr lang="en-US" altLang="ja-JP" sz="4400">
                <a:latin typeface="Tahoma" panose="020B0604030504040204" pitchFamily="34" charset="0"/>
              </a:rPr>
              <a:t>The Index</a:t>
            </a:r>
            <a:endParaRPr lang="en-US" altLang="en-US" sz="4400">
              <a:latin typeface="Tahoma" panose="020B0604030504040204" pitchFamily="34" charset="0"/>
            </a:endParaRPr>
          </a:p>
        </p:txBody>
      </p:sp>
      <p:sp>
        <p:nvSpPr>
          <p:cNvPr id="16387" name="Rectangle 4">
            <a:extLst>
              <a:ext uri="{FF2B5EF4-FFF2-40B4-BE49-F238E27FC236}">
                <a16:creationId xmlns:a16="http://schemas.microsoft.com/office/drawing/2014/main" id="{D63AEFDB-EB5A-2E95-6E5D-B600EC83CAAB}"/>
              </a:ext>
            </a:extLst>
          </p:cNvPr>
          <p:cNvSpPr>
            <a:spLocks noGrp="1"/>
          </p:cNvSpPr>
          <p:nvPr>
            <p:ph type="body" sz="half" idx="2"/>
          </p:nvPr>
        </p:nvSpPr>
        <p:spPr>
          <a:xfrm>
            <a:off x="533400" y="1936750"/>
            <a:ext cx="8077200" cy="4419600"/>
          </a:xfrm>
        </p:spPr>
        <p:txBody>
          <a:bodyPr/>
          <a:lstStyle/>
          <a:p>
            <a:pPr eaLnBrk="1" hangingPunct="1">
              <a:lnSpc>
                <a:spcPct val="90000"/>
              </a:lnSpc>
            </a:pPr>
            <a:r>
              <a:rPr lang="en-US" altLang="en-US" sz="2800">
                <a:latin typeface="Tahoma" panose="020B0604030504040204" pitchFamily="34" charset="0"/>
              </a:rPr>
              <a:t>The </a:t>
            </a:r>
            <a:r>
              <a:rPr lang="en-US" altLang="en-US" sz="2800" u="sng">
                <a:latin typeface="Tahoma" panose="020B0604030504040204" pitchFamily="34" charset="0"/>
              </a:rPr>
              <a:t>Bluebook</a:t>
            </a:r>
            <a:r>
              <a:rPr lang="en-US" altLang="en-US" sz="2800">
                <a:latin typeface="Tahoma" panose="020B0604030504040204" pitchFamily="34" charset="0"/>
              </a:rPr>
              <a:t> index at the end of the book also is extremely helpful &amp; detailed.</a:t>
            </a:r>
          </a:p>
          <a:p>
            <a:pPr eaLnBrk="1" hangingPunct="1">
              <a:lnSpc>
                <a:spcPct val="90000"/>
              </a:lnSpc>
            </a:pPr>
            <a:r>
              <a:rPr lang="en-US" altLang="en-US" sz="2800">
                <a:latin typeface="Tahoma" panose="020B0604030504040204" pitchFamily="34" charset="0"/>
              </a:rPr>
              <a:t>As stated, use the index for other rules not covered in the Guide…</a:t>
            </a:r>
          </a:p>
          <a:p>
            <a:pPr lvl="1" eaLnBrk="1" hangingPunct="1">
              <a:lnSpc>
                <a:spcPct val="90000"/>
              </a:lnSpc>
            </a:pPr>
            <a:r>
              <a:rPr lang="en-US" altLang="en-US">
                <a:latin typeface="Tahoma" panose="020B0604030504040204" pitchFamily="34" charset="0"/>
              </a:rPr>
              <a:t>Such as: </a:t>
            </a:r>
          </a:p>
          <a:p>
            <a:pPr lvl="2" eaLnBrk="1" hangingPunct="1">
              <a:lnSpc>
                <a:spcPct val="90000"/>
              </a:lnSpc>
            </a:pPr>
            <a:r>
              <a:rPr lang="en-US" altLang="en-US">
                <a:solidFill>
                  <a:srgbClr val="FF8000"/>
                </a:solidFill>
                <a:latin typeface="Tahoma" panose="020B0604030504040204" pitchFamily="34" charset="0"/>
              </a:rPr>
              <a:t>B12.1.3</a:t>
            </a:r>
            <a:r>
              <a:rPr lang="en-US" altLang="en-US">
                <a:solidFill>
                  <a:schemeClr val="accent1"/>
                </a:solidFill>
                <a:latin typeface="Tahoma" panose="020B0604030504040204" pitchFamily="34" charset="0"/>
              </a:rPr>
              <a:t> </a:t>
            </a:r>
            <a:r>
              <a:rPr lang="en-US" altLang="en-US">
                <a:latin typeface="Tahoma" panose="020B0604030504040204" pitchFamily="34" charset="0"/>
              </a:rPr>
              <a:t>(Rules of Evidence and Procedure and Restatements)</a:t>
            </a:r>
          </a:p>
          <a:p>
            <a:pPr lvl="2" eaLnBrk="1" hangingPunct="1">
              <a:lnSpc>
                <a:spcPct val="90000"/>
              </a:lnSpc>
            </a:pPr>
            <a:r>
              <a:rPr lang="en-US" altLang="en-US">
                <a:solidFill>
                  <a:srgbClr val="FF8000"/>
                </a:solidFill>
                <a:latin typeface="Tahoma" panose="020B0604030504040204" pitchFamily="34" charset="0"/>
              </a:rPr>
              <a:t>B13 </a:t>
            </a:r>
            <a:r>
              <a:rPr lang="en-US" altLang="en-US">
                <a:latin typeface="Tahoma" panose="020B0604030504040204" pitchFamily="34" charset="0"/>
              </a:rPr>
              <a:t>(Legislative Materials)</a:t>
            </a:r>
          </a:p>
          <a:p>
            <a:pPr lvl="2" eaLnBrk="1" hangingPunct="1">
              <a:lnSpc>
                <a:spcPct val="90000"/>
              </a:lnSpc>
            </a:pPr>
            <a:r>
              <a:rPr lang="en-US" altLang="en-US">
                <a:solidFill>
                  <a:srgbClr val="FF8000"/>
                </a:solidFill>
                <a:latin typeface="Tahoma" panose="020B0604030504040204" pitchFamily="34" charset="0"/>
              </a:rPr>
              <a:t>B14</a:t>
            </a:r>
            <a:r>
              <a:rPr lang="en-US" altLang="en-US">
                <a:latin typeface="Tahoma" panose="020B0604030504040204" pitchFamily="34" charset="0"/>
              </a:rPr>
              <a:t> (Regulations)</a:t>
            </a:r>
          </a:p>
          <a:p>
            <a:pPr lvl="2" eaLnBrk="1" hangingPunct="1">
              <a:lnSpc>
                <a:spcPct val="90000"/>
              </a:lnSpc>
            </a:pPr>
            <a:r>
              <a:rPr lang="en-US" altLang="en-US">
                <a:solidFill>
                  <a:srgbClr val="FF8000"/>
                </a:solidFill>
                <a:latin typeface="Tahoma" panose="020B0604030504040204" pitchFamily="34" charset="0"/>
              </a:rPr>
              <a:t>B15-18 </a:t>
            </a:r>
            <a:r>
              <a:rPr lang="en-US" altLang="en-US">
                <a:latin typeface="Tahoma" panose="020B0604030504040204" pitchFamily="34" charset="0"/>
              </a:rPr>
              <a:t>(Secondary Sources)</a:t>
            </a:r>
          </a:p>
          <a:p>
            <a:pPr eaLnBrk="1" hangingPunct="1">
              <a:lnSpc>
                <a:spcPct val="90000"/>
              </a:lnSpc>
            </a:pPr>
            <a:r>
              <a:rPr lang="en-US" altLang="en-US" sz="2800">
                <a:latin typeface="Tahoma" panose="020B0604030504040204" pitchFamily="34" charset="0"/>
              </a:rPr>
              <a:t>The index is extremely detailed.</a:t>
            </a:r>
          </a:p>
          <a:p>
            <a:pPr eaLnBrk="1" hangingPunct="1">
              <a:lnSpc>
                <a:spcPct val="90000"/>
              </a:lnSpc>
            </a:pPr>
            <a:endParaRPr lang="en-US" altLang="en-US" sz="2800">
              <a:latin typeface="Tahoma" panose="020B0604030504040204" pitchFamily="34" charset="0"/>
            </a:endParaRPr>
          </a:p>
        </p:txBody>
      </p:sp>
      <p:sp>
        <p:nvSpPr>
          <p:cNvPr id="16388" name="Slide Number Placeholder 6">
            <a:extLst>
              <a:ext uri="{FF2B5EF4-FFF2-40B4-BE49-F238E27FC236}">
                <a16:creationId xmlns:a16="http://schemas.microsoft.com/office/drawing/2014/main" id="{35EC4E36-E335-2E99-3349-ED5614DE6E9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2B049A9-E76A-4314-AB99-69A627B8AAEB}" type="slidenum">
              <a:rPr lang="en-US" altLang="en-US" sz="1400" smtClean="0">
                <a:latin typeface="Arial" panose="020B0604020202020204" pitchFamily="34" charset="0"/>
              </a:rPr>
              <a:pPr>
                <a:spcBef>
                  <a:spcPct val="0"/>
                </a:spcBef>
                <a:buClrTx/>
                <a:buSzTx/>
                <a:buFontTx/>
                <a:buNone/>
              </a:pPr>
              <a:t>7</a:t>
            </a:fld>
            <a:endParaRPr lang="en-US" altLang="en-US" sz="1400">
              <a:latin typeface="Arial" panose="020B0604020202020204" pitchFamily="34" charset="0"/>
            </a:endParaRPr>
          </a:p>
        </p:txBody>
      </p:sp>
    </p:spTree>
  </p:cSld>
  <p:clrMapOvr>
    <a:masterClrMapping/>
  </p:clrMapOvr>
  <p:transition spd="med"/>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a:extLst>
              <a:ext uri="{FF2B5EF4-FFF2-40B4-BE49-F238E27FC236}">
                <a16:creationId xmlns:a16="http://schemas.microsoft.com/office/drawing/2014/main" id="{DBE557D4-630E-1C57-9763-64E5AE77777F}"/>
              </a:ext>
            </a:extLst>
          </p:cNvPr>
          <p:cNvSpPr>
            <a:spLocks noGrp="1"/>
          </p:cNvSpPr>
          <p:nvPr>
            <p:ph type="title"/>
          </p:nvPr>
        </p:nvSpPr>
        <p:spPr>
          <a:xfrm>
            <a:off x="533400" y="533400"/>
            <a:ext cx="8153400" cy="1143000"/>
          </a:xfrm>
        </p:spPr>
        <p:txBody>
          <a:bodyPr>
            <a:normAutofit/>
          </a:bodyPr>
          <a:lstStyle/>
          <a:p>
            <a:pPr eaLnBrk="1" fontAlgn="auto" hangingPunct="1">
              <a:spcAft>
                <a:spcPts val="0"/>
              </a:spcAft>
              <a:defRPr/>
            </a:pPr>
            <a:r>
              <a:rPr lang="en-US" sz="4400" dirty="0">
                <a:latin typeface="Tahoma" pitchFamily="34" charset="0"/>
                <a:ea typeface="+mj-ea"/>
                <a:cs typeface="Tahoma" pitchFamily="34" charset="0"/>
              </a:rPr>
              <a:t>Pending and unreported cases</a:t>
            </a:r>
          </a:p>
        </p:txBody>
      </p:sp>
      <p:sp>
        <p:nvSpPr>
          <p:cNvPr id="68610" name="Content Placeholder 2">
            <a:extLst>
              <a:ext uri="{FF2B5EF4-FFF2-40B4-BE49-F238E27FC236}">
                <a16:creationId xmlns:a16="http://schemas.microsoft.com/office/drawing/2014/main" id="{AD12E6CA-10D5-52F8-6E13-8DD6DB49BF6C}"/>
              </a:ext>
            </a:extLst>
          </p:cNvPr>
          <p:cNvSpPr>
            <a:spLocks noGrp="1"/>
          </p:cNvSpPr>
          <p:nvPr>
            <p:ph idx="1"/>
          </p:nvPr>
        </p:nvSpPr>
        <p:spPr>
          <a:xfrm>
            <a:off x="533400" y="1828800"/>
            <a:ext cx="7772400" cy="4876800"/>
          </a:xfrm>
        </p:spPr>
        <p:txBody>
          <a:bodyPr>
            <a:normAutofit/>
          </a:bodyPr>
          <a:lstStyle/>
          <a:p>
            <a:pPr marL="274320" indent="-274320" eaLnBrk="1" fontAlgn="auto" hangingPunct="1">
              <a:spcAft>
                <a:spcPts val="0"/>
              </a:spcAft>
              <a:buClr>
                <a:schemeClr val="accent3"/>
              </a:buClr>
              <a:buFont typeface="Wingdings 2"/>
              <a:buChar char=""/>
              <a:defRPr/>
            </a:pPr>
            <a:r>
              <a:rPr lang="en-US" sz="2800" i="1" dirty="0">
                <a:solidFill>
                  <a:srgbClr val="FF8000"/>
                </a:solidFill>
                <a:latin typeface="Tahoma" charset="0"/>
                <a:ea typeface="ＭＳ Ｐゴシック" charset="0"/>
                <a:cs typeface="Tahoma" charset="0"/>
              </a:rPr>
              <a:t>Rule B10.1.4, Rule 10.8.1(a), &amp; Quick Reference (back cover)</a:t>
            </a:r>
          </a:p>
          <a:p>
            <a:pPr marL="274320" indent="-274320" eaLnBrk="1" fontAlgn="auto" hangingPunct="1">
              <a:spcAft>
                <a:spcPts val="0"/>
              </a:spcAft>
              <a:buClr>
                <a:schemeClr val="accent3"/>
              </a:buClr>
              <a:buFont typeface="Wingdings 2"/>
              <a:buChar char=""/>
              <a:defRPr/>
            </a:pPr>
            <a:r>
              <a:rPr lang="en-US" sz="2200" dirty="0">
                <a:latin typeface="Tahoma" charset="0"/>
                <a:ea typeface="ＭＳ Ｐゴシック" charset="0"/>
                <a:cs typeface="Tahoma" charset="0"/>
              </a:rPr>
              <a:t>Sometimes you will need to cite to a case that can be found online on Lexis or Westlaw but has not been assigned to a reporter for publication.</a:t>
            </a:r>
          </a:p>
          <a:p>
            <a:pPr marL="274320" indent="-274320" eaLnBrk="1" fontAlgn="auto" hangingPunct="1">
              <a:spcAft>
                <a:spcPts val="0"/>
              </a:spcAft>
              <a:buClr>
                <a:schemeClr val="accent3"/>
              </a:buClr>
              <a:buFont typeface="Wingdings 2"/>
              <a:buChar char=""/>
              <a:defRPr/>
            </a:pPr>
            <a:r>
              <a:rPr lang="en-US" sz="2200" dirty="0">
                <a:latin typeface="Tahoma" charset="0"/>
                <a:ea typeface="ＭＳ Ｐゴシック" charset="0"/>
                <a:cs typeface="Tahoma" charset="0"/>
              </a:rPr>
              <a:t>Citations to databases are slightly more complex and should include the following:</a:t>
            </a:r>
          </a:p>
          <a:p>
            <a:pPr marL="641033" lvl="1" indent="-274320" eaLnBrk="1" fontAlgn="auto" hangingPunct="1">
              <a:spcAft>
                <a:spcPts val="0"/>
              </a:spcAft>
              <a:buClr>
                <a:schemeClr val="accent3"/>
              </a:buClr>
              <a:buFont typeface="Wingdings 2"/>
              <a:buChar char=""/>
              <a:defRPr/>
            </a:pPr>
            <a:r>
              <a:rPr lang="en-US" sz="2000" i="1" dirty="0">
                <a:latin typeface="Tahoma" charset="0"/>
                <a:ea typeface="ＭＳ Ｐゴシック" charset="0"/>
                <a:cs typeface="Tahoma" charset="0"/>
              </a:rPr>
              <a:t>Case name</a:t>
            </a:r>
            <a:r>
              <a:rPr lang="en-US" sz="2000" dirty="0">
                <a:latin typeface="Tahoma" charset="0"/>
                <a:ea typeface="ＭＳ Ｐゴシック" charset="0"/>
                <a:cs typeface="Tahoma" charset="0"/>
              </a:rPr>
              <a:t>, case docket number, database identifier and electronic report number, at *star page number, (court and full date).</a:t>
            </a:r>
          </a:p>
          <a:p>
            <a:pPr marL="914717" lvl="2" indent="-246888" eaLnBrk="1" fontAlgn="auto" hangingPunct="1">
              <a:spcAft>
                <a:spcPts val="0"/>
              </a:spcAft>
              <a:buFont typeface="Wingdings 2"/>
              <a:buChar char=""/>
              <a:defRPr/>
            </a:pPr>
            <a:r>
              <a:rPr lang="en-US" sz="2000" dirty="0">
                <a:solidFill>
                  <a:srgbClr val="3366FF"/>
                </a:solidFill>
                <a:latin typeface="Tahoma" pitchFamily="34" charset="0"/>
                <a:ea typeface="+mn-ea"/>
              </a:rPr>
              <a:t>Example:</a:t>
            </a:r>
            <a:r>
              <a:rPr lang="en-US" sz="2000" dirty="0">
                <a:solidFill>
                  <a:srgbClr val="3366FF"/>
                </a:solidFill>
                <a:latin typeface="Tahoma" charset="0"/>
                <a:ea typeface="ＭＳ Ｐゴシック" charset="0"/>
                <a:cs typeface="Tahoma" charset="0"/>
              </a:rPr>
              <a:t> </a:t>
            </a:r>
            <a:r>
              <a:rPr lang="en-US" sz="2000" u="sng" dirty="0">
                <a:latin typeface="Tahoma" charset="0"/>
                <a:ea typeface="ＭＳ Ｐゴシック" charset="0"/>
                <a:cs typeface="Tahoma" charset="0"/>
              </a:rPr>
              <a:t>Albrecht v. Stanczek</a:t>
            </a:r>
            <a:r>
              <a:rPr lang="en-US" sz="2000" dirty="0">
                <a:latin typeface="Tahoma" charset="0"/>
                <a:ea typeface="ＭＳ Ｐゴシック" charset="0"/>
                <a:cs typeface="Tahoma" charset="0"/>
              </a:rPr>
              <a:t>, </a:t>
            </a:r>
            <a:r>
              <a:rPr lang="en-US" sz="2000" dirty="0">
                <a:solidFill>
                  <a:srgbClr val="0070C0"/>
                </a:solidFill>
                <a:latin typeface="Tahoma" charset="0"/>
                <a:ea typeface="ＭＳ Ｐゴシック" charset="0"/>
                <a:cs typeface="Tahoma" charset="0"/>
              </a:rPr>
              <a:t>No. 87-C9535</a:t>
            </a:r>
            <a:r>
              <a:rPr lang="en-US" sz="2000" dirty="0">
                <a:latin typeface="Tahoma" charset="0"/>
                <a:ea typeface="ＭＳ Ｐゴシック" charset="0"/>
                <a:cs typeface="Tahoma" charset="0"/>
              </a:rPr>
              <a:t>, 1991 U.S. Dist. LEXIS 5088, </a:t>
            </a:r>
            <a:r>
              <a:rPr lang="en-US" sz="2000" dirty="0">
                <a:solidFill>
                  <a:srgbClr val="0070C0"/>
                </a:solidFill>
                <a:latin typeface="Tahoma" charset="0"/>
                <a:ea typeface="ＭＳ Ｐゴシック" charset="0"/>
                <a:cs typeface="Tahoma" charset="0"/>
              </a:rPr>
              <a:t>at *1</a:t>
            </a:r>
            <a:r>
              <a:rPr lang="en-US" sz="2000" dirty="0">
                <a:latin typeface="Tahoma" charset="0"/>
                <a:ea typeface="ＭＳ Ｐゴシック" charset="0"/>
                <a:cs typeface="Tahoma" charset="0"/>
              </a:rPr>
              <a:t> n.1 (N.D. Ill. </a:t>
            </a:r>
            <a:r>
              <a:rPr lang="en-US" sz="2000" dirty="0">
                <a:solidFill>
                  <a:srgbClr val="0070C0"/>
                </a:solidFill>
                <a:latin typeface="Tahoma" charset="0"/>
                <a:ea typeface="ＭＳ Ｐゴシック" charset="0"/>
                <a:cs typeface="Tahoma" charset="0"/>
              </a:rPr>
              <a:t>Apr. 18, 1991</a:t>
            </a:r>
            <a:r>
              <a:rPr lang="en-US" sz="2000" dirty="0">
                <a:latin typeface="Tahoma" charset="0"/>
                <a:ea typeface="ＭＳ Ｐゴシック" charset="0"/>
                <a:cs typeface="Tahoma" charset="0"/>
              </a:rPr>
              <a:t>). </a:t>
            </a:r>
          </a:p>
        </p:txBody>
      </p:sp>
      <p:sp>
        <p:nvSpPr>
          <p:cNvPr id="82948" name="Slide Number Placeholder 3">
            <a:extLst>
              <a:ext uri="{FF2B5EF4-FFF2-40B4-BE49-F238E27FC236}">
                <a16:creationId xmlns:a16="http://schemas.microsoft.com/office/drawing/2014/main" id="{57DBF19C-5203-7797-6037-6EFA1609B8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C5597FE0-14EA-4899-A0E9-6AA5FE82996C}" type="slidenum">
              <a:rPr lang="en-US" altLang="en-US" sz="1400" smtClean="0">
                <a:latin typeface="Arial" panose="020B0604020202020204" pitchFamily="34" charset="0"/>
              </a:rPr>
              <a:pPr>
                <a:spcBef>
                  <a:spcPct val="0"/>
                </a:spcBef>
                <a:buClrTx/>
                <a:buSzTx/>
                <a:buFontTx/>
                <a:buNone/>
              </a:pPr>
              <a:t>70</a:t>
            </a:fld>
            <a:endParaRPr lang="en-US" altLang="en-US" sz="1400">
              <a:latin typeface="Arial" panose="020B0604020202020204" pitchFamily="34" charset="0"/>
            </a:endParaRPr>
          </a:p>
        </p:txBody>
      </p:sp>
    </p:spTree>
  </p:cSld>
  <p:clrMapOvr>
    <a:masterClrMapping/>
  </p:clrMapOvr>
  <p:transition spd="slow"/>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a:extLst>
              <a:ext uri="{FF2B5EF4-FFF2-40B4-BE49-F238E27FC236}">
                <a16:creationId xmlns:a16="http://schemas.microsoft.com/office/drawing/2014/main" id="{6E25D588-A040-55B8-733B-B99A6A81CA19}"/>
              </a:ext>
            </a:extLst>
          </p:cNvPr>
          <p:cNvSpPr>
            <a:spLocks noGrp="1"/>
          </p:cNvSpPr>
          <p:nvPr>
            <p:ph type="title"/>
          </p:nvPr>
        </p:nvSpPr>
        <p:spPr>
          <a:xfrm>
            <a:off x="609600" y="914400"/>
            <a:ext cx="8077200" cy="1143000"/>
          </a:xfrm>
        </p:spPr>
        <p:txBody>
          <a:bodyPr/>
          <a:lstStyle/>
          <a:p>
            <a:pPr eaLnBrk="1" hangingPunct="1"/>
            <a:r>
              <a:rPr lang="en-US" altLang="en-US" sz="4400">
                <a:latin typeface="Tahoma" panose="020B0604030504040204" pitchFamily="34" charset="0"/>
                <a:cs typeface="Tahoma" panose="020B0604030504040204" pitchFamily="34" charset="0"/>
              </a:rPr>
              <a:t>Pending and unreported cases (cont’d)</a:t>
            </a:r>
          </a:p>
        </p:txBody>
      </p:sp>
      <p:sp>
        <p:nvSpPr>
          <p:cNvPr id="83971" name="Content Placeholder 2">
            <a:extLst>
              <a:ext uri="{FF2B5EF4-FFF2-40B4-BE49-F238E27FC236}">
                <a16:creationId xmlns:a16="http://schemas.microsoft.com/office/drawing/2014/main" id="{8391C17D-7CD9-6155-3DF6-DAEC0E1B4F5A}"/>
              </a:ext>
            </a:extLst>
          </p:cNvPr>
          <p:cNvSpPr>
            <a:spLocks noGrp="1"/>
          </p:cNvSpPr>
          <p:nvPr>
            <p:ph idx="1"/>
          </p:nvPr>
        </p:nvSpPr>
        <p:spPr>
          <a:xfrm>
            <a:off x="533400" y="2438400"/>
            <a:ext cx="8229600" cy="4038600"/>
          </a:xfrm>
        </p:spPr>
        <p:txBody>
          <a:bodyPr/>
          <a:lstStyle/>
          <a:p>
            <a:pPr eaLnBrk="1" hangingPunct="1"/>
            <a:r>
              <a:rPr lang="en-US" altLang="en-US" sz="2400">
                <a:solidFill>
                  <a:srgbClr val="3366FF"/>
                </a:solidFill>
                <a:latin typeface="Tahoma" panose="020B0604030504040204" pitchFamily="34" charset="0"/>
                <a:cs typeface="Tahoma" panose="020B0604030504040204" pitchFamily="34" charset="0"/>
              </a:rPr>
              <a:t>More Examples:</a:t>
            </a:r>
          </a:p>
          <a:p>
            <a:pPr lvl="1" eaLnBrk="1" hangingPunct="1"/>
            <a:r>
              <a:rPr lang="en-US" altLang="en-US" u="sng">
                <a:latin typeface="Tahoma" panose="020B0604030504040204" pitchFamily="34" charset="0"/>
                <a:cs typeface="Tahoma" panose="020B0604030504040204" pitchFamily="34" charset="0"/>
              </a:rPr>
              <a:t>United States v. Highsmith</a:t>
            </a:r>
            <a:r>
              <a:rPr lang="en-US" altLang="en-US">
                <a:latin typeface="Tahoma" panose="020B0604030504040204" pitchFamily="34" charset="0"/>
                <a:cs typeface="Tahoma" panose="020B0604030504040204" pitchFamily="34" charset="0"/>
              </a:rPr>
              <a:t>, No. 07-80093-CR, 2007 U.S. Dist. LEXIS 60848, at *1, *6 (S.D. Fla. Aug. 20, 2007).</a:t>
            </a:r>
          </a:p>
          <a:p>
            <a:pPr lvl="1" eaLnBrk="1" hangingPunct="1"/>
            <a:r>
              <a:rPr lang="en-US" altLang="en-US" u="sng">
                <a:latin typeface="Tahoma" panose="020B0604030504040204" pitchFamily="34" charset="0"/>
                <a:cs typeface="Tahoma" panose="020B0604030504040204" pitchFamily="34" charset="0"/>
              </a:rPr>
              <a:t>Kvass Constr. Co. v. United States</a:t>
            </a:r>
            <a:r>
              <a:rPr lang="en-US" altLang="en-US">
                <a:latin typeface="Tahoma" panose="020B0604030504040204" pitchFamily="34" charset="0"/>
                <a:cs typeface="Tahoma" panose="020B0604030504040204" pitchFamily="34" charset="0"/>
              </a:rPr>
              <a:t>, No. 90-266C, 1991 WL 47632, at *2-3 (Cl. Ct. Apr. 8, 1991).</a:t>
            </a:r>
          </a:p>
          <a:p>
            <a:pPr eaLnBrk="1" hangingPunct="1"/>
            <a:r>
              <a:rPr lang="en-US" altLang="en-US" sz="2400">
                <a:latin typeface="Tahoma" panose="020B0604030504040204" pitchFamily="34" charset="0"/>
                <a:cs typeface="Tahoma" panose="020B0604030504040204" pitchFamily="34" charset="0"/>
              </a:rPr>
              <a:t>NOTE: page numbers should be preceded by an </a:t>
            </a:r>
            <a:r>
              <a:rPr lang="en-US" altLang="en-US" sz="2400">
                <a:solidFill>
                  <a:srgbClr val="3366FF"/>
                </a:solidFill>
                <a:latin typeface="Tahoma" panose="020B0604030504040204" pitchFamily="34" charset="0"/>
                <a:cs typeface="Tahoma" panose="020B0604030504040204" pitchFamily="34" charset="0"/>
              </a:rPr>
              <a:t>asterisk.</a:t>
            </a:r>
          </a:p>
          <a:p>
            <a:pPr eaLnBrk="1" hangingPunct="1"/>
            <a:r>
              <a:rPr lang="en-US" altLang="en-US" sz="2400">
                <a:latin typeface="Tahoma" panose="020B0604030504040204" pitchFamily="34" charset="0"/>
                <a:cs typeface="Tahoma" panose="020B0604030504040204" pitchFamily="34" charset="0"/>
              </a:rPr>
              <a:t>Also see the White Pages, Rule 10.8.1, and the Quick Reference.</a:t>
            </a:r>
          </a:p>
          <a:p>
            <a:pPr eaLnBrk="1" hangingPunct="1"/>
            <a:endParaRPr lang="en-US" altLang="en-US" sz="2800">
              <a:solidFill>
                <a:srgbClr val="3366FF"/>
              </a:solidFill>
              <a:latin typeface="Tahoma" panose="020B0604030504040204" pitchFamily="34" charset="0"/>
              <a:cs typeface="Tahoma" panose="020B0604030504040204" pitchFamily="34" charset="0"/>
            </a:endParaRPr>
          </a:p>
        </p:txBody>
      </p:sp>
      <p:sp>
        <p:nvSpPr>
          <p:cNvPr id="83972" name="Slide Number Placeholder 3">
            <a:extLst>
              <a:ext uri="{FF2B5EF4-FFF2-40B4-BE49-F238E27FC236}">
                <a16:creationId xmlns:a16="http://schemas.microsoft.com/office/drawing/2014/main" id="{0D0261D8-BD24-D438-0413-47E9CF51228A}"/>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9BC3019B-C4F8-4F86-B7BC-B7C9075DAABF}" type="slidenum">
              <a:rPr lang="en-US" altLang="en-US" sz="1400" smtClean="0">
                <a:latin typeface="Arial" panose="020B0604020202020204" pitchFamily="34" charset="0"/>
              </a:rPr>
              <a:pPr>
                <a:spcBef>
                  <a:spcPct val="0"/>
                </a:spcBef>
                <a:buClrTx/>
                <a:buSzTx/>
                <a:buFontTx/>
                <a:buNone/>
              </a:pPr>
              <a:t>71</a:t>
            </a:fld>
            <a:endParaRPr lang="en-US" altLang="en-US" sz="1400">
              <a:latin typeface="Arial" panose="020B0604020202020204" pitchFamily="34" charset="0"/>
            </a:endParaRPr>
          </a:p>
        </p:txBody>
      </p:sp>
    </p:spTree>
  </p:cSld>
  <p:clrMapOvr>
    <a:masterClrMapping/>
  </p:clrMapOvr>
  <p:transition spd="slow"/>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a:extLst>
              <a:ext uri="{FF2B5EF4-FFF2-40B4-BE49-F238E27FC236}">
                <a16:creationId xmlns:a16="http://schemas.microsoft.com/office/drawing/2014/main" id="{8C6B797C-678E-5CD0-BDE1-B9484F673931}"/>
              </a:ext>
            </a:extLst>
          </p:cNvPr>
          <p:cNvSpPr>
            <a:spLocks noGrp="1"/>
          </p:cNvSpPr>
          <p:nvPr>
            <p:ph type="title"/>
          </p:nvPr>
        </p:nvSpPr>
        <p:spPr>
          <a:xfrm>
            <a:off x="533400" y="762000"/>
            <a:ext cx="7239000" cy="990600"/>
          </a:xfrm>
        </p:spPr>
        <p:txBody>
          <a:bodyPr/>
          <a:lstStyle/>
          <a:p>
            <a:pPr eaLnBrk="1" hangingPunct="1"/>
            <a:r>
              <a:rPr lang="en-US" altLang="en-US" sz="4400">
                <a:latin typeface="Tahoma" panose="020B0604030504040204" pitchFamily="34" charset="0"/>
              </a:rPr>
              <a:t>Short form citations</a:t>
            </a:r>
          </a:p>
        </p:txBody>
      </p:sp>
      <p:sp>
        <p:nvSpPr>
          <p:cNvPr id="84995" name="Rectangle 3">
            <a:extLst>
              <a:ext uri="{FF2B5EF4-FFF2-40B4-BE49-F238E27FC236}">
                <a16:creationId xmlns:a16="http://schemas.microsoft.com/office/drawing/2014/main" id="{2B1B5C22-5C45-E0A0-07E8-AE64F17DF48D}"/>
              </a:ext>
            </a:extLst>
          </p:cNvPr>
          <p:cNvSpPr>
            <a:spLocks noGrp="1"/>
          </p:cNvSpPr>
          <p:nvPr>
            <p:ph sz="half" idx="1"/>
          </p:nvPr>
        </p:nvSpPr>
        <p:spPr>
          <a:xfrm>
            <a:off x="381000" y="1765300"/>
            <a:ext cx="4114800" cy="4800600"/>
          </a:xfrm>
        </p:spPr>
        <p:txBody>
          <a:bodyPr/>
          <a:lstStyle/>
          <a:p>
            <a:pPr eaLnBrk="1" hangingPunct="1">
              <a:lnSpc>
                <a:spcPct val="80000"/>
              </a:lnSpc>
            </a:pPr>
            <a:r>
              <a:rPr lang="en-US" altLang="en-US" sz="2800" i="1">
                <a:solidFill>
                  <a:srgbClr val="FF8000"/>
                </a:solidFill>
                <a:latin typeface="Tahoma" panose="020B0604030504040204" pitchFamily="34" charset="0"/>
              </a:rPr>
              <a:t>Rule B10.2</a:t>
            </a:r>
          </a:p>
          <a:p>
            <a:pPr eaLnBrk="1" hangingPunct="1">
              <a:lnSpc>
                <a:spcPct val="80000"/>
              </a:lnSpc>
            </a:pPr>
            <a:r>
              <a:rPr lang="en-US" altLang="en-US" sz="2200">
                <a:latin typeface="Tahoma" panose="020B0604030504040204" pitchFamily="34" charset="0"/>
              </a:rPr>
              <a:t>The first time you cite to a case, use its full citation</a:t>
            </a:r>
          </a:p>
          <a:p>
            <a:pPr eaLnBrk="1" hangingPunct="1">
              <a:lnSpc>
                <a:spcPct val="80000"/>
              </a:lnSpc>
            </a:pPr>
            <a:r>
              <a:rPr lang="en-US" altLang="en-US" sz="2200">
                <a:latin typeface="Tahoma" panose="020B0604030504040204" pitchFamily="34" charset="0"/>
              </a:rPr>
              <a:t>Thereafter, use one of these forms of short cites:</a:t>
            </a:r>
          </a:p>
          <a:p>
            <a:pPr lvl="1" eaLnBrk="1" hangingPunct="1">
              <a:lnSpc>
                <a:spcPct val="80000"/>
              </a:lnSpc>
            </a:pPr>
            <a:r>
              <a:rPr lang="en-US" altLang="en-US" sz="2000" u="sng">
                <a:solidFill>
                  <a:srgbClr val="0070C0"/>
                </a:solidFill>
                <a:latin typeface="Tahoma" panose="020B0604030504040204" pitchFamily="34" charset="0"/>
              </a:rPr>
              <a:t>Calandra</a:t>
            </a:r>
            <a:r>
              <a:rPr lang="en-US" altLang="en-US" sz="2000">
                <a:solidFill>
                  <a:srgbClr val="0070C0"/>
                </a:solidFill>
                <a:latin typeface="Tahoma" panose="020B0604030504040204" pitchFamily="34" charset="0"/>
              </a:rPr>
              <a:t>, 414 U.S. at 343.</a:t>
            </a:r>
          </a:p>
          <a:p>
            <a:pPr lvl="2" eaLnBrk="1" hangingPunct="1">
              <a:lnSpc>
                <a:spcPct val="80000"/>
              </a:lnSpc>
            </a:pPr>
            <a:r>
              <a:rPr lang="en-US" altLang="en-US" sz="1600">
                <a:latin typeface="Tahoma" panose="020B0604030504040204" pitchFamily="34" charset="0"/>
              </a:rPr>
              <a:t>Typically, use the first party</a:t>
            </a:r>
            <a:r>
              <a:rPr lang="ja-JP" altLang="en-US" sz="1600">
                <a:latin typeface="Tahoma" panose="020B0604030504040204" pitchFamily="34" charset="0"/>
                <a:ea typeface="HGP明朝E" panose="02020800000000000000" pitchFamily="18" charset="-128"/>
                <a:cs typeface="HGP明朝E" panose="02020800000000000000" pitchFamily="18" charset="-128"/>
              </a:rPr>
              <a:t>’</a:t>
            </a:r>
            <a:r>
              <a:rPr lang="en-US" altLang="ja-JP" sz="1600">
                <a:latin typeface="Tahoma" panose="020B0604030504040204" pitchFamily="34" charset="0"/>
                <a:ea typeface="HGP明朝E" panose="02020800000000000000" pitchFamily="18" charset="-128"/>
                <a:cs typeface="HGP明朝E" panose="02020800000000000000" pitchFamily="18" charset="-128"/>
              </a:rPr>
              <a:t>s name in a short form citation, but do not use United States as a short form.</a:t>
            </a:r>
            <a:endParaRPr lang="en-US" altLang="en-US" sz="1600">
              <a:latin typeface="Tahoma" panose="020B0604030504040204" pitchFamily="34" charset="0"/>
            </a:endParaRPr>
          </a:p>
          <a:p>
            <a:pPr lvl="1" eaLnBrk="1" hangingPunct="1">
              <a:lnSpc>
                <a:spcPct val="80000"/>
              </a:lnSpc>
            </a:pPr>
            <a:r>
              <a:rPr lang="en-US" altLang="en-US" sz="2000">
                <a:latin typeface="Tahoma" panose="020B0604030504040204" pitchFamily="34" charset="0"/>
              </a:rPr>
              <a:t>414 U.S. at 343.</a:t>
            </a:r>
          </a:p>
          <a:p>
            <a:pPr lvl="2" eaLnBrk="1" hangingPunct="1">
              <a:lnSpc>
                <a:spcPct val="80000"/>
              </a:lnSpc>
            </a:pPr>
            <a:r>
              <a:rPr lang="en-US" altLang="en-US" sz="1600">
                <a:latin typeface="Tahoma" panose="020B0604030504040204" pitchFamily="34" charset="0"/>
              </a:rPr>
              <a:t>Use when the case name is in the textual sentence (In </a:t>
            </a:r>
            <a:r>
              <a:rPr lang="en-US" altLang="en-US" sz="1600" u="sng">
                <a:latin typeface="Tahoma" panose="020B0604030504040204" pitchFamily="34" charset="0"/>
              </a:rPr>
              <a:t>Calandra</a:t>
            </a:r>
            <a:r>
              <a:rPr lang="en-US" altLang="en-US" sz="1600">
                <a:latin typeface="Tahoma" panose="020B0604030504040204" pitchFamily="34" charset="0"/>
              </a:rPr>
              <a:t>, the court…).</a:t>
            </a:r>
          </a:p>
          <a:p>
            <a:pPr lvl="1" eaLnBrk="1" hangingPunct="1">
              <a:lnSpc>
                <a:spcPct val="80000"/>
              </a:lnSpc>
            </a:pPr>
            <a:r>
              <a:rPr lang="en-US" altLang="en-US" sz="2000" u="sng">
                <a:solidFill>
                  <a:srgbClr val="0070C0"/>
                </a:solidFill>
                <a:latin typeface="Tahoma" panose="020B0604030504040204" pitchFamily="34" charset="0"/>
              </a:rPr>
              <a:t>Id.</a:t>
            </a:r>
          </a:p>
          <a:p>
            <a:pPr lvl="2" eaLnBrk="1" hangingPunct="1">
              <a:lnSpc>
                <a:spcPct val="80000"/>
              </a:lnSpc>
            </a:pPr>
            <a:r>
              <a:rPr lang="en-US" altLang="en-US" sz="1600">
                <a:latin typeface="Tahoma" panose="020B0604030504040204" pitchFamily="34" charset="0"/>
              </a:rPr>
              <a:t>Same preceding pincite</a:t>
            </a:r>
          </a:p>
          <a:p>
            <a:pPr lvl="1" eaLnBrk="1" hangingPunct="1">
              <a:lnSpc>
                <a:spcPct val="80000"/>
              </a:lnSpc>
            </a:pPr>
            <a:r>
              <a:rPr lang="en-US" altLang="en-US" sz="2000" u="sng">
                <a:solidFill>
                  <a:srgbClr val="0070C0"/>
                </a:solidFill>
                <a:latin typeface="Tahoma" panose="020B0604030504040204" pitchFamily="34" charset="0"/>
              </a:rPr>
              <a:t>Id.</a:t>
            </a:r>
            <a:r>
              <a:rPr lang="en-US" altLang="en-US" sz="2000">
                <a:solidFill>
                  <a:srgbClr val="0070C0"/>
                </a:solidFill>
                <a:latin typeface="Tahoma" panose="020B0604030504040204" pitchFamily="34" charset="0"/>
              </a:rPr>
              <a:t> at 343.</a:t>
            </a:r>
          </a:p>
          <a:p>
            <a:pPr lvl="2" eaLnBrk="1" hangingPunct="1">
              <a:lnSpc>
                <a:spcPct val="80000"/>
              </a:lnSpc>
            </a:pPr>
            <a:r>
              <a:rPr lang="en-US" altLang="en-US" sz="1600">
                <a:latin typeface="Tahoma" panose="020B0604030504040204" pitchFamily="34" charset="0"/>
              </a:rPr>
              <a:t>Different preceding pincite</a:t>
            </a:r>
          </a:p>
        </p:txBody>
      </p:sp>
      <p:sp>
        <p:nvSpPr>
          <p:cNvPr id="55300" name="Rectangle 4">
            <a:extLst>
              <a:ext uri="{FF2B5EF4-FFF2-40B4-BE49-F238E27FC236}">
                <a16:creationId xmlns:a16="http://schemas.microsoft.com/office/drawing/2014/main" id="{ED1C2E5E-D103-3BE8-8513-3B5A796CB620}"/>
              </a:ext>
            </a:extLst>
          </p:cNvPr>
          <p:cNvSpPr>
            <a:spLocks noGrp="1"/>
          </p:cNvSpPr>
          <p:nvPr>
            <p:ph sz="half" idx="2"/>
          </p:nvPr>
        </p:nvSpPr>
        <p:spPr>
          <a:xfrm>
            <a:off x="4648200" y="1765300"/>
            <a:ext cx="3810000" cy="4038600"/>
          </a:xfrm>
        </p:spPr>
        <p:txBody>
          <a:bodyPr/>
          <a:lstStyle/>
          <a:p>
            <a:pPr eaLnBrk="1" hangingPunct="1">
              <a:lnSpc>
                <a:spcPct val="80000"/>
              </a:lnSpc>
              <a:defRPr/>
            </a:pPr>
            <a:r>
              <a:rPr lang="en-US" altLang="en-US" sz="2200" dirty="0">
                <a:latin typeface="Tahoma" panose="020B0604030504040204" pitchFamily="34" charset="0"/>
              </a:rPr>
              <a:t>Use </a:t>
            </a:r>
            <a:r>
              <a:rPr lang="en-US" altLang="en-US" sz="2200" u="sng" dirty="0">
                <a:latin typeface="Tahoma" panose="020B0604030504040204" pitchFamily="34" charset="0"/>
              </a:rPr>
              <a:t>Id.</a:t>
            </a:r>
            <a:r>
              <a:rPr lang="en-US" altLang="en-US" sz="2200" dirty="0">
                <a:latin typeface="Tahoma" panose="020B0604030504040204" pitchFamily="34" charset="0"/>
              </a:rPr>
              <a:t> only if there are no </a:t>
            </a:r>
            <a:r>
              <a:rPr lang="en-US" altLang="en-US" sz="2200" u="sng" dirty="0">
                <a:latin typeface="Tahoma" panose="020B0604030504040204" pitchFamily="34" charset="0"/>
              </a:rPr>
              <a:t>intervening</a:t>
            </a:r>
            <a:r>
              <a:rPr lang="en-US" altLang="en-US" sz="2200" dirty="0">
                <a:latin typeface="Tahoma" panose="020B0604030504040204" pitchFamily="34" charset="0"/>
              </a:rPr>
              <a:t> cases.</a:t>
            </a:r>
          </a:p>
          <a:p>
            <a:pPr marL="0" indent="0" eaLnBrk="1" hangingPunct="1">
              <a:lnSpc>
                <a:spcPct val="80000"/>
              </a:lnSpc>
              <a:buFont typeface="Wingdings 2" panose="05020102010507070707" pitchFamily="18" charset="2"/>
              <a:buNone/>
              <a:defRPr/>
            </a:pPr>
            <a:endParaRPr lang="en-US" altLang="en-US" sz="2200" dirty="0">
              <a:latin typeface="Tahoma" panose="020B0604030504040204" pitchFamily="34" charset="0"/>
            </a:endParaRPr>
          </a:p>
          <a:p>
            <a:pPr eaLnBrk="1" hangingPunct="1">
              <a:lnSpc>
                <a:spcPct val="80000"/>
              </a:lnSpc>
              <a:defRPr/>
            </a:pPr>
            <a:r>
              <a:rPr lang="en-US" altLang="en-US" sz="2200" dirty="0">
                <a:latin typeface="Tahoma" panose="020B0604030504040204" pitchFamily="34" charset="0"/>
              </a:rPr>
              <a:t>Ex: The court affirmed the judgment.  </a:t>
            </a:r>
            <a:r>
              <a:rPr lang="en-US" altLang="en-US" sz="2200" u="sng" dirty="0">
                <a:solidFill>
                  <a:srgbClr val="0070C0"/>
                </a:solidFill>
                <a:latin typeface="Tahoma" panose="020B0604030504040204" pitchFamily="34" charset="0"/>
              </a:rPr>
              <a:t>Smith v. Wells</a:t>
            </a:r>
            <a:r>
              <a:rPr lang="en-US" altLang="en-US" sz="2200" dirty="0">
                <a:solidFill>
                  <a:srgbClr val="0070C0"/>
                </a:solidFill>
                <a:latin typeface="Tahoma" panose="020B0604030504040204" pitchFamily="34" charset="0"/>
              </a:rPr>
              <a:t>, 42 So. 2d 832, 834 (Fla. 1999)</a:t>
            </a:r>
            <a:r>
              <a:rPr lang="en-US" altLang="en-US" sz="2200" dirty="0">
                <a:latin typeface="Tahoma" panose="020B0604030504040204" pitchFamily="34" charset="0"/>
              </a:rPr>
              <a:t>.  The plaintiffs were awarded $10,000.  </a:t>
            </a:r>
            <a:r>
              <a:rPr lang="en-US" altLang="en-US" sz="2200" u="sng" dirty="0">
                <a:solidFill>
                  <a:srgbClr val="0070C0"/>
                </a:solidFill>
                <a:latin typeface="Tahoma" panose="020B0604030504040204" pitchFamily="34" charset="0"/>
              </a:rPr>
              <a:t>Id.</a:t>
            </a:r>
            <a:r>
              <a:rPr lang="en-US" altLang="en-US" sz="2200" dirty="0">
                <a:solidFill>
                  <a:srgbClr val="0070C0"/>
                </a:solidFill>
                <a:latin typeface="Tahoma" panose="020B0604030504040204" pitchFamily="34" charset="0"/>
              </a:rPr>
              <a:t> at 833</a:t>
            </a:r>
            <a:r>
              <a:rPr lang="en-US" altLang="en-US" sz="2200" dirty="0">
                <a:latin typeface="Tahoma" panose="020B0604030504040204" pitchFamily="34" charset="0"/>
              </a:rPr>
              <a:t>.</a:t>
            </a:r>
          </a:p>
          <a:p>
            <a:pPr marL="0" indent="0" eaLnBrk="1" hangingPunct="1">
              <a:lnSpc>
                <a:spcPct val="80000"/>
              </a:lnSpc>
              <a:buFont typeface="Wingdings 2" panose="05020102010507070707" pitchFamily="18" charset="2"/>
              <a:buNone/>
              <a:defRPr/>
            </a:pPr>
            <a:endParaRPr lang="en-US" altLang="en-US" sz="2200" dirty="0">
              <a:latin typeface="Tahoma" panose="020B0604030504040204" pitchFamily="34" charset="0"/>
            </a:endParaRPr>
          </a:p>
          <a:p>
            <a:pPr eaLnBrk="1" hangingPunct="1">
              <a:lnSpc>
                <a:spcPct val="80000"/>
              </a:lnSpc>
              <a:defRPr/>
            </a:pPr>
            <a:r>
              <a:rPr lang="en-US" altLang="en-US" sz="2200" dirty="0">
                <a:latin typeface="Tahoma" panose="020B0604030504040204" pitchFamily="34" charset="0"/>
              </a:rPr>
              <a:t>Note that the period after </a:t>
            </a:r>
            <a:r>
              <a:rPr lang="en-US" altLang="en-US" sz="2200" u="sng" dirty="0">
                <a:latin typeface="Tahoma" panose="020B0604030504040204" pitchFamily="34" charset="0"/>
              </a:rPr>
              <a:t>Id.</a:t>
            </a:r>
            <a:r>
              <a:rPr lang="en-US" altLang="en-US" sz="2200" dirty="0">
                <a:latin typeface="Tahoma" panose="020B0604030504040204" pitchFamily="34" charset="0"/>
              </a:rPr>
              <a:t> is underlined.</a:t>
            </a:r>
          </a:p>
          <a:p>
            <a:pPr eaLnBrk="1" hangingPunct="1">
              <a:lnSpc>
                <a:spcPct val="80000"/>
              </a:lnSpc>
              <a:defRPr/>
            </a:pPr>
            <a:endParaRPr lang="en-US" altLang="en-US" sz="2200" dirty="0">
              <a:latin typeface="Tahoma" panose="020B0604030504040204" pitchFamily="34" charset="0"/>
            </a:endParaRPr>
          </a:p>
          <a:p>
            <a:pPr eaLnBrk="1" hangingPunct="1">
              <a:lnSpc>
                <a:spcPct val="80000"/>
              </a:lnSpc>
              <a:defRPr/>
            </a:pPr>
            <a:r>
              <a:rPr lang="en-US" altLang="en-US" sz="2200" dirty="0">
                <a:latin typeface="Tahoma" panose="020B0604030504040204" pitchFamily="34" charset="0"/>
              </a:rPr>
              <a:t>For “id.” use the same typeface as for case names.</a:t>
            </a:r>
          </a:p>
        </p:txBody>
      </p:sp>
      <p:sp>
        <p:nvSpPr>
          <p:cNvPr id="84997" name="Slide Number Placeholder 6">
            <a:extLst>
              <a:ext uri="{FF2B5EF4-FFF2-40B4-BE49-F238E27FC236}">
                <a16:creationId xmlns:a16="http://schemas.microsoft.com/office/drawing/2014/main" id="{8F9ECD94-AAE6-5230-EBE7-ABD846D2A4C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D7E577CD-12D4-4956-BC7C-E38D7A3707AF}" type="slidenum">
              <a:rPr lang="en-US" altLang="en-US" sz="1400" smtClean="0">
                <a:latin typeface="Arial" panose="020B0604020202020204" pitchFamily="34" charset="0"/>
              </a:rPr>
              <a:pPr>
                <a:spcBef>
                  <a:spcPct val="0"/>
                </a:spcBef>
                <a:buClrTx/>
                <a:buSzTx/>
                <a:buFontTx/>
                <a:buNone/>
              </a:pPr>
              <a:t>72</a:t>
            </a:fld>
            <a:endParaRPr lang="en-US" altLang="en-US" sz="1400">
              <a:latin typeface="Arial" panose="020B0604020202020204" pitchFamily="34" charset="0"/>
            </a:endParaRPr>
          </a:p>
        </p:txBody>
      </p:sp>
    </p:spTree>
  </p:cSld>
  <p:clrMapOvr>
    <a:masterClrMapping/>
  </p:clrMapOvr>
  <p:transition spd="slow"/>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a:extLst>
              <a:ext uri="{FF2B5EF4-FFF2-40B4-BE49-F238E27FC236}">
                <a16:creationId xmlns:a16="http://schemas.microsoft.com/office/drawing/2014/main" id="{98E4E90D-2A3A-90C4-5F6D-EBEB12F7A210}"/>
              </a:ext>
            </a:extLst>
          </p:cNvPr>
          <p:cNvSpPr>
            <a:spLocks noGrp="1"/>
          </p:cNvSpPr>
          <p:nvPr>
            <p:ph type="title"/>
          </p:nvPr>
        </p:nvSpPr>
        <p:spPr/>
        <p:txBody>
          <a:bodyPr/>
          <a:lstStyle/>
          <a:p>
            <a:r>
              <a:rPr lang="en-US" altLang="en-US"/>
              <a:t>Short form examples</a:t>
            </a:r>
          </a:p>
        </p:txBody>
      </p:sp>
      <p:sp>
        <p:nvSpPr>
          <p:cNvPr id="86019" name="Content Placeholder 2">
            <a:extLst>
              <a:ext uri="{FF2B5EF4-FFF2-40B4-BE49-F238E27FC236}">
                <a16:creationId xmlns:a16="http://schemas.microsoft.com/office/drawing/2014/main" id="{6FCC156F-6918-A1E6-3F4F-2114AF9E35A0}"/>
              </a:ext>
            </a:extLst>
          </p:cNvPr>
          <p:cNvSpPr>
            <a:spLocks noGrp="1"/>
          </p:cNvSpPr>
          <p:nvPr>
            <p:ph idx="1"/>
          </p:nvPr>
        </p:nvSpPr>
        <p:spPr/>
        <p:txBody>
          <a:bodyPr/>
          <a:lstStyle/>
          <a:p>
            <a:r>
              <a:rPr lang="en-US" altLang="en-US">
                <a:latin typeface="Tahoma" panose="020B0604030504040204" pitchFamily="34" charset="0"/>
                <a:cs typeface="Tahoma" panose="020B0604030504040204" pitchFamily="34" charset="0"/>
              </a:rPr>
              <a:t>Full:  </a:t>
            </a:r>
            <a:r>
              <a:rPr lang="en-US" altLang="en-US" u="sng">
                <a:latin typeface="Tahoma" panose="020B0604030504040204" pitchFamily="34" charset="0"/>
                <a:cs typeface="Tahoma" panose="020B0604030504040204" pitchFamily="34" charset="0"/>
              </a:rPr>
              <a:t>Foster v. Monroe</a:t>
            </a:r>
            <a:r>
              <a:rPr lang="en-US" altLang="en-US">
                <a:latin typeface="Tahoma" panose="020B0604030504040204" pitchFamily="34" charset="0"/>
                <a:cs typeface="Tahoma" panose="020B0604030504040204" pitchFamily="34" charset="0"/>
              </a:rPr>
              <a:t>, 24 F. Supp. 2d 871, 873 (E.D. Pa. 2009).</a:t>
            </a:r>
          </a:p>
          <a:p>
            <a:r>
              <a:rPr lang="en-US" altLang="en-US">
                <a:latin typeface="Tahoma" panose="020B0604030504040204" pitchFamily="34" charset="0"/>
                <a:cs typeface="Tahoma" panose="020B0604030504040204" pitchFamily="34" charset="0"/>
              </a:rPr>
              <a:t>Short citation where there are intervening citations:  </a:t>
            </a:r>
            <a:r>
              <a:rPr lang="en-US" altLang="en-US" u="sng">
                <a:latin typeface="Tahoma" panose="020B0604030504040204" pitchFamily="34" charset="0"/>
                <a:cs typeface="Tahoma" panose="020B0604030504040204" pitchFamily="34" charset="0"/>
              </a:rPr>
              <a:t>Foster</a:t>
            </a:r>
            <a:r>
              <a:rPr lang="en-US" altLang="en-US">
                <a:latin typeface="Tahoma" panose="020B0604030504040204" pitchFamily="34" charset="0"/>
                <a:cs typeface="Tahoma" panose="020B0604030504040204" pitchFamily="34" charset="0"/>
              </a:rPr>
              <a:t>, 24 F. Supp. 2d at 874.</a:t>
            </a:r>
          </a:p>
          <a:p>
            <a:r>
              <a:rPr lang="en-US" altLang="en-US">
                <a:latin typeface="Tahoma" panose="020B0604030504040204" pitchFamily="34" charset="0"/>
                <a:cs typeface="Tahoma" panose="020B0604030504040204" pitchFamily="34" charset="0"/>
              </a:rPr>
              <a:t>Short citation where there are no intervening citations, and the pincite referenced is different from the preceding citation:  </a:t>
            </a:r>
            <a:r>
              <a:rPr lang="en-US" altLang="en-US" u="sng">
                <a:latin typeface="Tahoma" panose="020B0604030504040204" pitchFamily="34" charset="0"/>
                <a:cs typeface="Tahoma" panose="020B0604030504040204" pitchFamily="34" charset="0"/>
              </a:rPr>
              <a:t>Id.</a:t>
            </a:r>
            <a:r>
              <a:rPr lang="en-US" altLang="en-US">
                <a:latin typeface="Tahoma" panose="020B0604030504040204" pitchFamily="34" charset="0"/>
                <a:cs typeface="Tahoma" panose="020B0604030504040204" pitchFamily="34" charset="0"/>
              </a:rPr>
              <a:t> at 876.</a:t>
            </a:r>
          </a:p>
          <a:p>
            <a:r>
              <a:rPr lang="en-US" altLang="en-US">
                <a:latin typeface="Tahoma" panose="020B0604030504040204" pitchFamily="34" charset="0"/>
                <a:cs typeface="Tahoma" panose="020B0604030504040204" pitchFamily="34" charset="0"/>
              </a:rPr>
              <a:t>Short citation where there are no intervening citations, and the pincite referenced is the same as the preceding citation:  </a:t>
            </a:r>
            <a:r>
              <a:rPr lang="en-US" altLang="en-US" u="sng">
                <a:latin typeface="Tahoma" panose="020B0604030504040204" pitchFamily="34" charset="0"/>
                <a:cs typeface="Tahoma" panose="020B0604030504040204" pitchFamily="34" charset="0"/>
              </a:rPr>
              <a:t>Id.</a:t>
            </a:r>
          </a:p>
        </p:txBody>
      </p:sp>
      <p:sp>
        <p:nvSpPr>
          <p:cNvPr id="86020" name="Slide Number Placeholder 3">
            <a:extLst>
              <a:ext uri="{FF2B5EF4-FFF2-40B4-BE49-F238E27FC236}">
                <a16:creationId xmlns:a16="http://schemas.microsoft.com/office/drawing/2014/main" id="{F2F02E39-8F2B-A1E9-66B1-8C324EAB0A1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6C05101-0FB0-4760-82AD-FE6458F6993C}" type="slidenum">
              <a:rPr lang="en-US" altLang="en-US" sz="1400" smtClean="0">
                <a:latin typeface="Arial" panose="020B0604020202020204" pitchFamily="34" charset="0"/>
                <a:cs typeface="Arial" panose="020B0604020202020204" pitchFamily="34" charset="0"/>
              </a:rPr>
              <a:pPr>
                <a:spcBef>
                  <a:spcPct val="0"/>
                </a:spcBef>
                <a:buClrTx/>
                <a:buSzTx/>
                <a:buFontTx/>
                <a:buNone/>
              </a:pPr>
              <a:t>73</a:t>
            </a:fld>
            <a:endParaRPr lang="en-US" altLang="en-US" sz="1400">
              <a:latin typeface="Arial" panose="020B0604020202020204" pitchFamily="34" charset="0"/>
              <a:cs typeface="Arial" panose="020B0604020202020204" pitchFamily="34" charset="0"/>
            </a:endParaRP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a:extLst>
              <a:ext uri="{FF2B5EF4-FFF2-40B4-BE49-F238E27FC236}">
                <a16:creationId xmlns:a16="http://schemas.microsoft.com/office/drawing/2014/main" id="{EE1C0235-1B85-C473-9D1B-834253BB60A3}"/>
              </a:ext>
            </a:extLst>
          </p:cNvPr>
          <p:cNvSpPr>
            <a:spLocks noGrp="1"/>
          </p:cNvSpPr>
          <p:nvPr>
            <p:ph type="title"/>
          </p:nvPr>
        </p:nvSpPr>
        <p:spPr>
          <a:xfrm>
            <a:off x="533400" y="1066800"/>
            <a:ext cx="8229600" cy="1143000"/>
          </a:xfrm>
        </p:spPr>
        <p:txBody>
          <a:bodyPr>
            <a:noAutofit/>
          </a:bodyPr>
          <a:lstStyle/>
          <a:p>
            <a:pPr eaLnBrk="1" fontAlgn="auto" hangingPunct="1">
              <a:spcAft>
                <a:spcPts val="0"/>
              </a:spcAft>
              <a:defRPr/>
            </a:pPr>
            <a:r>
              <a:rPr lang="en-US" sz="4400" dirty="0">
                <a:latin typeface="Tahoma" pitchFamily="34" charset="0"/>
                <a:ea typeface="+mj-ea"/>
                <a:cs typeface="Tahoma" pitchFamily="34" charset="0"/>
              </a:rPr>
              <a:t>Short form cites for unreported cases</a:t>
            </a:r>
          </a:p>
        </p:txBody>
      </p:sp>
      <p:sp>
        <p:nvSpPr>
          <p:cNvPr id="87043" name="Content Placeholder 2">
            <a:extLst>
              <a:ext uri="{FF2B5EF4-FFF2-40B4-BE49-F238E27FC236}">
                <a16:creationId xmlns:a16="http://schemas.microsoft.com/office/drawing/2014/main" id="{7B16A7BC-65AA-42D0-8321-11070BABC95E}"/>
              </a:ext>
            </a:extLst>
          </p:cNvPr>
          <p:cNvSpPr>
            <a:spLocks noGrp="1"/>
          </p:cNvSpPr>
          <p:nvPr>
            <p:ph idx="1"/>
          </p:nvPr>
        </p:nvSpPr>
        <p:spPr>
          <a:xfrm>
            <a:off x="457200" y="2362200"/>
            <a:ext cx="8229600" cy="4191000"/>
          </a:xfrm>
        </p:spPr>
        <p:txBody>
          <a:bodyPr/>
          <a:lstStyle/>
          <a:p>
            <a:pPr eaLnBrk="1" hangingPunct="1"/>
            <a:r>
              <a:rPr lang="en-US" altLang="en-US" sz="2800" i="1">
                <a:solidFill>
                  <a:srgbClr val="FF8000"/>
                </a:solidFill>
                <a:latin typeface="Tahoma" panose="020B0604030504040204" pitchFamily="34" charset="0"/>
                <a:cs typeface="Tahoma" panose="020B0604030504040204" pitchFamily="34" charset="0"/>
              </a:rPr>
              <a:t>Rule 10.9(a)(ii)</a:t>
            </a:r>
          </a:p>
          <a:p>
            <a:pPr eaLnBrk="1" hangingPunct="1"/>
            <a:r>
              <a:rPr lang="en-US" altLang="en-US" sz="2200">
                <a:latin typeface="Tahoma" panose="020B0604030504040204" pitchFamily="34" charset="0"/>
                <a:cs typeface="Tahoma" panose="020B0604030504040204" pitchFamily="34" charset="0"/>
              </a:rPr>
              <a:t>For cases only on Westlaw or Lexis, use the unique database identifier in the short form.</a:t>
            </a:r>
          </a:p>
          <a:p>
            <a:pPr eaLnBrk="1" hangingPunct="1"/>
            <a:r>
              <a:rPr lang="en-US" altLang="en-US" sz="2200">
                <a:solidFill>
                  <a:srgbClr val="FF0000"/>
                </a:solidFill>
                <a:latin typeface="Tahoma" panose="020B0604030504040204" pitchFamily="34" charset="0"/>
                <a:cs typeface="Tahoma" panose="020B0604030504040204" pitchFamily="34" charset="0"/>
              </a:rPr>
              <a:t>Lexis Example:</a:t>
            </a:r>
          </a:p>
          <a:p>
            <a:pPr lvl="1" eaLnBrk="1" hangingPunct="1"/>
            <a:r>
              <a:rPr lang="en-US" altLang="en-US" sz="2000">
                <a:solidFill>
                  <a:srgbClr val="A5C249"/>
                </a:solidFill>
                <a:latin typeface="Tahoma" panose="020B0604030504040204" pitchFamily="34" charset="0"/>
                <a:cs typeface="Tahoma" panose="020B0604030504040204" pitchFamily="34" charset="0"/>
              </a:rPr>
              <a:t>Long Form</a:t>
            </a:r>
            <a:r>
              <a:rPr lang="en-US" altLang="en-US" sz="2000">
                <a:latin typeface="Tahoma" panose="020B0604030504040204" pitchFamily="34" charset="0"/>
                <a:cs typeface="Tahoma" panose="020B0604030504040204" pitchFamily="34" charset="0"/>
              </a:rPr>
              <a:t>: </a:t>
            </a:r>
            <a:r>
              <a:rPr lang="en-US" altLang="en-US" sz="2000" u="sng">
                <a:latin typeface="Tahoma" panose="020B0604030504040204" pitchFamily="34" charset="0"/>
                <a:cs typeface="Tahoma" panose="020B0604030504040204" pitchFamily="34" charset="0"/>
              </a:rPr>
              <a:t>Albrecht v. Stanczek</a:t>
            </a:r>
            <a:r>
              <a:rPr lang="en-US" altLang="en-US" sz="2000">
                <a:latin typeface="Tahoma" panose="020B0604030504040204" pitchFamily="34" charset="0"/>
                <a:cs typeface="Tahoma" panose="020B0604030504040204" pitchFamily="34" charset="0"/>
              </a:rPr>
              <a:t>, No. 87-C9535, 1991 U.S. Dist. LEXIS 5088, at *1 n.1 (N.D. Ill. Apr. 18, 1991).</a:t>
            </a:r>
          </a:p>
          <a:p>
            <a:pPr lvl="1" eaLnBrk="1" hangingPunct="1"/>
            <a:r>
              <a:rPr lang="en-US" altLang="en-US" sz="2000">
                <a:solidFill>
                  <a:srgbClr val="387026"/>
                </a:solidFill>
                <a:latin typeface="Tahoma" panose="020B0604030504040204" pitchFamily="34" charset="0"/>
                <a:cs typeface="Tahoma" panose="020B0604030504040204" pitchFamily="34" charset="0"/>
              </a:rPr>
              <a:t>Short form</a:t>
            </a:r>
            <a:r>
              <a:rPr lang="en-US" altLang="en-US" sz="2000">
                <a:latin typeface="Tahoma" panose="020B0604030504040204" pitchFamily="34" charset="0"/>
                <a:cs typeface="Tahoma" panose="020B0604030504040204" pitchFamily="34" charset="0"/>
              </a:rPr>
              <a:t>: </a:t>
            </a:r>
            <a:r>
              <a:rPr lang="en-US" altLang="en-US" sz="2000" u="sng">
                <a:latin typeface="Tahoma" panose="020B0604030504040204" pitchFamily="34" charset="0"/>
                <a:cs typeface="Tahoma" panose="020B0604030504040204" pitchFamily="34" charset="0"/>
              </a:rPr>
              <a:t>Albrecht</a:t>
            </a:r>
            <a:r>
              <a:rPr lang="en-US" altLang="en-US" sz="2000">
                <a:latin typeface="Tahoma" panose="020B0604030504040204" pitchFamily="34" charset="0"/>
                <a:cs typeface="Tahoma" panose="020B0604030504040204" pitchFamily="34" charset="0"/>
              </a:rPr>
              <a:t>, 1991 U.S. Dist. LEXIS 5088, at *1.</a:t>
            </a:r>
          </a:p>
          <a:p>
            <a:pPr eaLnBrk="1" hangingPunct="1"/>
            <a:r>
              <a:rPr lang="en-US" altLang="en-US" sz="2200">
                <a:solidFill>
                  <a:srgbClr val="3366FF"/>
                </a:solidFill>
                <a:latin typeface="Tahoma" panose="020B0604030504040204" pitchFamily="34" charset="0"/>
                <a:cs typeface="Tahoma" panose="020B0604030504040204" pitchFamily="34" charset="0"/>
              </a:rPr>
              <a:t>Westlaw Example:</a:t>
            </a:r>
          </a:p>
          <a:p>
            <a:pPr lvl="1" eaLnBrk="1" hangingPunct="1"/>
            <a:r>
              <a:rPr lang="en-US" altLang="en-US" sz="2000">
                <a:solidFill>
                  <a:srgbClr val="7E9632"/>
                </a:solidFill>
                <a:latin typeface="Tahoma" panose="020B0604030504040204" pitchFamily="34" charset="0"/>
                <a:cs typeface="Tahoma" panose="020B0604030504040204" pitchFamily="34" charset="0"/>
              </a:rPr>
              <a:t>Long form</a:t>
            </a:r>
            <a:r>
              <a:rPr lang="en-US" altLang="en-US" sz="2000">
                <a:latin typeface="Tahoma" panose="020B0604030504040204" pitchFamily="34" charset="0"/>
                <a:cs typeface="Tahoma" panose="020B0604030504040204" pitchFamily="34" charset="0"/>
              </a:rPr>
              <a:t>: </a:t>
            </a:r>
            <a:r>
              <a:rPr lang="en-US" altLang="en-US" sz="2000" u="sng">
                <a:latin typeface="Tahoma" panose="020B0604030504040204" pitchFamily="34" charset="0"/>
                <a:cs typeface="Tahoma" panose="020B0604030504040204" pitchFamily="34" charset="0"/>
              </a:rPr>
              <a:t>Kvass Constr. Co. v. United States</a:t>
            </a:r>
            <a:r>
              <a:rPr lang="en-US" altLang="en-US" sz="2000">
                <a:latin typeface="Tahoma" panose="020B0604030504040204" pitchFamily="34" charset="0"/>
                <a:cs typeface="Tahoma" panose="020B0604030504040204" pitchFamily="34" charset="0"/>
              </a:rPr>
              <a:t>, No. 90-266C, 1991 WL 47632, at *2-3 (Cl. Ct. Apr. 8, 1991).</a:t>
            </a:r>
          </a:p>
          <a:p>
            <a:pPr lvl="1" eaLnBrk="1" hangingPunct="1"/>
            <a:r>
              <a:rPr lang="en-US" altLang="en-US" sz="2000">
                <a:solidFill>
                  <a:srgbClr val="387026"/>
                </a:solidFill>
                <a:latin typeface="Tahoma" panose="020B0604030504040204" pitchFamily="34" charset="0"/>
                <a:cs typeface="Tahoma" panose="020B0604030504040204" pitchFamily="34" charset="0"/>
              </a:rPr>
              <a:t>Short form</a:t>
            </a:r>
            <a:r>
              <a:rPr lang="en-US" altLang="en-US" sz="2000">
                <a:latin typeface="Tahoma" panose="020B0604030504040204" pitchFamily="34" charset="0"/>
                <a:cs typeface="Tahoma" panose="020B0604030504040204" pitchFamily="34" charset="0"/>
              </a:rPr>
              <a:t>: </a:t>
            </a:r>
            <a:r>
              <a:rPr lang="en-US" altLang="en-US" sz="2000" u="sng">
                <a:latin typeface="Tahoma" panose="020B0604030504040204" pitchFamily="34" charset="0"/>
                <a:cs typeface="Tahoma" panose="020B0604030504040204" pitchFamily="34" charset="0"/>
              </a:rPr>
              <a:t>Kvass</a:t>
            </a:r>
            <a:r>
              <a:rPr lang="en-US" altLang="en-US" sz="2000">
                <a:latin typeface="Tahoma" panose="020B0604030504040204" pitchFamily="34" charset="0"/>
                <a:cs typeface="Tahoma" panose="020B0604030504040204" pitchFamily="34" charset="0"/>
              </a:rPr>
              <a:t>, 1991 WL 47632, at *3.</a:t>
            </a:r>
          </a:p>
          <a:p>
            <a:pPr lvl="1" eaLnBrk="1" hangingPunct="1"/>
            <a:endParaRPr lang="en-US" altLang="en-US">
              <a:latin typeface="Tahoma" panose="020B0604030504040204" pitchFamily="34" charset="0"/>
              <a:cs typeface="Tahoma" panose="020B0604030504040204" pitchFamily="34" charset="0"/>
            </a:endParaRPr>
          </a:p>
          <a:p>
            <a:pPr lvl="1" eaLnBrk="1" hangingPunct="1"/>
            <a:endParaRPr lang="en-US" altLang="en-US">
              <a:latin typeface="Tahoma" panose="020B0604030504040204" pitchFamily="34" charset="0"/>
              <a:cs typeface="Tahoma" panose="020B0604030504040204" pitchFamily="34" charset="0"/>
            </a:endParaRPr>
          </a:p>
          <a:p>
            <a:pPr eaLnBrk="1" hangingPunct="1"/>
            <a:endParaRPr lang="en-US" altLang="en-US">
              <a:latin typeface="Tahoma" panose="020B0604030504040204" pitchFamily="34" charset="0"/>
              <a:cs typeface="Tahoma" panose="020B0604030504040204" pitchFamily="34" charset="0"/>
            </a:endParaRPr>
          </a:p>
        </p:txBody>
      </p:sp>
      <p:sp>
        <p:nvSpPr>
          <p:cNvPr id="87044" name="Slide Number Placeholder 3">
            <a:extLst>
              <a:ext uri="{FF2B5EF4-FFF2-40B4-BE49-F238E27FC236}">
                <a16:creationId xmlns:a16="http://schemas.microsoft.com/office/drawing/2014/main" id="{94C9D3DF-F285-0D85-4E7E-7CCC6317E1E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CF33E661-51BE-4DA2-B276-6FD1B29E170B}" type="slidenum">
              <a:rPr lang="en-US" altLang="en-US" sz="1400" smtClean="0">
                <a:latin typeface="Arial" panose="020B0604020202020204" pitchFamily="34" charset="0"/>
              </a:rPr>
              <a:pPr>
                <a:spcBef>
                  <a:spcPct val="0"/>
                </a:spcBef>
                <a:buClrTx/>
                <a:buSzTx/>
                <a:buFontTx/>
                <a:buNone/>
              </a:pPr>
              <a:t>74</a:t>
            </a:fld>
            <a:endParaRPr lang="en-US" altLang="en-US" sz="1400">
              <a:latin typeface="Arial" panose="020B0604020202020204" pitchFamily="34" charset="0"/>
            </a:endParaRPr>
          </a:p>
        </p:txBody>
      </p:sp>
    </p:spTree>
  </p:cSld>
  <p:clrMapOvr>
    <a:masterClrMapping/>
  </p:clrMapOvr>
  <p:transition spd="slow"/>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a:extLst>
              <a:ext uri="{FF2B5EF4-FFF2-40B4-BE49-F238E27FC236}">
                <a16:creationId xmlns:a16="http://schemas.microsoft.com/office/drawing/2014/main" id="{B4EB5F4F-70C7-8FB0-9FF1-8118177AA962}"/>
              </a:ext>
            </a:extLst>
          </p:cNvPr>
          <p:cNvSpPr>
            <a:spLocks noGrp="1"/>
          </p:cNvSpPr>
          <p:nvPr>
            <p:ph type="title"/>
          </p:nvPr>
        </p:nvSpPr>
        <p:spPr>
          <a:xfrm>
            <a:off x="609600" y="533400"/>
            <a:ext cx="8229600" cy="1143000"/>
          </a:xfrm>
        </p:spPr>
        <p:txBody>
          <a:bodyPr/>
          <a:lstStyle/>
          <a:p>
            <a:pPr eaLnBrk="1" hangingPunct="1"/>
            <a:r>
              <a:rPr lang="en-US" altLang="en-US" sz="4400">
                <a:latin typeface="Tahoma" panose="020B0604030504040204" pitchFamily="34" charset="0"/>
              </a:rPr>
              <a:t>Parallel Citations</a:t>
            </a:r>
          </a:p>
        </p:txBody>
      </p:sp>
      <p:sp>
        <p:nvSpPr>
          <p:cNvPr id="88067" name="Rectangle 3">
            <a:extLst>
              <a:ext uri="{FF2B5EF4-FFF2-40B4-BE49-F238E27FC236}">
                <a16:creationId xmlns:a16="http://schemas.microsoft.com/office/drawing/2014/main" id="{B6041494-32DE-187A-2046-F85A87D5CA82}"/>
              </a:ext>
            </a:extLst>
          </p:cNvPr>
          <p:cNvSpPr>
            <a:spLocks noGrp="1"/>
          </p:cNvSpPr>
          <p:nvPr>
            <p:ph idx="1"/>
          </p:nvPr>
        </p:nvSpPr>
        <p:spPr>
          <a:xfrm>
            <a:off x="457200" y="2133600"/>
            <a:ext cx="8229600" cy="4389438"/>
          </a:xfrm>
        </p:spPr>
        <p:txBody>
          <a:bodyPr/>
          <a:lstStyle/>
          <a:p>
            <a:pPr eaLnBrk="1" hangingPunct="1">
              <a:lnSpc>
                <a:spcPct val="80000"/>
              </a:lnSpc>
            </a:pPr>
            <a:r>
              <a:rPr lang="en-US" altLang="en-US" sz="2800" i="1">
                <a:solidFill>
                  <a:srgbClr val="FF8000"/>
                </a:solidFill>
                <a:latin typeface="Tahoma" panose="020B0604030504040204" pitchFamily="34" charset="0"/>
              </a:rPr>
              <a:t>Rules B10.1.3(vi) &amp; (v) &amp; 10.3.1</a:t>
            </a:r>
            <a:endParaRPr lang="en-US" altLang="en-US" sz="2800">
              <a:solidFill>
                <a:srgbClr val="FF8000"/>
              </a:solidFill>
              <a:latin typeface="Tahoma" panose="020B0604030504040204" pitchFamily="34" charset="0"/>
            </a:endParaRPr>
          </a:p>
          <a:p>
            <a:pPr eaLnBrk="1" hangingPunct="1">
              <a:lnSpc>
                <a:spcPct val="80000"/>
              </a:lnSpc>
            </a:pPr>
            <a:r>
              <a:rPr lang="en-US" altLang="en-US" sz="2400">
                <a:latin typeface="Tahoma" panose="020B0604030504040204" pitchFamily="34" charset="0"/>
              </a:rPr>
              <a:t>Parallel citations are citations to more than one source (most frequently, more than one case reporter) for the same authority. </a:t>
            </a:r>
          </a:p>
          <a:p>
            <a:pPr eaLnBrk="1" hangingPunct="1">
              <a:lnSpc>
                <a:spcPct val="80000"/>
              </a:lnSpc>
            </a:pPr>
            <a:r>
              <a:rPr lang="en-US" altLang="en-US" sz="2400">
                <a:solidFill>
                  <a:srgbClr val="3366FF"/>
                </a:solidFill>
                <a:latin typeface="Tahoma" panose="020B0604030504040204" pitchFamily="34" charset="0"/>
              </a:rPr>
              <a:t>As the Bluebook notes, practitioners in a state court must refer to the court</a:t>
            </a:r>
            <a:r>
              <a:rPr lang="en-US" altLang="en-US" sz="2400">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sz="2400">
                <a:solidFill>
                  <a:srgbClr val="3366FF"/>
                </a:solidFill>
                <a:latin typeface="Tahoma" panose="020B0604030504040204" pitchFamily="34" charset="0"/>
                <a:ea typeface="HGP明朝E" panose="02020800000000000000" pitchFamily="18" charset="-128"/>
                <a:cs typeface="HGP明朝E" panose="02020800000000000000" pitchFamily="18" charset="-128"/>
              </a:rPr>
              <a:t>s local rules when determining whether to provide parallel citations.</a:t>
            </a:r>
          </a:p>
          <a:p>
            <a:pPr eaLnBrk="1" hangingPunct="1">
              <a:lnSpc>
                <a:spcPct val="80000"/>
              </a:lnSpc>
            </a:pPr>
            <a:r>
              <a:rPr lang="en-US" altLang="en-US" sz="2400">
                <a:latin typeface="Tahoma" panose="020B0604030504040204" pitchFamily="34" charset="0"/>
              </a:rPr>
              <a:t>In legal memoranda not filed with a court, cite the appropriate regional reporter if the decision is found therein.  Table T1 refers you to other, less-preferred sources for each state if the case is not found in the regional reporter.</a:t>
            </a:r>
          </a:p>
        </p:txBody>
      </p:sp>
      <p:sp>
        <p:nvSpPr>
          <p:cNvPr id="88068" name="Slide Number Placeholder 5">
            <a:extLst>
              <a:ext uri="{FF2B5EF4-FFF2-40B4-BE49-F238E27FC236}">
                <a16:creationId xmlns:a16="http://schemas.microsoft.com/office/drawing/2014/main" id="{A21BDF18-B2FE-D343-73CC-6E990629B2E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BD89C80F-BF2A-43AD-8AFF-EC669FFBF6FE}" type="slidenum">
              <a:rPr lang="en-US" altLang="en-US" sz="1400" smtClean="0">
                <a:latin typeface="Arial" panose="020B0604020202020204" pitchFamily="34" charset="0"/>
              </a:rPr>
              <a:pPr>
                <a:spcBef>
                  <a:spcPct val="0"/>
                </a:spcBef>
                <a:buClrTx/>
                <a:buSzTx/>
                <a:buFontTx/>
                <a:buNone/>
              </a:pPr>
              <a:t>75</a:t>
            </a:fld>
            <a:endParaRPr lang="en-US" altLang="en-US" sz="1400">
              <a:latin typeface="Arial" panose="020B0604020202020204" pitchFamily="34" charset="0"/>
            </a:endParaRPr>
          </a:p>
        </p:txBody>
      </p:sp>
    </p:spTree>
  </p:cSld>
  <p:clrMapOvr>
    <a:masterClrMapping/>
  </p:clrMapOvr>
  <p:transition spd="slow"/>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a:extLst>
              <a:ext uri="{FF2B5EF4-FFF2-40B4-BE49-F238E27FC236}">
                <a16:creationId xmlns:a16="http://schemas.microsoft.com/office/drawing/2014/main" id="{B61D4A67-272E-386D-AF9B-63C90577719F}"/>
              </a:ext>
            </a:extLst>
          </p:cNvPr>
          <p:cNvSpPr>
            <a:spLocks noGrp="1" noChangeArrowheads="1"/>
          </p:cNvSpPr>
          <p:nvPr>
            <p:ph type="title"/>
          </p:nvPr>
        </p:nvSpPr>
        <p:spPr>
          <a:xfrm>
            <a:off x="609600" y="990600"/>
            <a:ext cx="8229600" cy="1143000"/>
          </a:xfrm>
        </p:spPr>
        <p:txBody>
          <a:bodyPr>
            <a:noAutofit/>
          </a:bodyPr>
          <a:lstStyle/>
          <a:p>
            <a:pPr eaLnBrk="1" fontAlgn="auto" hangingPunct="1">
              <a:spcAft>
                <a:spcPts val="0"/>
              </a:spcAft>
              <a:defRPr/>
            </a:pPr>
            <a:r>
              <a:rPr lang="en-US" sz="4400" dirty="0">
                <a:latin typeface="Tahoma" pitchFamily="34" charset="0"/>
                <a:ea typeface="+mj-ea"/>
              </a:rPr>
              <a:t>If parallel citations are required by local rule:</a:t>
            </a:r>
          </a:p>
        </p:txBody>
      </p:sp>
      <p:sp>
        <p:nvSpPr>
          <p:cNvPr id="89091" name="Rectangle 3">
            <a:extLst>
              <a:ext uri="{FF2B5EF4-FFF2-40B4-BE49-F238E27FC236}">
                <a16:creationId xmlns:a16="http://schemas.microsoft.com/office/drawing/2014/main" id="{E1E722A8-0C59-1916-150F-2920D73D615B}"/>
              </a:ext>
            </a:extLst>
          </p:cNvPr>
          <p:cNvSpPr>
            <a:spLocks noGrp="1"/>
          </p:cNvSpPr>
          <p:nvPr>
            <p:ph idx="1"/>
          </p:nvPr>
        </p:nvSpPr>
        <p:spPr>
          <a:xfrm>
            <a:off x="609600" y="2286000"/>
            <a:ext cx="7543800" cy="4343400"/>
          </a:xfrm>
        </p:spPr>
        <p:txBody>
          <a:bodyPr/>
          <a:lstStyle/>
          <a:p>
            <a:pPr eaLnBrk="1" hangingPunct="1">
              <a:lnSpc>
                <a:spcPct val="80000"/>
              </a:lnSpc>
            </a:pPr>
            <a:r>
              <a:rPr lang="en-US" altLang="en-US" sz="2000">
                <a:latin typeface="Tahoma" panose="020B0604030504040204" pitchFamily="34" charset="0"/>
              </a:rPr>
              <a:t>The two citations should be separated by a comma in your citation sentence.</a:t>
            </a:r>
          </a:p>
          <a:p>
            <a:pPr eaLnBrk="1" hangingPunct="1">
              <a:lnSpc>
                <a:spcPct val="80000"/>
              </a:lnSpc>
            </a:pPr>
            <a:r>
              <a:rPr lang="en-US" altLang="en-US" sz="2000">
                <a:solidFill>
                  <a:srgbClr val="3366FF"/>
                </a:solidFill>
                <a:latin typeface="Tahoma" panose="020B0604030504040204" pitchFamily="34" charset="0"/>
              </a:rPr>
              <a:t>Your official citation (citation to the state reporter) must appear first, followed by the unofficial citation (citation to the regional reporter).</a:t>
            </a:r>
          </a:p>
          <a:p>
            <a:pPr eaLnBrk="1" hangingPunct="1">
              <a:lnSpc>
                <a:spcPct val="80000"/>
              </a:lnSpc>
            </a:pPr>
            <a:r>
              <a:rPr lang="en-US" altLang="en-US" sz="2000">
                <a:latin typeface="Tahoma" panose="020B0604030504040204" pitchFamily="34" charset="0"/>
              </a:rPr>
              <a:t>When the state is obvious from the official reporter title, omit the state abbreviation from the parentheses containing the date.  </a:t>
            </a:r>
            <a:r>
              <a:rPr lang="en-US" altLang="en-US" sz="2000" u="sng">
                <a:latin typeface="Tahoma" panose="020B0604030504040204" pitchFamily="34" charset="0"/>
              </a:rPr>
              <a:t>See</a:t>
            </a:r>
            <a:r>
              <a:rPr lang="en-US" altLang="en-US" sz="2000">
                <a:latin typeface="Tahoma" panose="020B0604030504040204" pitchFamily="34" charset="0"/>
              </a:rPr>
              <a:t> B10.1.3, Rule 10.4(b).</a:t>
            </a:r>
          </a:p>
          <a:p>
            <a:pPr eaLnBrk="1" hangingPunct="1">
              <a:lnSpc>
                <a:spcPct val="80000"/>
              </a:lnSpc>
            </a:pPr>
            <a:r>
              <a:rPr lang="en-US" altLang="en-US" sz="2000">
                <a:solidFill>
                  <a:srgbClr val="3366FF"/>
                </a:solidFill>
                <a:latin typeface="Tahoma" panose="020B0604030504040204" pitchFamily="34" charset="0"/>
              </a:rPr>
              <a:t>The Bluebook requires you to include the remaining abbreviation for the court in the parentheses containing the date only when the court is </a:t>
            </a:r>
            <a:r>
              <a:rPr lang="en-US" altLang="en-US" sz="2000" b="1">
                <a:solidFill>
                  <a:srgbClr val="3366FF"/>
                </a:solidFill>
                <a:latin typeface="Tahoma" panose="020B0604030504040204" pitchFamily="34" charset="0"/>
              </a:rPr>
              <a:t>not</a:t>
            </a:r>
            <a:r>
              <a:rPr lang="en-US" altLang="en-US" sz="2000">
                <a:solidFill>
                  <a:srgbClr val="3366FF"/>
                </a:solidFill>
                <a:latin typeface="Tahoma" panose="020B0604030504040204" pitchFamily="34" charset="0"/>
              </a:rPr>
              <a:t> the highest court in the state.  </a:t>
            </a:r>
            <a:r>
              <a:rPr lang="en-US" altLang="en-US" sz="2000" u="sng">
                <a:solidFill>
                  <a:srgbClr val="3366FF"/>
                </a:solidFill>
                <a:latin typeface="Tahoma" panose="020B0604030504040204" pitchFamily="34" charset="0"/>
              </a:rPr>
              <a:t>See</a:t>
            </a:r>
            <a:r>
              <a:rPr lang="en-US" altLang="en-US" sz="2000">
                <a:solidFill>
                  <a:srgbClr val="3366FF"/>
                </a:solidFill>
                <a:latin typeface="Tahoma" panose="020B0604030504040204" pitchFamily="34" charset="0"/>
              </a:rPr>
              <a:t> B10.1.3, Rule 10.4(b).</a:t>
            </a:r>
          </a:p>
          <a:p>
            <a:pPr eaLnBrk="1" hangingPunct="1">
              <a:lnSpc>
                <a:spcPct val="80000"/>
              </a:lnSpc>
            </a:pPr>
            <a:r>
              <a:rPr lang="en-US" altLang="en-US" sz="2000">
                <a:latin typeface="Tahoma" panose="020B0604030504040204" pitchFamily="34" charset="0"/>
              </a:rPr>
              <a:t>You must provide pinpoint cites for each reporter.</a:t>
            </a:r>
          </a:p>
          <a:p>
            <a:pPr eaLnBrk="1" hangingPunct="1">
              <a:lnSpc>
                <a:spcPct val="80000"/>
              </a:lnSpc>
            </a:pPr>
            <a:r>
              <a:rPr lang="en-US" altLang="en-US" sz="2000">
                <a:solidFill>
                  <a:srgbClr val="0070C0"/>
                </a:solidFill>
                <a:latin typeface="Tahoma" panose="020B0604030504040204" pitchFamily="34" charset="0"/>
              </a:rPr>
              <a:t>Example:  </a:t>
            </a:r>
            <a:r>
              <a:rPr lang="en-US" altLang="en-US" sz="2000" u="sng">
                <a:latin typeface="Tahoma" panose="020B0604030504040204" pitchFamily="34" charset="0"/>
              </a:rPr>
              <a:t>Cotter v. Pelligrino</a:t>
            </a:r>
            <a:r>
              <a:rPr lang="en-US" altLang="en-US" sz="2000">
                <a:latin typeface="Tahoma" panose="020B0604030504040204" pitchFamily="34" charset="0"/>
              </a:rPr>
              <a:t>, 567 Mass. 25, 31, 449 N.E.2d 12, 18 (1992).</a:t>
            </a:r>
          </a:p>
          <a:p>
            <a:pPr eaLnBrk="1" hangingPunct="1">
              <a:lnSpc>
                <a:spcPct val="80000"/>
              </a:lnSpc>
            </a:pPr>
            <a:endParaRPr lang="en-US" altLang="en-US" sz="2200">
              <a:latin typeface="Tahoma" panose="020B0604030504040204" pitchFamily="34" charset="0"/>
            </a:endParaRPr>
          </a:p>
        </p:txBody>
      </p:sp>
      <p:sp>
        <p:nvSpPr>
          <p:cNvPr id="89092" name="Slide Number Placeholder 5">
            <a:extLst>
              <a:ext uri="{FF2B5EF4-FFF2-40B4-BE49-F238E27FC236}">
                <a16:creationId xmlns:a16="http://schemas.microsoft.com/office/drawing/2014/main" id="{BAF777C8-CD3D-1307-B56B-73A2EDEE635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751456AF-06CB-4839-B4E9-F73295D7E435}" type="slidenum">
              <a:rPr lang="en-US" altLang="en-US" sz="1400" smtClean="0">
                <a:latin typeface="Arial" panose="020B0604020202020204" pitchFamily="34" charset="0"/>
              </a:rPr>
              <a:pPr>
                <a:spcBef>
                  <a:spcPct val="0"/>
                </a:spcBef>
                <a:buClrTx/>
                <a:buSzTx/>
                <a:buFontTx/>
                <a:buNone/>
              </a:pPr>
              <a:t>76</a:t>
            </a:fld>
            <a:endParaRPr lang="en-US" altLang="en-US" sz="1400">
              <a:latin typeface="Arial" panose="020B0604020202020204" pitchFamily="34" charset="0"/>
            </a:endParaRPr>
          </a:p>
        </p:txBody>
      </p:sp>
    </p:spTree>
  </p:cSld>
  <p:clrMapOvr>
    <a:masterClrMapping/>
  </p:clrMapOvr>
  <p:transition spd="slow"/>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a:extLst>
              <a:ext uri="{FF2B5EF4-FFF2-40B4-BE49-F238E27FC236}">
                <a16:creationId xmlns:a16="http://schemas.microsoft.com/office/drawing/2014/main" id="{38D01221-A75F-8EDA-FA5C-EC3059F53B70}"/>
              </a:ext>
            </a:extLst>
          </p:cNvPr>
          <p:cNvSpPr>
            <a:spLocks noGrp="1" noChangeArrowheads="1"/>
          </p:cNvSpPr>
          <p:nvPr>
            <p:ph type="title"/>
          </p:nvPr>
        </p:nvSpPr>
        <p:spPr>
          <a:xfrm>
            <a:off x="457200" y="914400"/>
            <a:ext cx="8229600" cy="1143000"/>
          </a:xfrm>
        </p:spPr>
        <p:txBody>
          <a:bodyPr>
            <a:noAutofit/>
          </a:bodyPr>
          <a:lstStyle/>
          <a:p>
            <a:pPr eaLnBrk="1" fontAlgn="auto" hangingPunct="1">
              <a:spcAft>
                <a:spcPts val="0"/>
              </a:spcAft>
              <a:defRPr/>
            </a:pPr>
            <a:r>
              <a:rPr lang="en-US" sz="4000" dirty="0">
                <a:latin typeface="Tahoma" pitchFamily="34" charset="0"/>
                <a:ea typeface="+mj-ea"/>
              </a:rPr>
              <a:t>How parallel citation applies to short citation form</a:t>
            </a:r>
          </a:p>
        </p:txBody>
      </p:sp>
      <p:sp>
        <p:nvSpPr>
          <p:cNvPr id="90115" name="Rectangle 3">
            <a:extLst>
              <a:ext uri="{FF2B5EF4-FFF2-40B4-BE49-F238E27FC236}">
                <a16:creationId xmlns:a16="http://schemas.microsoft.com/office/drawing/2014/main" id="{AF52B73A-BCF0-2EBF-9CFA-BE3703293EEB}"/>
              </a:ext>
            </a:extLst>
          </p:cNvPr>
          <p:cNvSpPr>
            <a:spLocks noGrp="1"/>
          </p:cNvSpPr>
          <p:nvPr>
            <p:ph idx="1"/>
          </p:nvPr>
        </p:nvSpPr>
        <p:spPr>
          <a:xfrm>
            <a:off x="609600" y="2287588"/>
            <a:ext cx="7543800" cy="4419600"/>
          </a:xfrm>
        </p:spPr>
        <p:txBody>
          <a:bodyPr/>
          <a:lstStyle/>
          <a:p>
            <a:pPr eaLnBrk="1" hangingPunct="1">
              <a:lnSpc>
                <a:spcPct val="90000"/>
              </a:lnSpc>
            </a:pPr>
            <a:r>
              <a:rPr lang="en-US" altLang="en-US" sz="2800">
                <a:latin typeface="Tahoma" panose="020B0604030504040204" pitchFamily="34" charset="0"/>
              </a:rPr>
              <a:t>If you are required to provide a parallel citation for the long form, then you also need a parallel citation for both the short form and when you use </a:t>
            </a:r>
            <a:r>
              <a:rPr lang="en-US" altLang="en-US" sz="2800" u="sng">
                <a:latin typeface="Tahoma" panose="020B0604030504040204" pitchFamily="34" charset="0"/>
              </a:rPr>
              <a:t>id.</a:t>
            </a:r>
            <a:endParaRPr lang="en-US" altLang="en-US" sz="2800">
              <a:latin typeface="Tahoma" panose="020B0604030504040204" pitchFamily="34" charset="0"/>
            </a:endParaRPr>
          </a:p>
          <a:p>
            <a:pPr eaLnBrk="1" hangingPunct="1">
              <a:lnSpc>
                <a:spcPct val="90000"/>
              </a:lnSpc>
            </a:pPr>
            <a:r>
              <a:rPr lang="en-US" altLang="en-US" sz="2800">
                <a:latin typeface="Tahoma" panose="020B0604030504040204" pitchFamily="34" charset="0"/>
              </a:rPr>
              <a:t>As noted in B10.2, you should use the short form for both citations (to the official and unofficial reporters).  </a:t>
            </a:r>
            <a:endParaRPr lang="en-US" altLang="en-US" sz="2800" b="1">
              <a:latin typeface="Tahoma" panose="020B0604030504040204" pitchFamily="34" charset="0"/>
            </a:endParaRPr>
          </a:p>
          <a:p>
            <a:pPr eaLnBrk="1" hangingPunct="1">
              <a:lnSpc>
                <a:spcPct val="90000"/>
              </a:lnSpc>
              <a:buFontTx/>
              <a:buNone/>
            </a:pPr>
            <a:endParaRPr lang="en-US" altLang="en-US" sz="2800" b="1">
              <a:latin typeface="Tahoma" panose="020B0604030504040204" pitchFamily="34" charset="0"/>
            </a:endParaRPr>
          </a:p>
          <a:p>
            <a:pPr eaLnBrk="1" hangingPunct="1">
              <a:lnSpc>
                <a:spcPct val="90000"/>
              </a:lnSpc>
              <a:buFontTx/>
              <a:buNone/>
            </a:pPr>
            <a:r>
              <a:rPr lang="en-US" altLang="en-US" sz="2800" b="1">
                <a:solidFill>
                  <a:srgbClr val="3366FF"/>
                </a:solidFill>
                <a:latin typeface="Tahoma" panose="020B0604030504040204" pitchFamily="34" charset="0"/>
              </a:rPr>
              <a:t>	</a:t>
            </a:r>
            <a:r>
              <a:rPr lang="en-US" altLang="en-US" sz="2800">
                <a:solidFill>
                  <a:srgbClr val="3366FF"/>
                </a:solidFill>
                <a:latin typeface="Tahoma" panose="020B0604030504040204" pitchFamily="34" charset="0"/>
              </a:rPr>
              <a:t>Example:</a:t>
            </a:r>
            <a:endParaRPr lang="en-US" altLang="en-US" sz="2800" u="sng">
              <a:solidFill>
                <a:srgbClr val="3366FF"/>
              </a:solidFill>
              <a:latin typeface="Tahoma" panose="020B0604030504040204" pitchFamily="34" charset="0"/>
            </a:endParaRPr>
          </a:p>
          <a:p>
            <a:pPr eaLnBrk="1" hangingPunct="1">
              <a:lnSpc>
                <a:spcPct val="90000"/>
              </a:lnSpc>
              <a:buFontTx/>
              <a:buNone/>
            </a:pPr>
            <a:r>
              <a:rPr lang="en-US" altLang="en-US" sz="2800">
                <a:solidFill>
                  <a:srgbClr val="3366FF"/>
                </a:solidFill>
                <a:latin typeface="Tahoma" panose="020B0604030504040204" pitchFamily="34" charset="0"/>
              </a:rPr>
              <a:t>	</a:t>
            </a:r>
            <a:r>
              <a:rPr lang="en-US" altLang="en-US" sz="2800" u="sng">
                <a:solidFill>
                  <a:srgbClr val="3366FF"/>
                </a:solidFill>
                <a:latin typeface="Tahoma" panose="020B0604030504040204" pitchFamily="34" charset="0"/>
              </a:rPr>
              <a:t>Cotter</a:t>
            </a:r>
            <a:r>
              <a:rPr lang="en-US" altLang="en-US" sz="2800">
                <a:solidFill>
                  <a:srgbClr val="3366FF"/>
                </a:solidFill>
                <a:latin typeface="Tahoma" panose="020B0604030504040204" pitchFamily="34" charset="0"/>
              </a:rPr>
              <a:t>, 567 Mass. at 31, 449 N.E.2d at 18. </a:t>
            </a:r>
          </a:p>
        </p:txBody>
      </p:sp>
      <p:sp>
        <p:nvSpPr>
          <p:cNvPr id="90116" name="Slide Number Placeholder 5">
            <a:extLst>
              <a:ext uri="{FF2B5EF4-FFF2-40B4-BE49-F238E27FC236}">
                <a16:creationId xmlns:a16="http://schemas.microsoft.com/office/drawing/2014/main" id="{D5FF89AB-2A55-8A95-1B00-C1146933D36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A2E2F1E0-5986-46F6-97EA-202E7F63B8B5}" type="slidenum">
              <a:rPr lang="en-US" altLang="en-US" sz="1400" smtClean="0">
                <a:latin typeface="Arial" panose="020B0604020202020204" pitchFamily="34" charset="0"/>
              </a:rPr>
              <a:pPr>
                <a:spcBef>
                  <a:spcPct val="0"/>
                </a:spcBef>
                <a:buClrTx/>
                <a:buSzTx/>
                <a:buFontTx/>
                <a:buNone/>
              </a:pPr>
              <a:t>77</a:t>
            </a:fld>
            <a:endParaRPr lang="en-US" altLang="en-US" sz="1400">
              <a:latin typeface="Arial" panose="020B0604020202020204" pitchFamily="34" charset="0"/>
            </a:endParaRPr>
          </a:p>
        </p:txBody>
      </p:sp>
    </p:spTree>
  </p:cSld>
  <p:clrMapOvr>
    <a:masterClrMapping/>
  </p:clrMapOvr>
  <p:transition spd="slow"/>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27E23AA7-906D-E0A1-E711-20C4D8A42CF5}"/>
              </a:ext>
            </a:extLst>
          </p:cNvPr>
          <p:cNvSpPr>
            <a:spLocks noGrp="1"/>
          </p:cNvSpPr>
          <p:nvPr>
            <p:ph type="title"/>
          </p:nvPr>
        </p:nvSpPr>
        <p:spPr>
          <a:xfrm>
            <a:off x="533400" y="990600"/>
            <a:ext cx="8229600" cy="1143000"/>
          </a:xfrm>
        </p:spPr>
        <p:txBody>
          <a:bodyPr/>
          <a:lstStyle/>
          <a:p>
            <a:pPr eaLnBrk="1" hangingPunct="1"/>
            <a:r>
              <a:rPr lang="en-US" altLang="en-US" sz="4000">
                <a:latin typeface="Tahoma" panose="020B0604030504040204" pitchFamily="34" charset="0"/>
              </a:rPr>
              <a:t>How parallel citation applies to the “</a:t>
            </a:r>
            <a:r>
              <a:rPr lang="en-US" altLang="ja-JP" sz="4000">
                <a:latin typeface="Tahoma" panose="020B0604030504040204" pitchFamily="34" charset="0"/>
              </a:rPr>
              <a:t>Id.” short citation form</a:t>
            </a:r>
            <a:endParaRPr lang="en-US" altLang="en-US" sz="4000" u="sng">
              <a:latin typeface="Tahoma" panose="020B0604030504040204" pitchFamily="34" charset="0"/>
            </a:endParaRPr>
          </a:p>
        </p:txBody>
      </p:sp>
      <p:sp>
        <p:nvSpPr>
          <p:cNvPr id="91139" name="Rectangle 3">
            <a:extLst>
              <a:ext uri="{FF2B5EF4-FFF2-40B4-BE49-F238E27FC236}">
                <a16:creationId xmlns:a16="http://schemas.microsoft.com/office/drawing/2014/main" id="{B70A23A9-AF1D-A8EA-7164-9DE60B4035A5}"/>
              </a:ext>
            </a:extLst>
          </p:cNvPr>
          <p:cNvSpPr>
            <a:spLocks noGrp="1"/>
          </p:cNvSpPr>
          <p:nvPr>
            <p:ph idx="1"/>
          </p:nvPr>
        </p:nvSpPr>
        <p:spPr>
          <a:xfrm>
            <a:off x="457200" y="2286000"/>
            <a:ext cx="8229600" cy="4038600"/>
          </a:xfrm>
        </p:spPr>
        <p:txBody>
          <a:bodyPr/>
          <a:lstStyle/>
          <a:p>
            <a:pPr eaLnBrk="1" hangingPunct="1">
              <a:lnSpc>
                <a:spcPct val="90000"/>
              </a:lnSpc>
            </a:pPr>
            <a:r>
              <a:rPr lang="en-US" altLang="en-US" sz="2800" u="sng">
                <a:latin typeface="Tahoma" panose="020B0604030504040204" pitchFamily="34" charset="0"/>
              </a:rPr>
              <a:t>Id.</a:t>
            </a:r>
            <a:r>
              <a:rPr lang="en-US" altLang="en-US" sz="2800">
                <a:latin typeface="Tahoma" panose="020B0604030504040204" pitchFamily="34" charset="0"/>
              </a:rPr>
              <a:t> replaces only the first parallel cite (the official reporter cite). As noted in Rules B10.2(iv) and 10.9(b)(ii), you must still provide the short form of the second parallel cite (the regional reporter cite).  </a:t>
            </a:r>
            <a:endParaRPr lang="en-US" altLang="en-US" sz="2800" b="1">
              <a:latin typeface="Tahoma" panose="020B0604030504040204" pitchFamily="34" charset="0"/>
            </a:endParaRPr>
          </a:p>
          <a:p>
            <a:pPr eaLnBrk="1" hangingPunct="1">
              <a:lnSpc>
                <a:spcPct val="90000"/>
              </a:lnSpc>
              <a:buFontTx/>
              <a:buNone/>
            </a:pPr>
            <a:r>
              <a:rPr lang="en-US" altLang="en-US" sz="2800" b="1">
                <a:latin typeface="Tahoma" panose="020B0604030504040204" pitchFamily="34" charset="0"/>
              </a:rPr>
              <a:t>	</a:t>
            </a:r>
          </a:p>
          <a:p>
            <a:pPr eaLnBrk="1" hangingPunct="1">
              <a:lnSpc>
                <a:spcPct val="90000"/>
              </a:lnSpc>
              <a:buFontTx/>
              <a:buNone/>
            </a:pPr>
            <a:r>
              <a:rPr lang="en-US" altLang="en-US" sz="2800" b="1">
                <a:solidFill>
                  <a:srgbClr val="FF66CC"/>
                </a:solidFill>
                <a:latin typeface="Tahoma" panose="020B0604030504040204" pitchFamily="34" charset="0"/>
              </a:rPr>
              <a:t>	</a:t>
            </a:r>
            <a:r>
              <a:rPr lang="en-US" altLang="en-US" sz="2800">
                <a:solidFill>
                  <a:srgbClr val="3366FF"/>
                </a:solidFill>
                <a:latin typeface="Tahoma" panose="020B0604030504040204" pitchFamily="34" charset="0"/>
              </a:rPr>
              <a:t>Example:</a:t>
            </a:r>
          </a:p>
          <a:p>
            <a:pPr eaLnBrk="1" hangingPunct="1">
              <a:lnSpc>
                <a:spcPct val="90000"/>
              </a:lnSpc>
              <a:buFontTx/>
              <a:buNone/>
            </a:pPr>
            <a:r>
              <a:rPr lang="en-US" altLang="en-US" sz="2800">
                <a:solidFill>
                  <a:srgbClr val="3366FF"/>
                </a:solidFill>
                <a:latin typeface="Tahoma" panose="020B0604030504040204" pitchFamily="34" charset="0"/>
              </a:rPr>
              <a:t>	In </a:t>
            </a:r>
            <a:r>
              <a:rPr lang="en-US" altLang="en-US" sz="2800" u="sng">
                <a:solidFill>
                  <a:srgbClr val="3366FF"/>
                </a:solidFill>
                <a:latin typeface="Tahoma" panose="020B0604030504040204" pitchFamily="34" charset="0"/>
              </a:rPr>
              <a:t>Cotter</a:t>
            </a:r>
            <a:r>
              <a:rPr lang="en-US" altLang="en-US" sz="2800">
                <a:solidFill>
                  <a:srgbClr val="3366FF"/>
                </a:solidFill>
                <a:latin typeface="Tahoma" panose="020B0604030504040204" pitchFamily="34" charset="0"/>
              </a:rPr>
              <a:t>, the court held that the sky is blue.   </a:t>
            </a:r>
            <a:r>
              <a:rPr lang="en-US" altLang="en-US" sz="2800" u="sng">
                <a:solidFill>
                  <a:srgbClr val="3366FF"/>
                </a:solidFill>
                <a:latin typeface="Tahoma" panose="020B0604030504040204" pitchFamily="34" charset="0"/>
              </a:rPr>
              <a:t>Id.</a:t>
            </a:r>
            <a:r>
              <a:rPr lang="en-US" altLang="en-US" sz="2800">
                <a:solidFill>
                  <a:srgbClr val="3366FF"/>
                </a:solidFill>
                <a:latin typeface="Tahoma" panose="020B0604030504040204" pitchFamily="34" charset="0"/>
              </a:rPr>
              <a:t>, 449 N.E.2d at 18. </a:t>
            </a:r>
          </a:p>
        </p:txBody>
      </p:sp>
      <p:sp>
        <p:nvSpPr>
          <p:cNvPr id="91140" name="Slide Number Placeholder 5">
            <a:extLst>
              <a:ext uri="{FF2B5EF4-FFF2-40B4-BE49-F238E27FC236}">
                <a16:creationId xmlns:a16="http://schemas.microsoft.com/office/drawing/2014/main" id="{80F368C8-CC7F-2AF4-124B-A15A2CED3342}"/>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57587BB-23B1-48AC-B04B-3822CE5467D4}" type="slidenum">
              <a:rPr lang="en-US" altLang="en-US" sz="1400" smtClean="0">
                <a:latin typeface="Arial" panose="020B0604020202020204" pitchFamily="34" charset="0"/>
              </a:rPr>
              <a:pPr>
                <a:spcBef>
                  <a:spcPct val="0"/>
                </a:spcBef>
                <a:buClrTx/>
                <a:buSzTx/>
                <a:buFontTx/>
                <a:buNone/>
              </a:pPr>
              <a:t>78</a:t>
            </a:fld>
            <a:endParaRPr lang="en-US" altLang="en-US" sz="1400">
              <a:latin typeface="Arial" panose="020B0604020202020204" pitchFamily="34" charset="0"/>
            </a:endParaRPr>
          </a:p>
        </p:txBody>
      </p:sp>
    </p:spTree>
  </p:cSld>
  <p:clrMapOvr>
    <a:masterClrMapping/>
  </p:clrMapOvr>
  <p:transition spd="slow"/>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1026">
            <a:extLst>
              <a:ext uri="{FF2B5EF4-FFF2-40B4-BE49-F238E27FC236}">
                <a16:creationId xmlns:a16="http://schemas.microsoft.com/office/drawing/2014/main" id="{03A82461-A336-904C-811C-115925C86745}"/>
              </a:ext>
            </a:extLst>
          </p:cNvPr>
          <p:cNvSpPr>
            <a:spLocks noGrp="1"/>
          </p:cNvSpPr>
          <p:nvPr>
            <p:ph type="title"/>
          </p:nvPr>
        </p:nvSpPr>
        <p:spPr>
          <a:xfrm>
            <a:off x="609600" y="533400"/>
            <a:ext cx="8001000" cy="1143000"/>
          </a:xfrm>
        </p:spPr>
        <p:txBody>
          <a:bodyPr/>
          <a:lstStyle/>
          <a:p>
            <a:pPr eaLnBrk="1" hangingPunct="1"/>
            <a:r>
              <a:rPr lang="en-US" altLang="en-US" sz="4400">
                <a:latin typeface="Tahoma" panose="020B0604030504040204" pitchFamily="34" charset="0"/>
              </a:rPr>
              <a:t>Citing Statutes</a:t>
            </a:r>
          </a:p>
        </p:txBody>
      </p:sp>
      <p:pic>
        <p:nvPicPr>
          <p:cNvPr id="92163" name="Picture 1031" descr="j0144826">
            <a:extLst>
              <a:ext uri="{FF2B5EF4-FFF2-40B4-BE49-F238E27FC236}">
                <a16:creationId xmlns:a16="http://schemas.microsoft.com/office/drawing/2014/main" id="{94C8901B-EBCB-8816-CBDB-449844DD624B}"/>
              </a:ext>
            </a:extLst>
          </p:cNvPr>
          <p:cNvPicPr>
            <a:picLocks noGrp="1" noChangeAspect="1" noChangeArrowheads="1"/>
          </p:cNvPicPr>
          <p:nvPr>
            <p:ph type="clipArt" sz="half" idx="1"/>
          </p:nvPr>
        </p:nvPicPr>
        <p:blipFill>
          <a:blip r:embed="rId2">
            <a:extLst>
              <a:ext uri="{28A0092B-C50C-407E-A947-70E740481C1C}">
                <a14:useLocalDpi xmlns:a14="http://schemas.microsoft.com/office/drawing/2010/main" val="0"/>
              </a:ext>
            </a:extLst>
          </a:blip>
          <a:srcRect/>
          <a:stretch>
            <a:fillRect/>
          </a:stretch>
        </p:blipFill>
        <p:spPr>
          <a:xfrm>
            <a:off x="685800" y="2286000"/>
            <a:ext cx="3581400" cy="3657600"/>
          </a:xfrm>
        </p:spPr>
      </p:pic>
      <p:sp>
        <p:nvSpPr>
          <p:cNvPr id="92164" name="Rectangle 1028">
            <a:extLst>
              <a:ext uri="{FF2B5EF4-FFF2-40B4-BE49-F238E27FC236}">
                <a16:creationId xmlns:a16="http://schemas.microsoft.com/office/drawing/2014/main" id="{BAC0F6FC-9504-B063-07D8-4C807F5D3117}"/>
              </a:ext>
            </a:extLst>
          </p:cNvPr>
          <p:cNvSpPr>
            <a:spLocks noGrp="1"/>
          </p:cNvSpPr>
          <p:nvPr>
            <p:ph type="body" sz="half" idx="2"/>
          </p:nvPr>
        </p:nvSpPr>
        <p:spPr/>
        <p:txBody>
          <a:bodyPr/>
          <a:lstStyle/>
          <a:p>
            <a:pPr eaLnBrk="1" hangingPunct="1"/>
            <a:r>
              <a:rPr lang="en-US" altLang="en-US" sz="2800">
                <a:latin typeface="Tahoma" panose="020B0604030504040204" pitchFamily="34" charset="0"/>
              </a:rPr>
              <a:t>Now that we have covered the rules for citing cases, we will address the format for citing statutes – </a:t>
            </a:r>
            <a:r>
              <a:rPr lang="en-US" altLang="en-US" sz="2800" i="1">
                <a:solidFill>
                  <a:srgbClr val="FF8000"/>
                </a:solidFill>
                <a:latin typeface="Tahoma" panose="020B0604030504040204" pitchFamily="34" charset="0"/>
              </a:rPr>
              <a:t>Rule B12 &amp; Rule 12.</a:t>
            </a:r>
          </a:p>
        </p:txBody>
      </p:sp>
      <p:sp>
        <p:nvSpPr>
          <p:cNvPr id="92165" name="Slide Number Placeholder 6">
            <a:extLst>
              <a:ext uri="{FF2B5EF4-FFF2-40B4-BE49-F238E27FC236}">
                <a16:creationId xmlns:a16="http://schemas.microsoft.com/office/drawing/2014/main" id="{E90CCA20-7864-E9BC-F996-FAAEFD008F9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851F50CA-BB8D-4415-81EA-CD0DF489C27B}" type="slidenum">
              <a:rPr lang="en-US" altLang="en-US" sz="1400" smtClean="0">
                <a:latin typeface="Arial" panose="020B0604020202020204" pitchFamily="34" charset="0"/>
              </a:rPr>
              <a:pPr>
                <a:spcBef>
                  <a:spcPct val="0"/>
                </a:spcBef>
                <a:buClrTx/>
                <a:buSzTx/>
                <a:buFontTx/>
                <a:buNone/>
              </a:pPr>
              <a:t>79</a:t>
            </a:fld>
            <a:endParaRPr lang="en-US" altLang="en-US" sz="1400">
              <a:latin typeface="Arial" panose="020B0604020202020204" pitchFamily="34" charset="0"/>
            </a:endParaRP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2101CBB5-6F61-C035-D3B8-9920450FFF97}"/>
              </a:ext>
            </a:extLst>
          </p:cNvPr>
          <p:cNvSpPr>
            <a:spLocks noGrp="1"/>
          </p:cNvSpPr>
          <p:nvPr>
            <p:ph type="title"/>
          </p:nvPr>
        </p:nvSpPr>
        <p:spPr>
          <a:xfrm>
            <a:off x="762000" y="990600"/>
            <a:ext cx="8077200" cy="974725"/>
          </a:xfrm>
        </p:spPr>
        <p:txBody>
          <a:bodyPr/>
          <a:lstStyle/>
          <a:p>
            <a:pPr eaLnBrk="1" hangingPunct="1"/>
            <a:r>
              <a:rPr lang="en-US" altLang="en-US" sz="4200"/>
              <a:t>The Quick Reference on the back cover</a:t>
            </a:r>
            <a:endParaRPr lang="en-US" altLang="en-US" sz="4200">
              <a:latin typeface="Tahoma" panose="020B0604030504040204" pitchFamily="34" charset="0"/>
            </a:endParaRPr>
          </a:p>
        </p:txBody>
      </p:sp>
      <p:sp>
        <p:nvSpPr>
          <p:cNvPr id="17411" name="Rectangle 4">
            <a:extLst>
              <a:ext uri="{FF2B5EF4-FFF2-40B4-BE49-F238E27FC236}">
                <a16:creationId xmlns:a16="http://schemas.microsoft.com/office/drawing/2014/main" id="{F2CB91EC-672C-E1D5-8BC8-EC9F798C2DF1}"/>
              </a:ext>
            </a:extLst>
          </p:cNvPr>
          <p:cNvSpPr>
            <a:spLocks noGrp="1"/>
          </p:cNvSpPr>
          <p:nvPr>
            <p:ph type="body" sz="half" idx="2"/>
          </p:nvPr>
        </p:nvSpPr>
        <p:spPr>
          <a:xfrm>
            <a:off x="533400" y="2119313"/>
            <a:ext cx="8077200" cy="4419600"/>
          </a:xfrm>
        </p:spPr>
        <p:txBody>
          <a:bodyPr/>
          <a:lstStyle/>
          <a:p>
            <a:pPr eaLnBrk="1" hangingPunct="1">
              <a:lnSpc>
                <a:spcPct val="90000"/>
              </a:lnSpc>
            </a:pPr>
            <a:r>
              <a:rPr lang="en-US" altLang="en-US" sz="2800">
                <a:latin typeface="Tahoma" panose="020B0604030504040204" pitchFamily="34" charset="0"/>
              </a:rPr>
              <a:t>There is a “quick reference” on the back cover that relates to court documents and legal memoranda (citations for practitioners and law clerks).</a:t>
            </a:r>
          </a:p>
          <a:p>
            <a:pPr eaLnBrk="1" hangingPunct="1">
              <a:lnSpc>
                <a:spcPct val="90000"/>
              </a:lnSpc>
            </a:pPr>
            <a:r>
              <a:rPr lang="en-US" altLang="en-US" sz="2800">
                <a:latin typeface="Tahoma" panose="020B0604030504040204" pitchFamily="34" charset="0"/>
              </a:rPr>
              <a:t>You can use “quick reference” to see examples of various citation formats.</a:t>
            </a:r>
          </a:p>
          <a:p>
            <a:pPr eaLnBrk="1" hangingPunct="1">
              <a:lnSpc>
                <a:spcPct val="90000"/>
              </a:lnSpc>
            </a:pPr>
            <a:r>
              <a:rPr lang="en-US" altLang="en-US" sz="2800">
                <a:latin typeface="Tahoma" panose="020B0604030504040204" pitchFamily="34" charset="0"/>
              </a:rPr>
              <a:t>The front cover “quick reference” is for law review footnotes.</a:t>
            </a:r>
          </a:p>
          <a:p>
            <a:pPr eaLnBrk="1" hangingPunct="1">
              <a:lnSpc>
                <a:spcPct val="90000"/>
              </a:lnSpc>
            </a:pPr>
            <a:endParaRPr lang="en-US" altLang="en-US" sz="2800">
              <a:latin typeface="Tahoma" panose="020B0604030504040204" pitchFamily="34" charset="0"/>
            </a:endParaRPr>
          </a:p>
        </p:txBody>
      </p:sp>
      <p:sp>
        <p:nvSpPr>
          <p:cNvPr id="17412" name="Slide Number Placeholder 6">
            <a:extLst>
              <a:ext uri="{FF2B5EF4-FFF2-40B4-BE49-F238E27FC236}">
                <a16:creationId xmlns:a16="http://schemas.microsoft.com/office/drawing/2014/main" id="{81554E14-BDBE-EF17-3250-B22D00337EA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6D4CEB9B-BFA6-4F43-BD23-910DFB7AC5BD}" type="slidenum">
              <a:rPr lang="en-US" altLang="en-US" sz="1400" smtClean="0">
                <a:latin typeface="Arial" panose="020B0604020202020204" pitchFamily="34" charset="0"/>
              </a:rPr>
              <a:pPr>
                <a:spcBef>
                  <a:spcPct val="0"/>
                </a:spcBef>
                <a:buClrTx/>
                <a:buSzTx/>
                <a:buFontTx/>
                <a:buNone/>
              </a:pPr>
              <a:t>8</a:t>
            </a:fld>
            <a:endParaRPr lang="en-US" altLang="en-US" sz="1400">
              <a:latin typeface="Arial" panose="020B0604020202020204" pitchFamily="34" charset="0"/>
            </a:endParaRPr>
          </a:p>
        </p:txBody>
      </p:sp>
    </p:spTree>
  </p:cSld>
  <p:clrMapOvr>
    <a:masterClrMapping/>
  </p:clrMapOvr>
  <p:transition spd="med"/>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a:extLst>
              <a:ext uri="{FF2B5EF4-FFF2-40B4-BE49-F238E27FC236}">
                <a16:creationId xmlns:a16="http://schemas.microsoft.com/office/drawing/2014/main" id="{91BDB7A4-7350-67F0-0C63-51A066C1DE81}"/>
              </a:ext>
            </a:extLst>
          </p:cNvPr>
          <p:cNvSpPr>
            <a:spLocks noGrp="1"/>
          </p:cNvSpPr>
          <p:nvPr>
            <p:ph type="title"/>
          </p:nvPr>
        </p:nvSpPr>
        <p:spPr>
          <a:xfrm>
            <a:off x="533400" y="762000"/>
            <a:ext cx="7467600" cy="990600"/>
          </a:xfrm>
        </p:spPr>
        <p:txBody>
          <a:bodyPr/>
          <a:lstStyle/>
          <a:p>
            <a:pPr eaLnBrk="1" hangingPunct="1"/>
            <a:r>
              <a:rPr lang="en-US" altLang="en-US" sz="4400">
                <a:latin typeface="Tahoma" panose="020B0604030504040204" pitchFamily="34" charset="0"/>
              </a:rPr>
              <a:t>Federal statutes</a:t>
            </a:r>
          </a:p>
        </p:txBody>
      </p:sp>
      <p:sp>
        <p:nvSpPr>
          <p:cNvPr id="93187" name="Rectangle 3">
            <a:extLst>
              <a:ext uri="{FF2B5EF4-FFF2-40B4-BE49-F238E27FC236}">
                <a16:creationId xmlns:a16="http://schemas.microsoft.com/office/drawing/2014/main" id="{104D1685-752A-C2D6-1256-7348AFB709E5}"/>
              </a:ext>
            </a:extLst>
          </p:cNvPr>
          <p:cNvSpPr>
            <a:spLocks noGrp="1"/>
          </p:cNvSpPr>
          <p:nvPr>
            <p:ph idx="1"/>
          </p:nvPr>
        </p:nvSpPr>
        <p:spPr>
          <a:xfrm>
            <a:off x="533400" y="1916113"/>
            <a:ext cx="7924800" cy="4267200"/>
          </a:xfrm>
        </p:spPr>
        <p:txBody>
          <a:bodyPr/>
          <a:lstStyle/>
          <a:p>
            <a:pPr eaLnBrk="1" hangingPunct="1">
              <a:lnSpc>
                <a:spcPct val="80000"/>
              </a:lnSpc>
              <a:buClr>
                <a:schemeClr val="tx1"/>
              </a:buClr>
              <a:buFont typeface="Wingdings 2" panose="05020102010507070707" pitchFamily="18" charset="2"/>
              <a:buNone/>
            </a:pPr>
            <a:r>
              <a:rPr lang="en-US" altLang="en-US" sz="2400" u="sng">
                <a:latin typeface="Tahoma" panose="020B0604030504040204" pitchFamily="34" charset="0"/>
              </a:rPr>
              <a:t>Entire Statute</a:t>
            </a:r>
            <a:r>
              <a:rPr lang="en-US" altLang="en-US" sz="2400">
                <a:latin typeface="Tahoma" panose="020B0604030504040204" pitchFamily="34" charset="0"/>
              </a:rPr>
              <a:t>:</a:t>
            </a:r>
            <a:endParaRPr lang="en-US" altLang="en-US" sz="2400" u="sng">
              <a:latin typeface="Tahoma" panose="020B0604030504040204" pitchFamily="34" charset="0"/>
            </a:endParaRPr>
          </a:p>
          <a:p>
            <a:pPr eaLnBrk="1" hangingPunct="1">
              <a:lnSpc>
                <a:spcPct val="80000"/>
              </a:lnSpc>
              <a:buClr>
                <a:schemeClr val="tx1"/>
              </a:buClr>
              <a:buFontTx/>
              <a:buNone/>
            </a:pPr>
            <a:r>
              <a:rPr lang="en-US" altLang="en-US" sz="2400" b="1">
                <a:latin typeface="Tahoma" panose="020B0604030504040204" pitchFamily="34" charset="0"/>
              </a:rPr>
              <a:t>	</a:t>
            </a:r>
          </a:p>
          <a:p>
            <a:pPr eaLnBrk="1" hangingPunct="1">
              <a:lnSpc>
                <a:spcPct val="80000"/>
              </a:lnSpc>
              <a:buClr>
                <a:schemeClr val="tx1"/>
              </a:buClr>
              <a:buFontTx/>
              <a:buNone/>
            </a:pPr>
            <a:r>
              <a:rPr lang="en-US" altLang="en-US" sz="2400" b="1">
                <a:latin typeface="Tahoma" panose="020B0604030504040204" pitchFamily="34" charset="0"/>
              </a:rPr>
              <a:t>	</a:t>
            </a:r>
            <a:r>
              <a:rPr lang="en-US" altLang="en-US" sz="1800">
                <a:solidFill>
                  <a:srgbClr val="00B0F0"/>
                </a:solidFill>
                <a:latin typeface="Tahoma" panose="020B0604030504040204" pitchFamily="34" charset="0"/>
              </a:rPr>
              <a:t>official name of act</a:t>
            </a:r>
            <a:r>
              <a:rPr lang="en-US" altLang="en-US" sz="1800">
                <a:latin typeface="Tahoma" panose="020B0604030504040204" pitchFamily="34" charset="0"/>
              </a:rPr>
              <a:t>			       U.S.C. title number</a:t>
            </a:r>
            <a:endParaRPr lang="en-US" altLang="en-US" sz="2400">
              <a:latin typeface="Tahoma" panose="020B0604030504040204" pitchFamily="34" charset="0"/>
            </a:endParaRPr>
          </a:p>
          <a:p>
            <a:pPr eaLnBrk="1" hangingPunct="1">
              <a:lnSpc>
                <a:spcPct val="80000"/>
              </a:lnSpc>
              <a:buClr>
                <a:schemeClr val="tx1"/>
              </a:buClr>
              <a:buFontTx/>
              <a:buNone/>
            </a:pPr>
            <a:endParaRPr lang="en-US" altLang="en-US" sz="2400" b="1">
              <a:latin typeface="Tahoma" panose="020B0604030504040204" pitchFamily="34" charset="0"/>
            </a:endParaRPr>
          </a:p>
          <a:p>
            <a:pPr eaLnBrk="1" hangingPunct="1">
              <a:lnSpc>
                <a:spcPct val="80000"/>
              </a:lnSpc>
              <a:buClr>
                <a:schemeClr val="tx1"/>
              </a:buClr>
              <a:buFontTx/>
              <a:buNone/>
            </a:pPr>
            <a:r>
              <a:rPr lang="en-US" altLang="en-US" sz="2400" b="1">
                <a:latin typeface="Tahoma" panose="020B0604030504040204" pitchFamily="34" charset="0"/>
              </a:rPr>
              <a:t>	</a:t>
            </a:r>
            <a:r>
              <a:rPr lang="en-US" altLang="en-US" sz="2400">
                <a:solidFill>
                  <a:srgbClr val="00B0F0"/>
                </a:solidFill>
                <a:latin typeface="Tahoma" panose="020B0604030504040204" pitchFamily="34" charset="0"/>
              </a:rPr>
              <a:t>Americans with Disabilities Act</a:t>
            </a:r>
            <a:r>
              <a:rPr lang="en-US" altLang="en-US" sz="2400">
                <a:latin typeface="Tahoma" panose="020B0604030504040204" pitchFamily="34" charset="0"/>
              </a:rPr>
              <a:t>, 42 </a:t>
            </a:r>
            <a:r>
              <a:rPr lang="en-US" altLang="en-US" sz="2400">
                <a:solidFill>
                  <a:srgbClr val="00FF99"/>
                </a:solidFill>
                <a:latin typeface="Tahoma" panose="020B0604030504040204" pitchFamily="34" charset="0"/>
              </a:rPr>
              <a:t>U.S.C.</a:t>
            </a:r>
          </a:p>
          <a:p>
            <a:pPr eaLnBrk="1" hangingPunct="1">
              <a:lnSpc>
                <a:spcPct val="80000"/>
              </a:lnSpc>
              <a:buClr>
                <a:schemeClr val="tx1"/>
              </a:buClr>
              <a:buFontTx/>
              <a:buNone/>
            </a:pPr>
            <a:r>
              <a:rPr lang="en-US" altLang="en-US" sz="2400">
                <a:solidFill>
                  <a:srgbClr val="00FF99"/>
                </a:solidFill>
                <a:latin typeface="Tahoma" panose="020B0604030504040204" pitchFamily="34" charset="0"/>
              </a:rPr>
              <a:t>        </a:t>
            </a:r>
            <a:r>
              <a:rPr lang="en-US" altLang="en-US" sz="2400">
                <a:solidFill>
                  <a:srgbClr val="00FF00"/>
                </a:solidFill>
                <a:latin typeface="Tahoma" panose="020B0604030504040204" pitchFamily="34" charset="0"/>
              </a:rPr>
              <a:t>12101-12701</a:t>
            </a:r>
            <a:r>
              <a:rPr lang="en-US" altLang="en-US" sz="2400">
                <a:latin typeface="Tahoma" panose="020B0604030504040204" pitchFamily="34" charset="0"/>
              </a:rPr>
              <a:t> (</a:t>
            </a:r>
            <a:r>
              <a:rPr lang="en-US" altLang="en-US" sz="2400">
                <a:solidFill>
                  <a:srgbClr val="FF66CC"/>
                </a:solidFill>
                <a:latin typeface="Tahoma" panose="020B0604030504040204" pitchFamily="34" charset="0"/>
              </a:rPr>
              <a:t>2018</a:t>
            </a:r>
            <a:r>
              <a:rPr lang="en-US" altLang="en-US" sz="2400">
                <a:latin typeface="Tahoma" panose="020B0604030504040204" pitchFamily="34" charset="0"/>
              </a:rPr>
              <a:t>).</a:t>
            </a:r>
          </a:p>
          <a:p>
            <a:pPr eaLnBrk="1" hangingPunct="1">
              <a:lnSpc>
                <a:spcPct val="80000"/>
              </a:lnSpc>
              <a:buClr>
                <a:schemeClr val="tx1"/>
              </a:buClr>
              <a:buFontTx/>
              <a:buNone/>
            </a:pPr>
            <a:endParaRPr lang="en-US" altLang="en-US" sz="2400">
              <a:latin typeface="Tahoma" panose="020B0604030504040204" pitchFamily="34" charset="0"/>
            </a:endParaRPr>
          </a:p>
          <a:p>
            <a:pPr eaLnBrk="1" hangingPunct="1">
              <a:lnSpc>
                <a:spcPct val="80000"/>
              </a:lnSpc>
              <a:buClr>
                <a:schemeClr val="tx1"/>
              </a:buClr>
              <a:buFontTx/>
              <a:buNone/>
            </a:pPr>
            <a:endParaRPr lang="en-US" altLang="en-US" sz="2400">
              <a:latin typeface="Tahoma" panose="020B0604030504040204" pitchFamily="34" charset="0"/>
            </a:endParaRPr>
          </a:p>
          <a:p>
            <a:pPr eaLnBrk="1" hangingPunct="1">
              <a:lnSpc>
                <a:spcPct val="80000"/>
              </a:lnSpc>
              <a:buClr>
                <a:schemeClr val="tx1"/>
              </a:buClr>
              <a:buFontTx/>
              <a:buNone/>
            </a:pPr>
            <a:r>
              <a:rPr lang="en-US" altLang="en-US" sz="1800">
                <a:solidFill>
                  <a:srgbClr val="FF3300"/>
                </a:solidFill>
                <a:latin typeface="Tahoma" panose="020B0604030504040204" pitchFamily="34" charset="0"/>
              </a:rPr>
              <a:t>section</a:t>
            </a:r>
            <a:r>
              <a:rPr lang="en-US" altLang="en-US" sz="1800">
                <a:latin typeface="Tahoma" panose="020B0604030504040204" pitchFamily="34" charset="0"/>
              </a:rPr>
              <a:t>	     </a:t>
            </a:r>
            <a:r>
              <a:rPr lang="en-US" altLang="en-US" sz="1800">
                <a:solidFill>
                  <a:srgbClr val="00FF00"/>
                </a:solidFill>
                <a:latin typeface="Tahoma" panose="020B0604030504040204" pitchFamily="34" charset="0"/>
              </a:rPr>
              <a:t>span of     	   </a:t>
            </a:r>
            <a:r>
              <a:rPr lang="en-US" altLang="en-US" sz="1800">
                <a:solidFill>
                  <a:srgbClr val="FF66CC"/>
                </a:solidFill>
                <a:latin typeface="Tahoma" panose="020B0604030504040204" pitchFamily="34" charset="0"/>
              </a:rPr>
              <a:t>date of</a:t>
            </a:r>
            <a:r>
              <a:rPr lang="en-US" altLang="en-US" sz="1800">
                <a:latin typeface="Tahoma" panose="020B0604030504040204" pitchFamily="34" charset="0"/>
              </a:rPr>
              <a:t> 	</a:t>
            </a:r>
            <a:r>
              <a:rPr lang="en-US" altLang="en-US" sz="1800">
                <a:solidFill>
                  <a:srgbClr val="00FF99"/>
                </a:solidFill>
                <a:latin typeface="Tahoma" panose="020B0604030504040204" pitchFamily="34" charset="0"/>
              </a:rPr>
              <a:t>abbreviation of code</a:t>
            </a:r>
          </a:p>
          <a:p>
            <a:pPr eaLnBrk="1" hangingPunct="1">
              <a:lnSpc>
                <a:spcPct val="80000"/>
              </a:lnSpc>
              <a:buClr>
                <a:schemeClr val="tx1"/>
              </a:buClr>
              <a:buFontTx/>
              <a:buNone/>
            </a:pPr>
            <a:r>
              <a:rPr lang="en-US" altLang="en-US" sz="1800">
                <a:solidFill>
                  <a:srgbClr val="FF3300"/>
                </a:solidFill>
                <a:latin typeface="Tahoma" panose="020B0604030504040204" pitchFamily="34" charset="0"/>
              </a:rPr>
              <a:t>symbols</a:t>
            </a:r>
            <a:r>
              <a:rPr lang="en-US" altLang="en-US" sz="1800">
                <a:latin typeface="Tahoma" panose="020B0604030504040204" pitchFamily="34" charset="0"/>
              </a:rPr>
              <a:t>	     </a:t>
            </a:r>
            <a:r>
              <a:rPr lang="en-US" altLang="en-US" sz="1800">
                <a:solidFill>
                  <a:srgbClr val="00FF00"/>
                </a:solidFill>
                <a:latin typeface="Tahoma" panose="020B0604030504040204" pitchFamily="34" charset="0"/>
              </a:rPr>
              <a:t>sections     	   </a:t>
            </a:r>
            <a:r>
              <a:rPr lang="en-US" altLang="en-US" sz="1800">
                <a:solidFill>
                  <a:srgbClr val="FF66CC"/>
                </a:solidFill>
                <a:latin typeface="Tahoma" panose="020B0604030504040204" pitchFamily="34" charset="0"/>
              </a:rPr>
              <a:t>code edition</a:t>
            </a:r>
            <a:r>
              <a:rPr lang="en-US" altLang="en-US" sz="1800">
                <a:latin typeface="Tahoma" panose="020B0604030504040204" pitchFamily="34" charset="0"/>
              </a:rPr>
              <a:t> 	</a:t>
            </a:r>
            <a:r>
              <a:rPr lang="en-US" altLang="en-US" sz="1800">
                <a:solidFill>
                  <a:srgbClr val="00FF99"/>
                </a:solidFill>
                <a:latin typeface="Tahoma" panose="020B0604030504040204" pitchFamily="34" charset="0"/>
              </a:rPr>
              <a:t>cited</a:t>
            </a:r>
          </a:p>
          <a:p>
            <a:pPr eaLnBrk="1" hangingPunct="1">
              <a:lnSpc>
                <a:spcPct val="80000"/>
              </a:lnSpc>
              <a:buClr>
                <a:schemeClr val="tx1"/>
              </a:buClr>
              <a:buFontTx/>
              <a:buNone/>
            </a:pPr>
            <a:r>
              <a:rPr lang="en-US" altLang="en-US" sz="1800">
                <a:latin typeface="Tahoma" panose="020B0604030504040204" pitchFamily="34" charset="0"/>
              </a:rPr>
              <a:t>		     </a:t>
            </a:r>
            <a:r>
              <a:rPr lang="en-US" altLang="en-US" sz="1800">
                <a:solidFill>
                  <a:srgbClr val="00FF00"/>
                </a:solidFill>
                <a:latin typeface="Tahoma" panose="020B0604030504040204" pitchFamily="34" charset="0"/>
              </a:rPr>
              <a:t>of the 	  </a:t>
            </a:r>
            <a:r>
              <a:rPr lang="en-US" altLang="en-US" sz="1800">
                <a:latin typeface="Tahoma" panose="020B0604030504040204" pitchFamily="34" charset="0"/>
              </a:rPr>
              <a:t> </a:t>
            </a:r>
            <a:r>
              <a:rPr lang="en-US" altLang="en-US" sz="1800">
                <a:solidFill>
                  <a:srgbClr val="FF66CC"/>
                </a:solidFill>
                <a:latin typeface="Tahoma" panose="020B0604030504040204" pitchFamily="34" charset="0"/>
              </a:rPr>
              <a:t>cited (optional)</a:t>
            </a:r>
          </a:p>
          <a:p>
            <a:pPr eaLnBrk="1" hangingPunct="1">
              <a:lnSpc>
                <a:spcPct val="80000"/>
              </a:lnSpc>
              <a:buClr>
                <a:schemeClr val="tx1"/>
              </a:buClr>
              <a:buFontTx/>
              <a:buNone/>
            </a:pPr>
            <a:r>
              <a:rPr lang="en-US" altLang="en-US" sz="1800">
                <a:latin typeface="Tahoma" panose="020B0604030504040204" pitchFamily="34" charset="0"/>
              </a:rPr>
              <a:t>		     </a:t>
            </a:r>
            <a:r>
              <a:rPr lang="en-US" altLang="en-US" sz="1800">
                <a:solidFill>
                  <a:srgbClr val="00FF00"/>
                </a:solidFill>
                <a:latin typeface="Tahoma" panose="020B0604030504040204" pitchFamily="34" charset="0"/>
              </a:rPr>
              <a:t>statute</a:t>
            </a:r>
          </a:p>
          <a:p>
            <a:pPr eaLnBrk="1" hangingPunct="1">
              <a:lnSpc>
                <a:spcPct val="80000"/>
              </a:lnSpc>
              <a:buClr>
                <a:schemeClr val="tx1"/>
              </a:buClr>
              <a:buFontTx/>
              <a:buNone/>
            </a:pPr>
            <a:r>
              <a:rPr lang="en-US" altLang="en-US" sz="2400">
                <a:latin typeface="Tahoma" panose="020B0604030504040204" pitchFamily="34" charset="0"/>
              </a:rPr>
              <a:t>	</a:t>
            </a:r>
          </a:p>
        </p:txBody>
      </p:sp>
      <p:sp>
        <p:nvSpPr>
          <p:cNvPr id="93188" name="Slide Number Placeholder 5">
            <a:extLst>
              <a:ext uri="{FF2B5EF4-FFF2-40B4-BE49-F238E27FC236}">
                <a16:creationId xmlns:a16="http://schemas.microsoft.com/office/drawing/2014/main" id="{ADFF57A3-B950-DC06-9F67-28724029ED6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3E9FBCB-B46B-428E-8F0C-0AE1A789AB8F}" type="slidenum">
              <a:rPr lang="en-US" altLang="en-US" sz="1400" smtClean="0">
                <a:latin typeface="Arial" panose="020B0604020202020204" pitchFamily="34" charset="0"/>
              </a:rPr>
              <a:pPr>
                <a:spcBef>
                  <a:spcPct val="0"/>
                </a:spcBef>
                <a:buClrTx/>
                <a:buSzTx/>
                <a:buFontTx/>
                <a:buNone/>
              </a:pPr>
              <a:t>80</a:t>
            </a:fld>
            <a:endParaRPr lang="en-US" altLang="en-US" sz="1400">
              <a:latin typeface="Arial" panose="020B0604020202020204" pitchFamily="34" charset="0"/>
            </a:endParaRPr>
          </a:p>
        </p:txBody>
      </p:sp>
      <p:sp>
        <p:nvSpPr>
          <p:cNvPr id="93189" name="Line 4">
            <a:extLst>
              <a:ext uri="{FF2B5EF4-FFF2-40B4-BE49-F238E27FC236}">
                <a16:creationId xmlns:a16="http://schemas.microsoft.com/office/drawing/2014/main" id="{FCCB18C7-F6D2-DAAB-3CF7-B911E1AF0BCA}"/>
              </a:ext>
            </a:extLst>
          </p:cNvPr>
          <p:cNvSpPr>
            <a:spLocks noChangeShapeType="1"/>
          </p:cNvSpPr>
          <p:nvPr/>
        </p:nvSpPr>
        <p:spPr bwMode="auto">
          <a:xfrm>
            <a:off x="1524000" y="2946400"/>
            <a:ext cx="60960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3190" name="Line 5">
            <a:extLst>
              <a:ext uri="{FF2B5EF4-FFF2-40B4-BE49-F238E27FC236}">
                <a16:creationId xmlns:a16="http://schemas.microsoft.com/office/drawing/2014/main" id="{6E92B36A-85BA-42DA-5BEA-6BA31392C915}"/>
              </a:ext>
            </a:extLst>
          </p:cNvPr>
          <p:cNvSpPr>
            <a:spLocks noChangeShapeType="1"/>
          </p:cNvSpPr>
          <p:nvPr/>
        </p:nvSpPr>
        <p:spPr bwMode="auto">
          <a:xfrm flipH="1">
            <a:off x="5715000" y="2946400"/>
            <a:ext cx="99060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3191" name="Line 6">
            <a:extLst>
              <a:ext uri="{FF2B5EF4-FFF2-40B4-BE49-F238E27FC236}">
                <a16:creationId xmlns:a16="http://schemas.microsoft.com/office/drawing/2014/main" id="{9863B904-90F2-1724-7729-AF0AE78CA6EF}"/>
              </a:ext>
            </a:extLst>
          </p:cNvPr>
          <p:cNvSpPr>
            <a:spLocks noChangeShapeType="1"/>
          </p:cNvSpPr>
          <p:nvPr/>
        </p:nvSpPr>
        <p:spPr bwMode="auto">
          <a:xfrm>
            <a:off x="5943600" y="3784600"/>
            <a:ext cx="533400" cy="773113"/>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3192" name="Line 7">
            <a:extLst>
              <a:ext uri="{FF2B5EF4-FFF2-40B4-BE49-F238E27FC236}">
                <a16:creationId xmlns:a16="http://schemas.microsoft.com/office/drawing/2014/main" id="{D6A45BD4-A2E2-3D1D-216B-5CF949723932}"/>
              </a:ext>
            </a:extLst>
          </p:cNvPr>
          <p:cNvSpPr>
            <a:spLocks noChangeShapeType="1"/>
          </p:cNvSpPr>
          <p:nvPr/>
        </p:nvSpPr>
        <p:spPr bwMode="auto">
          <a:xfrm flipH="1">
            <a:off x="863600" y="4252913"/>
            <a:ext cx="228600" cy="304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3193" name="Line 8">
            <a:extLst>
              <a:ext uri="{FF2B5EF4-FFF2-40B4-BE49-F238E27FC236}">
                <a16:creationId xmlns:a16="http://schemas.microsoft.com/office/drawing/2014/main" id="{EE789FFE-0285-6D9D-ADC6-A02AF281E39C}"/>
              </a:ext>
            </a:extLst>
          </p:cNvPr>
          <p:cNvSpPr>
            <a:spLocks noChangeShapeType="1"/>
          </p:cNvSpPr>
          <p:nvPr/>
        </p:nvSpPr>
        <p:spPr bwMode="auto">
          <a:xfrm>
            <a:off x="1943100" y="4192588"/>
            <a:ext cx="381000" cy="4318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sp>
        <p:nvSpPr>
          <p:cNvPr id="93194" name="Line 9">
            <a:extLst>
              <a:ext uri="{FF2B5EF4-FFF2-40B4-BE49-F238E27FC236}">
                <a16:creationId xmlns:a16="http://schemas.microsoft.com/office/drawing/2014/main" id="{E17DC10E-EAA1-94EB-EC15-5B5B6C65714F}"/>
              </a:ext>
            </a:extLst>
          </p:cNvPr>
          <p:cNvSpPr>
            <a:spLocks noChangeShapeType="1"/>
          </p:cNvSpPr>
          <p:nvPr/>
        </p:nvSpPr>
        <p:spPr bwMode="auto">
          <a:xfrm>
            <a:off x="3716338" y="4243388"/>
            <a:ext cx="457200" cy="38100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a:p>
        </p:txBody>
      </p:sp>
      <p:pic>
        <p:nvPicPr>
          <p:cNvPr id="93195" name="Picture 1">
            <a:extLst>
              <a:ext uri="{FF2B5EF4-FFF2-40B4-BE49-F238E27FC236}">
                <a16:creationId xmlns:a16="http://schemas.microsoft.com/office/drawing/2014/main" id="{16449309-B688-0FF0-CB1F-E958B7BB200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28688" y="3694113"/>
            <a:ext cx="457200"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81F078A3-6F18-B756-8089-188C5A03D851}"/>
              </a:ext>
            </a:extLst>
          </p:cNvPr>
          <p:cNvSpPr>
            <a:spLocks noGrp="1" noChangeArrowheads="1"/>
          </p:cNvSpPr>
          <p:nvPr>
            <p:ph type="title"/>
          </p:nvPr>
        </p:nvSpPr>
        <p:spPr>
          <a:xfrm>
            <a:off x="609600" y="457200"/>
            <a:ext cx="7924800" cy="1143000"/>
          </a:xfrm>
        </p:spPr>
        <p:txBody>
          <a:bodyPr>
            <a:normAutofit/>
          </a:bodyPr>
          <a:lstStyle/>
          <a:p>
            <a:pPr eaLnBrk="1" fontAlgn="auto" hangingPunct="1">
              <a:spcAft>
                <a:spcPts val="0"/>
              </a:spcAft>
              <a:defRPr/>
            </a:pPr>
            <a:r>
              <a:rPr lang="en-US" sz="4400" dirty="0">
                <a:latin typeface="Tahoma" pitchFamily="34" charset="0"/>
                <a:ea typeface="+mj-ea"/>
              </a:rPr>
              <a:t>Specific provision of U.S. Code</a:t>
            </a:r>
          </a:p>
        </p:txBody>
      </p:sp>
      <p:sp>
        <p:nvSpPr>
          <p:cNvPr id="94211" name="Rectangle 3">
            <a:extLst>
              <a:ext uri="{FF2B5EF4-FFF2-40B4-BE49-F238E27FC236}">
                <a16:creationId xmlns:a16="http://schemas.microsoft.com/office/drawing/2014/main" id="{075D4722-67B7-23AC-E258-684C62D6067D}"/>
              </a:ext>
            </a:extLst>
          </p:cNvPr>
          <p:cNvSpPr>
            <a:spLocks noGrp="1"/>
          </p:cNvSpPr>
          <p:nvPr>
            <p:ph idx="1"/>
          </p:nvPr>
        </p:nvSpPr>
        <p:spPr/>
        <p:txBody>
          <a:bodyPr/>
          <a:lstStyle/>
          <a:p>
            <a:pPr eaLnBrk="1" hangingPunct="1">
              <a:lnSpc>
                <a:spcPct val="80000"/>
              </a:lnSpc>
              <a:buFontTx/>
              <a:buNone/>
            </a:pPr>
            <a:r>
              <a:rPr lang="en-US" altLang="en-US" sz="2800"/>
              <a:t>	</a:t>
            </a:r>
            <a:r>
              <a:rPr lang="en-US" altLang="en-US" sz="2800">
                <a:latin typeface="Tahoma" panose="020B0604030504040204" pitchFamily="34" charset="0"/>
              </a:rPr>
              <a:t>Cite to official code (U.S.C.) if available.  The </a:t>
            </a:r>
            <a:r>
              <a:rPr lang="en-US" altLang="en-US" sz="2800" u="sng">
                <a:latin typeface="Tahoma" panose="020B0604030504040204" pitchFamily="34" charset="0"/>
              </a:rPr>
              <a:t>Bluebook</a:t>
            </a:r>
            <a:r>
              <a:rPr lang="en-US" altLang="en-US" sz="2800">
                <a:latin typeface="Tahoma" panose="020B0604030504040204" pitchFamily="34" charset="0"/>
              </a:rPr>
              <a:t> states that, “[i]f available, cite a current official code for statutes currently in force.”</a:t>
            </a:r>
          </a:p>
          <a:p>
            <a:pPr eaLnBrk="1" hangingPunct="1">
              <a:lnSpc>
                <a:spcPct val="80000"/>
              </a:lnSpc>
              <a:buFontTx/>
              <a:buNone/>
            </a:pPr>
            <a:endParaRPr lang="en-US" altLang="en-US" sz="2800">
              <a:latin typeface="Tahoma" panose="020B0604030504040204" pitchFamily="34" charset="0"/>
            </a:endParaRPr>
          </a:p>
          <a:p>
            <a:pPr lvl="1" eaLnBrk="1" hangingPunct="1">
              <a:lnSpc>
                <a:spcPct val="80000"/>
              </a:lnSpc>
              <a:buFontTx/>
              <a:buNone/>
            </a:pPr>
            <a:r>
              <a:rPr lang="en-US" altLang="en-US">
                <a:latin typeface="Tahoma" panose="020B0604030504040204" pitchFamily="34" charset="0"/>
              </a:rPr>
              <a:t>	42 U.S.C. </a:t>
            </a:r>
            <a:r>
              <a:rPr lang="en-US" altLang="en-US">
                <a:latin typeface="Tahoma" panose="020B0604030504040204" pitchFamily="34" charset="0"/>
                <a:cs typeface="Times New Roman" panose="02020603050405020304" pitchFamily="18" charset="0"/>
              </a:rPr>
              <a:t>§ 1983.</a:t>
            </a:r>
          </a:p>
          <a:p>
            <a:pPr lvl="1" eaLnBrk="1" hangingPunct="1">
              <a:lnSpc>
                <a:spcPct val="80000"/>
              </a:lnSpc>
              <a:buFontTx/>
              <a:buNone/>
            </a:pPr>
            <a:endParaRPr lang="en-US" altLang="en-US">
              <a:latin typeface="Tahoma" panose="020B0604030504040204" pitchFamily="34" charset="0"/>
              <a:cs typeface="Times New Roman" panose="02020603050405020304" pitchFamily="18" charset="0"/>
            </a:endParaRPr>
          </a:p>
          <a:p>
            <a:pPr lvl="1" eaLnBrk="1" hangingPunct="1">
              <a:lnSpc>
                <a:spcPct val="80000"/>
              </a:lnSpc>
              <a:buFontTx/>
              <a:buNone/>
            </a:pPr>
            <a:r>
              <a:rPr lang="en-US" altLang="en-US">
                <a:latin typeface="Tahoma" panose="020B0604030504040204" pitchFamily="34" charset="0"/>
                <a:cs typeface="Times New Roman" panose="02020603050405020304" pitchFamily="18" charset="0"/>
              </a:rPr>
              <a:t>  Otherwise, cite to an unofficial code (e.g. U.S.C.S. or U.S.C.A.), and include the name of the publisher in parentheses along with the date, if included.</a:t>
            </a:r>
          </a:p>
          <a:p>
            <a:pPr lvl="1" eaLnBrk="1" hangingPunct="1">
              <a:lnSpc>
                <a:spcPct val="80000"/>
              </a:lnSpc>
              <a:buFontTx/>
              <a:buNone/>
            </a:pPr>
            <a:r>
              <a:rPr lang="en-US" altLang="en-US">
                <a:latin typeface="Tahoma" panose="020B0604030504040204" pitchFamily="34" charset="0"/>
                <a:cs typeface="Times New Roman" panose="02020603050405020304" pitchFamily="18" charset="0"/>
              </a:rPr>
              <a:t>	</a:t>
            </a:r>
          </a:p>
          <a:p>
            <a:pPr lvl="1" eaLnBrk="1" hangingPunct="1">
              <a:lnSpc>
                <a:spcPct val="80000"/>
              </a:lnSpc>
              <a:buFontTx/>
              <a:buNone/>
            </a:pPr>
            <a:r>
              <a:rPr lang="en-US" altLang="en-US">
                <a:latin typeface="Tahoma" panose="020B0604030504040204" pitchFamily="34" charset="0"/>
                <a:cs typeface="Times New Roman" panose="02020603050405020304" pitchFamily="18" charset="0"/>
              </a:rPr>
              <a:t>	12 U.S.C.</a:t>
            </a:r>
            <a:r>
              <a:rPr lang="en-US" altLang="en-US">
                <a:solidFill>
                  <a:srgbClr val="3366FF"/>
                </a:solidFill>
                <a:latin typeface="Tahoma" panose="020B0604030504040204" pitchFamily="34" charset="0"/>
                <a:cs typeface="Times New Roman" panose="02020603050405020304" pitchFamily="18" charset="0"/>
              </a:rPr>
              <a:t>A. </a:t>
            </a:r>
            <a:r>
              <a:rPr lang="en-US" altLang="en-US">
                <a:latin typeface="Tahoma" panose="020B0604030504040204" pitchFamily="34" charset="0"/>
                <a:cs typeface="Times New Roman" panose="02020603050405020304" pitchFamily="18" charset="0"/>
              </a:rPr>
              <a:t>§ 1426 (</a:t>
            </a:r>
            <a:r>
              <a:rPr lang="en-US" altLang="en-US">
                <a:solidFill>
                  <a:srgbClr val="3366FF"/>
                </a:solidFill>
                <a:latin typeface="Tahoma" panose="020B0604030504040204" pitchFamily="34" charset="0"/>
                <a:cs typeface="Times New Roman" panose="02020603050405020304" pitchFamily="18" charset="0"/>
              </a:rPr>
              <a:t>West</a:t>
            </a:r>
            <a:r>
              <a:rPr lang="en-US" altLang="en-US">
                <a:latin typeface="Tahoma" panose="020B0604030504040204" pitchFamily="34" charset="0"/>
                <a:cs typeface="Times New Roman" panose="02020603050405020304" pitchFamily="18" charset="0"/>
              </a:rPr>
              <a:t>).</a:t>
            </a:r>
            <a:endParaRPr lang="en-US" altLang="en-US"/>
          </a:p>
        </p:txBody>
      </p:sp>
      <p:sp>
        <p:nvSpPr>
          <p:cNvPr id="94212" name="Slide Number Placeholder 5">
            <a:extLst>
              <a:ext uri="{FF2B5EF4-FFF2-40B4-BE49-F238E27FC236}">
                <a16:creationId xmlns:a16="http://schemas.microsoft.com/office/drawing/2014/main" id="{04FB06DA-F125-D7A4-082F-FADD168CB1C3}"/>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F8BB2CB5-65EC-4B71-9056-708B0540E39D}" type="slidenum">
              <a:rPr lang="en-US" altLang="en-US" sz="1400" smtClean="0">
                <a:latin typeface="Arial" panose="020B0604020202020204" pitchFamily="34" charset="0"/>
              </a:rPr>
              <a:pPr>
                <a:spcBef>
                  <a:spcPct val="0"/>
                </a:spcBef>
                <a:buClrTx/>
                <a:buSzTx/>
                <a:buFontTx/>
                <a:buNone/>
              </a:pPr>
              <a:t>81</a:t>
            </a:fld>
            <a:endParaRPr lang="en-US" altLang="en-US" sz="1400">
              <a:latin typeface="Arial" panose="020B0604020202020204" pitchFamily="34" charset="0"/>
            </a:endParaRPr>
          </a:p>
        </p:txBody>
      </p:sp>
    </p:spTree>
  </p:cSld>
  <p:clrMapOvr>
    <a:masterClrMapping/>
  </p:clrMapOvr>
  <p:transition spd="slow"/>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a:extLst>
              <a:ext uri="{FF2B5EF4-FFF2-40B4-BE49-F238E27FC236}">
                <a16:creationId xmlns:a16="http://schemas.microsoft.com/office/drawing/2014/main" id="{A1B693BC-6504-1834-ED35-FC4FE25A3C33}"/>
              </a:ext>
            </a:extLst>
          </p:cNvPr>
          <p:cNvSpPr>
            <a:spLocks noGrp="1"/>
          </p:cNvSpPr>
          <p:nvPr>
            <p:ph type="title"/>
          </p:nvPr>
        </p:nvSpPr>
        <p:spPr>
          <a:xfrm>
            <a:off x="457200" y="533400"/>
            <a:ext cx="8229600" cy="1143000"/>
          </a:xfrm>
        </p:spPr>
        <p:txBody>
          <a:bodyPr/>
          <a:lstStyle/>
          <a:p>
            <a:pPr eaLnBrk="1" hangingPunct="1"/>
            <a:r>
              <a:rPr lang="en-US" altLang="en-US" sz="4400">
                <a:latin typeface="Tahoma" panose="020B0604030504040204" pitchFamily="34" charset="0"/>
              </a:rPr>
              <a:t>Codification of U.S.C.</a:t>
            </a:r>
          </a:p>
        </p:txBody>
      </p:sp>
      <p:sp>
        <p:nvSpPr>
          <p:cNvPr id="95235" name="Rectangle 3">
            <a:extLst>
              <a:ext uri="{FF2B5EF4-FFF2-40B4-BE49-F238E27FC236}">
                <a16:creationId xmlns:a16="http://schemas.microsoft.com/office/drawing/2014/main" id="{A8050644-6B76-FD27-F406-4EDD315EA44A}"/>
              </a:ext>
            </a:extLst>
          </p:cNvPr>
          <p:cNvSpPr>
            <a:spLocks noGrp="1"/>
          </p:cNvSpPr>
          <p:nvPr>
            <p:ph idx="1"/>
          </p:nvPr>
        </p:nvSpPr>
        <p:spPr/>
        <p:txBody>
          <a:bodyPr/>
          <a:lstStyle/>
          <a:p>
            <a:pPr eaLnBrk="1" hangingPunct="1"/>
            <a:r>
              <a:rPr lang="en-US" altLang="en-US" sz="2800" i="1">
                <a:solidFill>
                  <a:srgbClr val="FF8000"/>
                </a:solidFill>
                <a:latin typeface="Tahoma" panose="020B0604030504040204" pitchFamily="34" charset="0"/>
              </a:rPr>
              <a:t>Rule B12.1.1 &amp; Rule 12.2.1</a:t>
            </a:r>
          </a:p>
          <a:p>
            <a:pPr eaLnBrk="1" hangingPunct="1"/>
            <a:r>
              <a:rPr lang="en-US" altLang="en-US">
                <a:latin typeface="Tahoma" panose="020B0604030504040204" pitchFamily="34" charset="0"/>
              </a:rPr>
              <a:t>The United States Code (U.S.C.) is only codified once every 6 years, and an annual supplement is published yearly.</a:t>
            </a:r>
          </a:p>
          <a:p>
            <a:pPr eaLnBrk="1" hangingPunct="1"/>
            <a:r>
              <a:rPr lang="en-US" altLang="en-US">
                <a:latin typeface="Tahoma" panose="020B0604030504040204" pitchFamily="34" charset="0"/>
              </a:rPr>
              <a:t>An exact copy of the U.S.C. can be found online.</a:t>
            </a:r>
            <a:endParaRPr lang="en-US" altLang="en-US">
              <a:solidFill>
                <a:srgbClr val="3366FF"/>
              </a:solidFill>
              <a:latin typeface="Tahoma" panose="020B0604030504040204" pitchFamily="34" charset="0"/>
            </a:endParaRPr>
          </a:p>
        </p:txBody>
      </p:sp>
      <p:sp>
        <p:nvSpPr>
          <p:cNvPr id="95236" name="Slide Number Placeholder 5">
            <a:extLst>
              <a:ext uri="{FF2B5EF4-FFF2-40B4-BE49-F238E27FC236}">
                <a16:creationId xmlns:a16="http://schemas.microsoft.com/office/drawing/2014/main" id="{1E299389-59F4-3264-3173-1B7153D8B42D}"/>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8CBDEE69-4719-45CC-AE8C-87255F05116A}" type="slidenum">
              <a:rPr lang="en-US" altLang="en-US" sz="1400" smtClean="0">
                <a:latin typeface="Arial" panose="020B0604020202020204" pitchFamily="34" charset="0"/>
              </a:rPr>
              <a:pPr>
                <a:spcBef>
                  <a:spcPct val="0"/>
                </a:spcBef>
                <a:buClrTx/>
                <a:buSzTx/>
                <a:buFontTx/>
                <a:buNone/>
              </a:pPr>
              <a:t>82</a:t>
            </a:fld>
            <a:endParaRPr lang="en-US" altLang="en-US" sz="1400">
              <a:latin typeface="Arial" panose="020B0604020202020204" pitchFamily="34" charset="0"/>
            </a:endParaRPr>
          </a:p>
        </p:txBody>
      </p:sp>
    </p:spTree>
  </p:cSld>
  <p:clrMapOvr>
    <a:masterClrMapping/>
  </p:clrMapOvr>
  <p:transition spd="slow"/>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a:extLst>
              <a:ext uri="{FF2B5EF4-FFF2-40B4-BE49-F238E27FC236}">
                <a16:creationId xmlns:a16="http://schemas.microsoft.com/office/drawing/2014/main" id="{FBEA6D96-F71C-4ABC-C5FA-2638484F4D1B}"/>
              </a:ext>
            </a:extLst>
          </p:cNvPr>
          <p:cNvSpPr>
            <a:spLocks noGrp="1"/>
          </p:cNvSpPr>
          <p:nvPr>
            <p:ph type="title"/>
          </p:nvPr>
        </p:nvSpPr>
        <p:spPr>
          <a:xfrm>
            <a:off x="685800" y="685800"/>
            <a:ext cx="7924800" cy="990600"/>
          </a:xfrm>
        </p:spPr>
        <p:txBody>
          <a:bodyPr/>
          <a:lstStyle/>
          <a:p>
            <a:pPr eaLnBrk="1" hangingPunct="1"/>
            <a:r>
              <a:rPr lang="en-US" altLang="en-US" sz="4400">
                <a:latin typeface="Tahoma" panose="020B0604030504040204" pitchFamily="34" charset="0"/>
              </a:rPr>
              <a:t>State statutes</a:t>
            </a:r>
          </a:p>
        </p:txBody>
      </p:sp>
      <p:sp>
        <p:nvSpPr>
          <p:cNvPr id="96259" name="Rectangle 3">
            <a:extLst>
              <a:ext uri="{FF2B5EF4-FFF2-40B4-BE49-F238E27FC236}">
                <a16:creationId xmlns:a16="http://schemas.microsoft.com/office/drawing/2014/main" id="{C81A954E-7A9E-A86E-3BF9-45FE859BCC74}"/>
              </a:ext>
            </a:extLst>
          </p:cNvPr>
          <p:cNvSpPr>
            <a:spLocks noGrp="1"/>
          </p:cNvSpPr>
          <p:nvPr>
            <p:ph type="body" sz="half" idx="1"/>
          </p:nvPr>
        </p:nvSpPr>
        <p:spPr/>
        <p:txBody>
          <a:bodyPr/>
          <a:lstStyle/>
          <a:p>
            <a:pPr eaLnBrk="1" hangingPunct="1"/>
            <a:r>
              <a:rPr lang="en-US" altLang="en-US" sz="2200">
                <a:latin typeface="Tahoma" panose="020B0604030504040204" pitchFamily="34" charset="0"/>
              </a:rPr>
              <a:t>Use Table T1.3 to identify the appropriate state code and the abbreviation for that code</a:t>
            </a:r>
          </a:p>
          <a:p>
            <a:pPr eaLnBrk="1" hangingPunct="1"/>
            <a:r>
              <a:rPr lang="en-US" altLang="en-US" sz="2200">
                <a:latin typeface="Tahoma" panose="020B0604030504040204" pitchFamily="34" charset="0"/>
              </a:rPr>
              <a:t>Follow similar format rules for citing to federal statutes:</a:t>
            </a:r>
          </a:p>
          <a:p>
            <a:pPr lvl="1" eaLnBrk="1" hangingPunct="1"/>
            <a:r>
              <a:rPr lang="en-US" altLang="en-US" sz="2200">
                <a:solidFill>
                  <a:srgbClr val="3366FF"/>
                </a:solidFill>
                <a:latin typeface="Tahoma" panose="020B0604030504040204" pitchFamily="34" charset="0"/>
              </a:rPr>
              <a:t>Parking Authority Law, 53 Pa. Cons. Stat. § 5501 (2020). </a:t>
            </a:r>
            <a:r>
              <a:rPr lang="en-US" altLang="en-US" sz="2200">
                <a:latin typeface="Tahoma" panose="020B0604030504040204" pitchFamily="34" charset="0"/>
              </a:rPr>
              <a:t>– Note that the year is required for all state statutes.</a:t>
            </a:r>
          </a:p>
        </p:txBody>
      </p:sp>
      <p:pic>
        <p:nvPicPr>
          <p:cNvPr id="96260" name="Picture 8" descr="bd06979_">
            <a:extLst>
              <a:ext uri="{FF2B5EF4-FFF2-40B4-BE49-F238E27FC236}">
                <a16:creationId xmlns:a16="http://schemas.microsoft.com/office/drawing/2014/main" id="{8A17E489-003F-843D-9715-2E5ADEAF3345}"/>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05400" y="1905000"/>
            <a:ext cx="3505200" cy="3541713"/>
          </a:xfrm>
        </p:spPr>
      </p:pic>
      <p:sp>
        <p:nvSpPr>
          <p:cNvPr id="96261" name="Slide Number Placeholder 6">
            <a:extLst>
              <a:ext uri="{FF2B5EF4-FFF2-40B4-BE49-F238E27FC236}">
                <a16:creationId xmlns:a16="http://schemas.microsoft.com/office/drawing/2014/main" id="{E767C7C2-DEBF-C4CF-72A3-AB8C7F0BC8A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7414E4C4-C6F7-40E6-9057-17779831AB79}" type="slidenum">
              <a:rPr lang="en-US" altLang="en-US" sz="1400" smtClean="0">
                <a:latin typeface="Arial" panose="020B0604020202020204" pitchFamily="34" charset="0"/>
              </a:rPr>
              <a:pPr>
                <a:spcBef>
                  <a:spcPct val="0"/>
                </a:spcBef>
                <a:buClrTx/>
                <a:buSzTx/>
                <a:buFontTx/>
                <a:buNone/>
              </a:pPr>
              <a:t>83</a:t>
            </a:fld>
            <a:endParaRPr lang="en-US" altLang="en-US" sz="1400">
              <a:latin typeface="Arial" panose="020B0604020202020204" pitchFamily="34" charset="0"/>
            </a:endParaRPr>
          </a:p>
        </p:txBody>
      </p:sp>
    </p:spTree>
  </p:cSld>
  <p:clrMapOvr>
    <a:masterClrMapping/>
  </p:clrMapOvr>
  <p:transition spd="med"/>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a:extLst>
              <a:ext uri="{FF2B5EF4-FFF2-40B4-BE49-F238E27FC236}">
                <a16:creationId xmlns:a16="http://schemas.microsoft.com/office/drawing/2014/main" id="{1A652A04-EBE2-69AC-9A2B-FD4F3007F6A8}"/>
              </a:ext>
            </a:extLst>
          </p:cNvPr>
          <p:cNvSpPr>
            <a:spLocks noGrp="1"/>
          </p:cNvSpPr>
          <p:nvPr>
            <p:ph type="title"/>
          </p:nvPr>
        </p:nvSpPr>
        <p:spPr/>
        <p:txBody>
          <a:bodyPr/>
          <a:lstStyle/>
          <a:p>
            <a:r>
              <a:rPr lang="en-US" altLang="en-US" sz="4000"/>
              <a:t>Short Cites for Statutes – Rule B12.2 and Rule 12.10</a:t>
            </a:r>
          </a:p>
        </p:txBody>
      </p:sp>
      <p:sp>
        <p:nvSpPr>
          <p:cNvPr id="97283" name="Slide Number Placeholder 3">
            <a:extLst>
              <a:ext uri="{FF2B5EF4-FFF2-40B4-BE49-F238E27FC236}">
                <a16:creationId xmlns:a16="http://schemas.microsoft.com/office/drawing/2014/main" id="{CC2B8B7B-6809-1FAA-C9E7-279646DA9E5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5D3F9B9C-18F7-4C95-8CBA-9543C20203AD}" type="slidenum">
              <a:rPr lang="en-US" altLang="en-US" sz="1400" smtClean="0">
                <a:latin typeface="Arial" panose="020B0604020202020204" pitchFamily="34" charset="0"/>
                <a:cs typeface="Arial" panose="020B0604020202020204" pitchFamily="34" charset="0"/>
              </a:rPr>
              <a:pPr>
                <a:spcBef>
                  <a:spcPct val="0"/>
                </a:spcBef>
                <a:buClrTx/>
                <a:buSzTx/>
                <a:buFontTx/>
                <a:buNone/>
              </a:pPr>
              <a:t>84</a:t>
            </a:fld>
            <a:endParaRPr lang="en-US" altLang="en-US" sz="1400">
              <a:latin typeface="Arial" panose="020B0604020202020204" pitchFamily="34" charset="0"/>
              <a:cs typeface="Arial" panose="020B0604020202020204" pitchFamily="34" charset="0"/>
            </a:endParaRPr>
          </a:p>
        </p:txBody>
      </p:sp>
      <p:sp>
        <p:nvSpPr>
          <p:cNvPr id="97284" name="Content Placeholder 1">
            <a:extLst>
              <a:ext uri="{FF2B5EF4-FFF2-40B4-BE49-F238E27FC236}">
                <a16:creationId xmlns:a16="http://schemas.microsoft.com/office/drawing/2014/main" id="{F05FF2B5-81BD-E409-C98E-DEC29642C1FE}"/>
              </a:ext>
            </a:extLst>
          </p:cNvPr>
          <p:cNvSpPr>
            <a:spLocks noGrp="1"/>
          </p:cNvSpPr>
          <p:nvPr>
            <p:ph idx="1"/>
          </p:nvPr>
        </p:nvSpPr>
        <p:spPr/>
        <p:txBody>
          <a:bodyPr/>
          <a:lstStyle/>
          <a:p>
            <a:r>
              <a:rPr lang="en-US" altLang="en-US">
                <a:latin typeface="Tahoma" panose="020B0604030504040204" pitchFamily="34" charset="0"/>
              </a:rPr>
              <a:t>Short cites may be used for statutes.</a:t>
            </a:r>
          </a:p>
          <a:p>
            <a:r>
              <a:rPr lang="en-US" altLang="en-US">
                <a:latin typeface="Tahoma" panose="020B0604030504040204" pitchFamily="34" charset="0"/>
              </a:rPr>
              <a:t>Example:</a:t>
            </a:r>
          </a:p>
          <a:p>
            <a:pPr lvl="1"/>
            <a:r>
              <a:rPr lang="en-US" altLang="en-US">
                <a:latin typeface="Tahoma" panose="020B0604030504040204" pitchFamily="34" charset="0"/>
              </a:rPr>
              <a:t>Full citation:  Del. Code Ann. tit. 28, § 1701 (2020).</a:t>
            </a:r>
          </a:p>
          <a:p>
            <a:pPr lvl="1"/>
            <a:r>
              <a:rPr lang="en-US" altLang="en-US">
                <a:latin typeface="Tahoma" panose="020B0604030504040204" pitchFamily="34" charset="0"/>
              </a:rPr>
              <a:t>Citation for an identical provision with no intervening citations:  </a:t>
            </a:r>
            <a:r>
              <a:rPr lang="en-US" altLang="en-US" u="sng">
                <a:latin typeface="Tahoma" panose="020B0604030504040204" pitchFamily="34" charset="0"/>
              </a:rPr>
              <a:t>Id.</a:t>
            </a:r>
          </a:p>
          <a:p>
            <a:pPr lvl="1"/>
            <a:r>
              <a:rPr lang="en-US" altLang="en-US">
                <a:latin typeface="Tahoma" panose="020B0604030504040204" pitchFamily="34" charset="0"/>
              </a:rPr>
              <a:t>Citation for a different provision within the same title with no intervening citations:  </a:t>
            </a:r>
            <a:r>
              <a:rPr lang="en-US" altLang="en-US" u="sng">
                <a:latin typeface="Tahoma" panose="020B0604030504040204" pitchFamily="34" charset="0"/>
              </a:rPr>
              <a:t>Id.</a:t>
            </a:r>
            <a:r>
              <a:rPr lang="en-US" altLang="en-US">
                <a:latin typeface="Tahoma" panose="020B0604030504040204" pitchFamily="34" charset="0"/>
              </a:rPr>
              <a:t> § 1702.</a:t>
            </a:r>
          </a:p>
          <a:p>
            <a:pPr lvl="1"/>
            <a:r>
              <a:rPr lang="en-US" altLang="en-US">
                <a:latin typeface="Tahoma" panose="020B0604030504040204" pitchFamily="34" charset="0"/>
              </a:rPr>
              <a:t>Short citation when there are intervening citations: Del. Code Ann. tit. 28, § 1701.</a:t>
            </a:r>
            <a:endParaRPr lang="en-US" altLang="en-US"/>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1026">
            <a:extLst>
              <a:ext uri="{FF2B5EF4-FFF2-40B4-BE49-F238E27FC236}">
                <a16:creationId xmlns:a16="http://schemas.microsoft.com/office/drawing/2014/main" id="{06D21386-0663-BFC2-42A1-ECE9F7089B4E}"/>
              </a:ext>
            </a:extLst>
          </p:cNvPr>
          <p:cNvSpPr>
            <a:spLocks noGrp="1"/>
          </p:cNvSpPr>
          <p:nvPr>
            <p:ph type="title"/>
          </p:nvPr>
        </p:nvSpPr>
        <p:spPr>
          <a:xfrm>
            <a:off x="685800" y="381000"/>
            <a:ext cx="7924800" cy="1143000"/>
          </a:xfrm>
        </p:spPr>
        <p:txBody>
          <a:bodyPr/>
          <a:lstStyle/>
          <a:p>
            <a:pPr eaLnBrk="1" hangingPunct="1"/>
            <a:r>
              <a:rPr lang="en-US" altLang="en-US" sz="4400">
                <a:latin typeface="Tahoma" panose="020B0604030504040204" pitchFamily="34" charset="0"/>
              </a:rPr>
              <a:t>Constitutions</a:t>
            </a:r>
          </a:p>
        </p:txBody>
      </p:sp>
      <p:sp>
        <p:nvSpPr>
          <p:cNvPr id="98307" name="Rectangle 1027">
            <a:extLst>
              <a:ext uri="{FF2B5EF4-FFF2-40B4-BE49-F238E27FC236}">
                <a16:creationId xmlns:a16="http://schemas.microsoft.com/office/drawing/2014/main" id="{3CB6110C-E85F-FD1D-7857-32425B7D331E}"/>
              </a:ext>
            </a:extLst>
          </p:cNvPr>
          <p:cNvSpPr>
            <a:spLocks noGrp="1"/>
          </p:cNvSpPr>
          <p:nvPr>
            <p:ph idx="1"/>
          </p:nvPr>
        </p:nvSpPr>
        <p:spPr/>
        <p:txBody>
          <a:bodyPr/>
          <a:lstStyle/>
          <a:p>
            <a:pPr eaLnBrk="1" hangingPunct="1">
              <a:lnSpc>
                <a:spcPct val="90000"/>
              </a:lnSpc>
            </a:pPr>
            <a:r>
              <a:rPr lang="en-US" altLang="en-US" sz="2800" i="1">
                <a:solidFill>
                  <a:srgbClr val="FF8000"/>
                </a:solidFill>
                <a:latin typeface="Tahoma" panose="020B0604030504040204" pitchFamily="34" charset="0"/>
              </a:rPr>
              <a:t>Rules B11 &amp; 11</a:t>
            </a:r>
          </a:p>
          <a:p>
            <a:pPr eaLnBrk="1" hangingPunct="1">
              <a:lnSpc>
                <a:spcPct val="90000"/>
              </a:lnSpc>
            </a:pPr>
            <a:r>
              <a:rPr lang="en-US" altLang="en-US" sz="2800">
                <a:latin typeface="Tahoma" panose="020B0604030504040204" pitchFamily="34" charset="0"/>
              </a:rPr>
              <a:t>Cite the U.S. Constitution by using U.S. and the abbreviation </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Const.” Cite state constitutions by using the abbreviated name of the state and the abbreviation “Const.”</a:t>
            </a:r>
          </a:p>
          <a:p>
            <a:pPr eaLnBrk="1" hangingPunct="1">
              <a:lnSpc>
                <a:spcPct val="90000"/>
              </a:lnSpc>
            </a:pPr>
            <a:r>
              <a:rPr lang="en-US" altLang="en-US" sz="2800">
                <a:latin typeface="Tahoma" panose="020B0604030504040204" pitchFamily="34" charset="0"/>
              </a:rPr>
              <a:t>Do not use a short citation form (other than </a:t>
            </a:r>
            <a:r>
              <a:rPr lang="en-US" altLang="en-US" sz="2800" u="sng">
                <a:latin typeface="Tahoma" panose="020B0604030504040204" pitchFamily="34" charset="0"/>
              </a:rPr>
              <a:t>id.</a:t>
            </a:r>
            <a:r>
              <a:rPr lang="en-US" altLang="en-US" sz="2800">
                <a:latin typeface="Tahoma" panose="020B0604030504040204" pitchFamily="34" charset="0"/>
              </a:rPr>
              <a:t>) for constitutions.</a:t>
            </a:r>
          </a:p>
          <a:p>
            <a:pPr lvl="1" eaLnBrk="1" hangingPunct="1">
              <a:lnSpc>
                <a:spcPct val="90000"/>
              </a:lnSpc>
            </a:pPr>
            <a:r>
              <a:rPr lang="en-US" altLang="en-US">
                <a:latin typeface="Tahoma" panose="020B0604030504040204" pitchFamily="34" charset="0"/>
              </a:rPr>
              <a:t>U.S. Const. amend. XIV, § 1.</a:t>
            </a:r>
          </a:p>
          <a:p>
            <a:pPr lvl="1" eaLnBrk="1" hangingPunct="1">
              <a:lnSpc>
                <a:spcPct val="90000"/>
              </a:lnSpc>
            </a:pPr>
            <a:r>
              <a:rPr lang="en-US" altLang="en-US">
                <a:latin typeface="Tahoma" panose="020B0604030504040204" pitchFamily="34" charset="0"/>
              </a:rPr>
              <a:t>N.M. Const. art. IV, § 7.</a:t>
            </a:r>
          </a:p>
          <a:p>
            <a:pPr lvl="1" eaLnBrk="1" hangingPunct="1">
              <a:lnSpc>
                <a:spcPct val="90000"/>
              </a:lnSpc>
            </a:pPr>
            <a:endParaRPr lang="en-US" altLang="en-US">
              <a:latin typeface="Tahoma" panose="020B0604030504040204" pitchFamily="34" charset="0"/>
            </a:endParaRPr>
          </a:p>
        </p:txBody>
      </p:sp>
      <p:sp>
        <p:nvSpPr>
          <p:cNvPr id="98308" name="Slide Number Placeholder 5">
            <a:extLst>
              <a:ext uri="{FF2B5EF4-FFF2-40B4-BE49-F238E27FC236}">
                <a16:creationId xmlns:a16="http://schemas.microsoft.com/office/drawing/2014/main" id="{B96DE140-32FC-606C-41F3-8E845EF6613C}"/>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1E19E61F-BEB2-4A92-B387-1258DDC8DC2C}" type="slidenum">
              <a:rPr lang="en-US" altLang="en-US" sz="1400" smtClean="0">
                <a:latin typeface="Arial" panose="020B0604020202020204" pitchFamily="34" charset="0"/>
              </a:rPr>
              <a:pPr>
                <a:spcBef>
                  <a:spcPct val="0"/>
                </a:spcBef>
                <a:buClrTx/>
                <a:buSzTx/>
                <a:buFontTx/>
                <a:buNone/>
              </a:pPr>
              <a:t>85</a:t>
            </a:fld>
            <a:endParaRPr lang="en-US" altLang="en-US" sz="1400">
              <a:latin typeface="Arial" panose="020B0604020202020204" pitchFamily="34" charset="0"/>
            </a:endParaRPr>
          </a:p>
        </p:txBody>
      </p:sp>
    </p:spTree>
  </p:cSld>
  <p:clrMapOvr>
    <a:masterClrMapping/>
  </p:clrMapOvr>
  <p:transition spd="slow"/>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77A450AC-8ABE-7058-D9AB-3E3524FF3406}"/>
              </a:ext>
            </a:extLst>
          </p:cNvPr>
          <p:cNvSpPr>
            <a:spLocks noGrp="1" noChangeArrowheads="1"/>
          </p:cNvSpPr>
          <p:nvPr>
            <p:ph type="title"/>
          </p:nvPr>
        </p:nvSpPr>
        <p:spPr>
          <a:xfrm>
            <a:off x="609600" y="533400"/>
            <a:ext cx="7924800" cy="1143000"/>
          </a:xfrm>
        </p:spPr>
        <p:txBody>
          <a:bodyPr>
            <a:normAutofit/>
          </a:bodyPr>
          <a:lstStyle/>
          <a:p>
            <a:pPr eaLnBrk="1" fontAlgn="auto" hangingPunct="1">
              <a:spcAft>
                <a:spcPts val="0"/>
              </a:spcAft>
              <a:defRPr/>
            </a:pPr>
            <a:r>
              <a:rPr lang="en-US" sz="4400" dirty="0">
                <a:latin typeface="Tahoma" pitchFamily="34" charset="0"/>
                <a:ea typeface="+mj-ea"/>
              </a:rPr>
              <a:t>Section and paragraph symbols</a:t>
            </a:r>
          </a:p>
        </p:txBody>
      </p:sp>
      <p:sp>
        <p:nvSpPr>
          <p:cNvPr id="99331" name="Rectangle 3">
            <a:extLst>
              <a:ext uri="{FF2B5EF4-FFF2-40B4-BE49-F238E27FC236}">
                <a16:creationId xmlns:a16="http://schemas.microsoft.com/office/drawing/2014/main" id="{A170427D-62C2-6380-3CF9-CCFD27EB2DD6}"/>
              </a:ext>
            </a:extLst>
          </p:cNvPr>
          <p:cNvSpPr>
            <a:spLocks noGrp="1"/>
          </p:cNvSpPr>
          <p:nvPr>
            <p:ph idx="1"/>
          </p:nvPr>
        </p:nvSpPr>
        <p:spPr/>
        <p:txBody>
          <a:bodyPr/>
          <a:lstStyle/>
          <a:p>
            <a:pPr eaLnBrk="1" hangingPunct="1">
              <a:lnSpc>
                <a:spcPct val="80000"/>
              </a:lnSpc>
            </a:pPr>
            <a:r>
              <a:rPr lang="en-US" altLang="en-US" sz="2800" i="1">
                <a:solidFill>
                  <a:srgbClr val="FF8000"/>
                </a:solidFill>
                <a:latin typeface="Tahoma" panose="020B0604030504040204" pitchFamily="34" charset="0"/>
              </a:rPr>
              <a:t>Rules 3.3 &amp; 6.2(c)</a:t>
            </a:r>
          </a:p>
          <a:p>
            <a:pPr eaLnBrk="1" hangingPunct="1">
              <a:lnSpc>
                <a:spcPct val="80000"/>
              </a:lnSpc>
            </a:pPr>
            <a:r>
              <a:rPr lang="en-US" altLang="en-US" sz="2800">
                <a:latin typeface="Tahoma" panose="020B0604030504040204" pitchFamily="34" charset="0"/>
              </a:rPr>
              <a:t>When a legal authority is organized by section (§) or paragraph (¶), cite using the appropriate symbol.</a:t>
            </a:r>
          </a:p>
          <a:p>
            <a:pPr eaLnBrk="1" hangingPunct="1">
              <a:lnSpc>
                <a:spcPct val="80000"/>
              </a:lnSpc>
            </a:pPr>
            <a:r>
              <a:rPr lang="en-US" altLang="en-US" sz="2800">
                <a:latin typeface="Tahoma" panose="020B0604030504040204" pitchFamily="34" charset="0"/>
              </a:rPr>
              <a:t>When using these symbols, there should be a space between the </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 or “¶” and the numeral that follows.</a:t>
            </a:r>
          </a:p>
          <a:p>
            <a:pPr eaLnBrk="1" hangingPunct="1">
              <a:lnSpc>
                <a:spcPct val="80000"/>
              </a:lnSpc>
            </a:pPr>
            <a:r>
              <a:rPr lang="en-US" altLang="en-US" sz="2800">
                <a:latin typeface="Tahoma" panose="020B0604030504040204" pitchFamily="34" charset="0"/>
              </a:rPr>
              <a:t>Do not use </a:t>
            </a:r>
            <a:r>
              <a:rPr lang="en-US" altLang="en-US" sz="2800">
                <a:latin typeface="Tahoma" panose="020B0604030504040204" pitchFamily="34" charset="0"/>
                <a:ea typeface="HGP明朝E" panose="02020800000000000000" pitchFamily="18" charset="-128"/>
                <a:cs typeface="HGP明朝E" panose="02020800000000000000" pitchFamily="18" charset="-128"/>
              </a:rPr>
              <a:t>“</a:t>
            </a:r>
            <a:r>
              <a:rPr lang="en-US" altLang="ja-JP" sz="2800">
                <a:latin typeface="Tahoma" panose="020B0604030504040204" pitchFamily="34" charset="0"/>
                <a:ea typeface="HGP明朝E" panose="02020800000000000000" pitchFamily="18" charset="-128"/>
                <a:cs typeface="HGP明朝E" panose="02020800000000000000" pitchFamily="18" charset="-128"/>
              </a:rPr>
              <a:t>at” before a section or paragraph symbol.</a:t>
            </a:r>
          </a:p>
          <a:p>
            <a:pPr lvl="1" eaLnBrk="1" hangingPunct="1">
              <a:lnSpc>
                <a:spcPct val="80000"/>
              </a:lnSpc>
            </a:pPr>
            <a:r>
              <a:rPr lang="en-US" altLang="en-US">
                <a:latin typeface="Tahoma" panose="020B0604030504040204" pitchFamily="34" charset="0"/>
              </a:rPr>
              <a:t>15 U.S.C. § 18.</a:t>
            </a:r>
          </a:p>
          <a:p>
            <a:pPr lvl="1" eaLnBrk="1" hangingPunct="1">
              <a:lnSpc>
                <a:spcPct val="80000"/>
              </a:lnSpc>
            </a:pPr>
            <a:r>
              <a:rPr lang="en-US" altLang="en-US" u="sng">
                <a:latin typeface="Tahoma" panose="020B0604030504040204" pitchFamily="34" charset="0"/>
              </a:rPr>
              <a:t>Id.</a:t>
            </a:r>
            <a:r>
              <a:rPr lang="en-US" altLang="en-US">
                <a:latin typeface="Tahoma" panose="020B0604030504040204" pitchFamily="34" charset="0"/>
              </a:rPr>
              <a:t> § 19. </a:t>
            </a:r>
          </a:p>
        </p:txBody>
      </p:sp>
      <p:sp>
        <p:nvSpPr>
          <p:cNvPr id="99332" name="Slide Number Placeholder 5">
            <a:extLst>
              <a:ext uri="{FF2B5EF4-FFF2-40B4-BE49-F238E27FC236}">
                <a16:creationId xmlns:a16="http://schemas.microsoft.com/office/drawing/2014/main" id="{5E4611E1-6780-718B-5DD9-8D67BF3A673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6BF4C70B-9D0C-4DAC-9739-8BA6E216DFE9}" type="slidenum">
              <a:rPr lang="en-US" altLang="en-US" sz="1400" smtClean="0">
                <a:latin typeface="Arial" panose="020B0604020202020204" pitchFamily="34" charset="0"/>
              </a:rPr>
              <a:pPr>
                <a:spcBef>
                  <a:spcPct val="0"/>
                </a:spcBef>
                <a:buClrTx/>
                <a:buSzTx/>
                <a:buFontTx/>
                <a:buNone/>
              </a:pPr>
              <a:t>86</a:t>
            </a:fld>
            <a:endParaRPr lang="en-US" altLang="en-US" sz="1400">
              <a:latin typeface="Arial" panose="020B0604020202020204" pitchFamily="34" charset="0"/>
            </a:endParaRPr>
          </a:p>
        </p:txBody>
      </p:sp>
    </p:spTree>
  </p:cSld>
  <p:clrMapOvr>
    <a:masterClrMapping/>
  </p:clrMapOvr>
  <p:transition spd="slow"/>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F8991379-EE6A-C2F8-7C75-8112DB531EC8}"/>
              </a:ext>
            </a:extLst>
          </p:cNvPr>
          <p:cNvSpPr>
            <a:spLocks noGrp="1" noChangeArrowheads="1"/>
          </p:cNvSpPr>
          <p:nvPr>
            <p:ph type="title"/>
          </p:nvPr>
        </p:nvSpPr>
        <p:spPr>
          <a:xfrm>
            <a:off x="533400" y="914400"/>
            <a:ext cx="8229600" cy="1143000"/>
          </a:xfrm>
        </p:spPr>
        <p:txBody>
          <a:bodyPr>
            <a:noAutofit/>
          </a:bodyPr>
          <a:lstStyle/>
          <a:p>
            <a:pPr eaLnBrk="1" fontAlgn="auto" hangingPunct="1">
              <a:spcAft>
                <a:spcPts val="0"/>
              </a:spcAft>
              <a:defRPr/>
            </a:pPr>
            <a:r>
              <a:rPr lang="en-US" sz="4000" dirty="0">
                <a:latin typeface="Tahoma" pitchFamily="34" charset="0"/>
                <a:ea typeface="+mj-ea"/>
              </a:rPr>
              <a:t>Tangential References to Cases - Parentheticals</a:t>
            </a:r>
          </a:p>
        </p:txBody>
      </p:sp>
      <p:sp>
        <p:nvSpPr>
          <p:cNvPr id="100355" name="Rectangle 3">
            <a:extLst>
              <a:ext uri="{FF2B5EF4-FFF2-40B4-BE49-F238E27FC236}">
                <a16:creationId xmlns:a16="http://schemas.microsoft.com/office/drawing/2014/main" id="{D83BE60A-D789-278E-8B0A-B56D9A7DA52D}"/>
              </a:ext>
            </a:extLst>
          </p:cNvPr>
          <p:cNvSpPr>
            <a:spLocks noGrp="1"/>
          </p:cNvSpPr>
          <p:nvPr>
            <p:ph idx="1"/>
          </p:nvPr>
        </p:nvSpPr>
        <p:spPr>
          <a:xfrm>
            <a:off x="609600" y="2301875"/>
            <a:ext cx="7543800" cy="3810000"/>
          </a:xfrm>
        </p:spPr>
        <p:txBody>
          <a:bodyPr/>
          <a:lstStyle/>
          <a:p>
            <a:pPr eaLnBrk="1" hangingPunct="1">
              <a:lnSpc>
                <a:spcPct val="80000"/>
              </a:lnSpc>
            </a:pPr>
            <a:r>
              <a:rPr lang="en-US" altLang="en-US" sz="2800" i="1">
                <a:solidFill>
                  <a:srgbClr val="FF8000"/>
                </a:solidFill>
                <a:latin typeface="Tahoma" panose="020B0604030504040204" pitchFamily="34" charset="0"/>
              </a:rPr>
              <a:t>Rules, B10.1.5, B10.1.6, B1.3 &amp; R1.5</a:t>
            </a:r>
            <a:endParaRPr lang="en-US" altLang="en-US" sz="2800">
              <a:solidFill>
                <a:srgbClr val="FF8000"/>
              </a:solidFill>
            </a:endParaRPr>
          </a:p>
          <a:p>
            <a:pPr eaLnBrk="1" hangingPunct="1">
              <a:lnSpc>
                <a:spcPct val="80000"/>
              </a:lnSpc>
            </a:pPr>
            <a:r>
              <a:rPr lang="en-US" altLang="en-US" sz="2000">
                <a:solidFill>
                  <a:srgbClr val="3366FF"/>
                </a:solidFill>
                <a:latin typeface="Tahoma" panose="020B0604030504040204" pitchFamily="34" charset="0"/>
              </a:rPr>
              <a:t>Parentheticals - An explanatory phrase that allows a writer to provide additional information about cases in a terse manner.</a:t>
            </a:r>
          </a:p>
          <a:p>
            <a:pPr eaLnBrk="1" hangingPunct="1">
              <a:lnSpc>
                <a:spcPct val="80000"/>
              </a:lnSpc>
            </a:pPr>
            <a:r>
              <a:rPr lang="en-US" altLang="en-US" sz="2000">
                <a:latin typeface="Tahoma" panose="020B0604030504040204" pitchFamily="34" charset="0"/>
              </a:rPr>
              <a:t>An explanatory parenthetical typically consists of a phrase that begins with a present participle (e.g., noting, stressing, highlighting), a quoted sentence, or a short statement that is appropriate in context.  </a:t>
            </a:r>
          </a:p>
          <a:p>
            <a:pPr eaLnBrk="1" hangingPunct="1">
              <a:lnSpc>
                <a:spcPct val="80000"/>
              </a:lnSpc>
            </a:pPr>
            <a:r>
              <a:rPr lang="en-US" altLang="en-US" sz="2000">
                <a:solidFill>
                  <a:srgbClr val="3366FF"/>
                </a:solidFill>
                <a:latin typeface="Tahoma" panose="020B0604030504040204" pitchFamily="34" charset="0"/>
              </a:rPr>
              <a:t>Extraneous words, such as </a:t>
            </a:r>
            <a:r>
              <a:rPr lang="en-US" altLang="en-US" sz="2000">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sz="2000">
                <a:solidFill>
                  <a:srgbClr val="3366FF"/>
                </a:solidFill>
                <a:latin typeface="Tahoma" panose="020B0604030504040204" pitchFamily="34" charset="0"/>
                <a:ea typeface="HGP明朝E" panose="02020800000000000000" pitchFamily="18" charset="-128"/>
                <a:cs typeface="HGP明朝E" panose="02020800000000000000" pitchFamily="18" charset="-128"/>
              </a:rPr>
              <a:t>the,” may be omitted unless doing so would result in confusion.  </a:t>
            </a:r>
          </a:p>
          <a:p>
            <a:pPr eaLnBrk="1" hangingPunct="1">
              <a:lnSpc>
                <a:spcPct val="80000"/>
              </a:lnSpc>
            </a:pPr>
            <a:r>
              <a:rPr lang="en-US" altLang="en-US" sz="2000">
                <a:latin typeface="Tahoma" panose="020B0604030504040204" pitchFamily="34" charset="0"/>
              </a:rPr>
              <a:t>Place information about a case inside parentheses, immediately after the citation to that case, when the relevance of that case may not otherwise be apparent to your reader. </a:t>
            </a:r>
          </a:p>
        </p:txBody>
      </p:sp>
      <p:sp>
        <p:nvSpPr>
          <p:cNvPr id="100356" name="Slide Number Placeholder 5">
            <a:extLst>
              <a:ext uri="{FF2B5EF4-FFF2-40B4-BE49-F238E27FC236}">
                <a16:creationId xmlns:a16="http://schemas.microsoft.com/office/drawing/2014/main" id="{AA7E46BB-FD32-A3A3-60AD-1A53906AA29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17F864EC-EBCE-4C75-8ED9-C63F0DA0B57A}" type="slidenum">
              <a:rPr lang="en-US" altLang="en-US" sz="1400" smtClean="0">
                <a:latin typeface="Arial" panose="020B0604020202020204" pitchFamily="34" charset="0"/>
              </a:rPr>
              <a:pPr>
                <a:spcBef>
                  <a:spcPct val="0"/>
                </a:spcBef>
                <a:buClrTx/>
                <a:buSzTx/>
                <a:buFontTx/>
                <a:buNone/>
              </a:pPr>
              <a:t>87</a:t>
            </a:fld>
            <a:endParaRPr lang="en-US" altLang="en-US" sz="1400">
              <a:latin typeface="Arial" panose="020B0604020202020204" pitchFamily="34" charset="0"/>
            </a:endParaRPr>
          </a:p>
        </p:txBody>
      </p:sp>
    </p:spTree>
  </p:cSld>
  <p:clrMapOvr>
    <a:masterClrMapping/>
  </p:clrMapOvr>
  <p:transition spd="slow"/>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AA33828F-9656-D974-C3C4-F723AAD3FC21}"/>
              </a:ext>
            </a:extLst>
          </p:cNvPr>
          <p:cNvSpPr>
            <a:spLocks noGrp="1"/>
          </p:cNvSpPr>
          <p:nvPr>
            <p:ph type="title"/>
          </p:nvPr>
        </p:nvSpPr>
        <p:spPr/>
        <p:txBody>
          <a:bodyPr/>
          <a:lstStyle/>
          <a:p>
            <a:pPr eaLnBrk="1" hangingPunct="1"/>
            <a:r>
              <a:rPr lang="en-US" altLang="en-US" sz="4400">
                <a:latin typeface="Tahoma" panose="020B0604030504040204" pitchFamily="34" charset="0"/>
              </a:rPr>
              <a:t>Careful use of parentheticals</a:t>
            </a:r>
          </a:p>
        </p:txBody>
      </p:sp>
      <p:sp>
        <p:nvSpPr>
          <p:cNvPr id="101379" name="Rectangle 3">
            <a:extLst>
              <a:ext uri="{FF2B5EF4-FFF2-40B4-BE49-F238E27FC236}">
                <a16:creationId xmlns:a16="http://schemas.microsoft.com/office/drawing/2014/main" id="{F20450C8-C952-43C8-62EE-6C13F59A806F}"/>
              </a:ext>
            </a:extLst>
          </p:cNvPr>
          <p:cNvSpPr>
            <a:spLocks noGrp="1"/>
          </p:cNvSpPr>
          <p:nvPr>
            <p:ph idx="1"/>
          </p:nvPr>
        </p:nvSpPr>
        <p:spPr>
          <a:xfrm>
            <a:off x="685800" y="2125663"/>
            <a:ext cx="7543800" cy="4724400"/>
          </a:xfrm>
        </p:spPr>
        <p:txBody>
          <a:bodyPr/>
          <a:lstStyle/>
          <a:p>
            <a:pPr eaLnBrk="1" hangingPunct="1">
              <a:lnSpc>
                <a:spcPct val="90000"/>
              </a:lnSpc>
            </a:pPr>
            <a:r>
              <a:rPr lang="en-US" altLang="en-US" sz="2400">
                <a:latin typeface="Tahoma" panose="020B0604030504040204" pitchFamily="34" charset="0"/>
              </a:rPr>
              <a:t>Explanatory parentheticals should not contain information that is significant enough to your discussion or argument that it should be in your text.</a:t>
            </a:r>
            <a:r>
              <a:rPr lang="en-US" altLang="en-US" sz="2400">
                <a:solidFill>
                  <a:srgbClr val="FFFF00"/>
                </a:solidFill>
                <a:latin typeface="Tahoma" panose="020B0604030504040204" pitchFamily="34" charset="0"/>
              </a:rPr>
              <a:t>  </a:t>
            </a:r>
          </a:p>
          <a:p>
            <a:pPr eaLnBrk="1" hangingPunct="1">
              <a:lnSpc>
                <a:spcPct val="90000"/>
              </a:lnSpc>
            </a:pPr>
            <a:r>
              <a:rPr lang="en-US" altLang="en-US" sz="2400">
                <a:solidFill>
                  <a:srgbClr val="3366FF"/>
                </a:solidFill>
                <a:latin typeface="Tahoma" panose="020B0604030504040204" pitchFamily="34" charset="0"/>
              </a:rPr>
              <a:t>Likewise, parentheticals should not restate information about a case that is already contained in the document</a:t>
            </a:r>
            <a:r>
              <a:rPr lang="en-US" altLang="en-US" sz="2400">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sz="2400">
                <a:solidFill>
                  <a:srgbClr val="3366FF"/>
                </a:solidFill>
                <a:latin typeface="Tahoma" panose="020B0604030504040204" pitchFamily="34" charset="0"/>
                <a:ea typeface="HGP明朝E" panose="02020800000000000000" pitchFamily="18" charset="-128"/>
                <a:cs typeface="HGP明朝E" panose="02020800000000000000" pitchFamily="18" charset="-128"/>
              </a:rPr>
              <a:t>s text.</a:t>
            </a:r>
          </a:p>
          <a:p>
            <a:pPr eaLnBrk="1" hangingPunct="1">
              <a:lnSpc>
                <a:spcPct val="90000"/>
              </a:lnSpc>
            </a:pPr>
            <a:r>
              <a:rPr lang="en-US" altLang="en-US" sz="2400">
                <a:latin typeface="Tahoma" panose="020B0604030504040204" pitchFamily="34" charset="0"/>
              </a:rPr>
              <a:t>They are best reserved for use with citations to cases that serve as additional support for a proposition for which you have more important binding or persuasive authority or to provide an example after a</a:t>
            </a:r>
            <a:r>
              <a:rPr lang="en-US" altLang="en-US" sz="2400">
                <a:solidFill>
                  <a:srgbClr val="FFFF00"/>
                </a:solidFill>
                <a:latin typeface="Tahoma" panose="020B0604030504040204" pitchFamily="34" charset="0"/>
              </a:rPr>
              <a:t> </a:t>
            </a:r>
            <a:r>
              <a:rPr lang="en-US" altLang="en-US" sz="2400">
                <a:latin typeface="Tahoma" panose="020B0604030504040204" pitchFamily="34" charset="0"/>
              </a:rPr>
              <a:t>general proposition.</a:t>
            </a:r>
          </a:p>
        </p:txBody>
      </p:sp>
      <p:sp>
        <p:nvSpPr>
          <p:cNvPr id="101380" name="Slide Number Placeholder 5">
            <a:extLst>
              <a:ext uri="{FF2B5EF4-FFF2-40B4-BE49-F238E27FC236}">
                <a16:creationId xmlns:a16="http://schemas.microsoft.com/office/drawing/2014/main" id="{8CB0705D-BB2E-32CB-A519-D4324AF42D80}"/>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E4FFF3E0-4C98-4C7C-B903-F26AB9F8F857}" type="slidenum">
              <a:rPr lang="en-US" altLang="en-US" sz="1400" smtClean="0">
                <a:latin typeface="Arial" panose="020B0604020202020204" pitchFamily="34" charset="0"/>
              </a:rPr>
              <a:pPr>
                <a:spcBef>
                  <a:spcPct val="0"/>
                </a:spcBef>
                <a:buClrTx/>
                <a:buSzTx/>
                <a:buFontTx/>
                <a:buNone/>
              </a:pPr>
              <a:t>88</a:t>
            </a:fld>
            <a:endParaRPr lang="en-US" altLang="en-US" sz="1400">
              <a:latin typeface="Arial" panose="020B0604020202020204" pitchFamily="34" charset="0"/>
            </a:endParaRPr>
          </a:p>
        </p:txBody>
      </p:sp>
    </p:spTree>
  </p:cSld>
  <p:clrMapOvr>
    <a:masterClrMapping/>
  </p:clrMapOvr>
  <p:transition spd="slow"/>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a:extLst>
              <a:ext uri="{FF2B5EF4-FFF2-40B4-BE49-F238E27FC236}">
                <a16:creationId xmlns:a16="http://schemas.microsoft.com/office/drawing/2014/main" id="{12853FBA-FCCF-9AEC-9C8B-EA42E29265E3}"/>
              </a:ext>
            </a:extLst>
          </p:cNvPr>
          <p:cNvSpPr>
            <a:spLocks noGrp="1" noChangeArrowheads="1"/>
          </p:cNvSpPr>
          <p:nvPr>
            <p:ph type="title"/>
          </p:nvPr>
        </p:nvSpPr>
        <p:spPr>
          <a:xfrm>
            <a:off x="533400" y="1066800"/>
            <a:ext cx="8229600" cy="1143000"/>
          </a:xfrm>
        </p:spPr>
        <p:txBody>
          <a:bodyPr>
            <a:noAutofit/>
          </a:bodyPr>
          <a:lstStyle/>
          <a:p>
            <a:pPr eaLnBrk="1" fontAlgn="auto" hangingPunct="1">
              <a:spcAft>
                <a:spcPts val="0"/>
              </a:spcAft>
              <a:defRPr/>
            </a:pPr>
            <a:r>
              <a:rPr lang="en-US" sz="4400" dirty="0">
                <a:latin typeface="Tahoma" pitchFamily="34" charset="0"/>
                <a:ea typeface="+mj-ea"/>
              </a:rPr>
              <a:t>What parentheticals can be </a:t>
            </a:r>
            <a:br>
              <a:rPr lang="en-US" sz="4400" dirty="0">
                <a:latin typeface="Tahoma" pitchFamily="34" charset="0"/>
                <a:ea typeface="+mj-ea"/>
              </a:rPr>
            </a:br>
            <a:r>
              <a:rPr lang="en-US" sz="4400" dirty="0">
                <a:latin typeface="Tahoma" pitchFamily="34" charset="0"/>
                <a:ea typeface="+mj-ea"/>
              </a:rPr>
              <a:t>used for</a:t>
            </a:r>
          </a:p>
        </p:txBody>
      </p:sp>
      <p:sp>
        <p:nvSpPr>
          <p:cNvPr id="102403" name="Rectangle 3">
            <a:extLst>
              <a:ext uri="{FF2B5EF4-FFF2-40B4-BE49-F238E27FC236}">
                <a16:creationId xmlns:a16="http://schemas.microsoft.com/office/drawing/2014/main" id="{6A2A61FD-70B3-7AF8-A50B-C6AFFD00E695}"/>
              </a:ext>
            </a:extLst>
          </p:cNvPr>
          <p:cNvSpPr>
            <a:spLocks noGrp="1"/>
          </p:cNvSpPr>
          <p:nvPr>
            <p:ph idx="1"/>
          </p:nvPr>
        </p:nvSpPr>
        <p:spPr>
          <a:xfrm>
            <a:off x="533400" y="2454275"/>
            <a:ext cx="7543800" cy="4267200"/>
          </a:xfrm>
        </p:spPr>
        <p:txBody>
          <a:bodyPr/>
          <a:lstStyle/>
          <a:p>
            <a:pPr marL="609600" indent="-609600" eaLnBrk="1" hangingPunct="1">
              <a:lnSpc>
                <a:spcPct val="90000"/>
              </a:lnSpc>
            </a:pPr>
            <a:r>
              <a:rPr lang="en-US" altLang="en-US">
                <a:solidFill>
                  <a:srgbClr val="3366FF"/>
                </a:solidFill>
                <a:latin typeface="Tahoma" panose="020B0604030504040204" pitchFamily="34" charset="0"/>
              </a:rPr>
              <a:t>Among other things, a parenthetical can briefly explain a case not otherwise discussed in the text of your document.</a:t>
            </a:r>
          </a:p>
          <a:p>
            <a:pPr marL="609600" indent="-609600" eaLnBrk="1" hangingPunct="1">
              <a:lnSpc>
                <a:spcPct val="90000"/>
              </a:lnSpc>
            </a:pPr>
            <a:r>
              <a:rPr lang="en-US" altLang="en-US">
                <a:latin typeface="Tahoma" panose="020B0604030504040204" pitchFamily="34" charset="0"/>
              </a:rPr>
              <a:t>The Bluebook encourages</a:t>
            </a:r>
            <a:r>
              <a:rPr lang="en-US" altLang="en-US">
                <a:solidFill>
                  <a:srgbClr val="FFFF00"/>
                </a:solidFill>
                <a:latin typeface="Tahoma" panose="020B0604030504040204" pitchFamily="34" charset="0"/>
              </a:rPr>
              <a:t> </a:t>
            </a:r>
            <a:r>
              <a:rPr lang="en-US" altLang="en-US">
                <a:latin typeface="Tahoma" panose="020B0604030504040204" pitchFamily="34" charset="0"/>
              </a:rPr>
              <a:t>the use of</a:t>
            </a:r>
            <a:r>
              <a:rPr lang="en-US" altLang="en-US">
                <a:solidFill>
                  <a:srgbClr val="FFFF00"/>
                </a:solidFill>
                <a:latin typeface="Tahoma" panose="020B0604030504040204" pitchFamily="34" charset="0"/>
              </a:rPr>
              <a:t> </a:t>
            </a:r>
            <a:r>
              <a:rPr lang="en-US" altLang="en-US">
                <a:latin typeface="Tahoma" panose="020B0604030504040204" pitchFamily="34" charset="0"/>
              </a:rPr>
              <a:t>parentheticals with some introductory signals (</a:t>
            </a:r>
            <a:r>
              <a:rPr lang="en-US" altLang="en-US">
                <a:latin typeface="Tahoma" panose="020B0604030504040204" pitchFamily="34" charset="0"/>
                <a:ea typeface="HGP明朝E" panose="02020800000000000000" pitchFamily="18" charset="-128"/>
                <a:cs typeface="HGP明朝E" panose="02020800000000000000" pitchFamily="18" charset="-128"/>
              </a:rPr>
              <a:t>“</a:t>
            </a:r>
            <a:r>
              <a:rPr lang="en-US" altLang="ja-JP" u="sng">
                <a:latin typeface="Tahoma" panose="020B0604030504040204" pitchFamily="34" charset="0"/>
                <a:ea typeface="HGP明朝E" panose="02020800000000000000" pitchFamily="18" charset="-128"/>
                <a:cs typeface="HGP明朝E" panose="02020800000000000000" pitchFamily="18" charset="-128"/>
              </a:rPr>
              <a:t>see also</a:t>
            </a:r>
            <a:r>
              <a:rPr lang="en-US" altLang="ja-JP">
                <a:latin typeface="Tahoma" panose="020B0604030504040204" pitchFamily="34" charset="0"/>
                <a:ea typeface="HGP明朝E" panose="02020800000000000000" pitchFamily="18" charset="-128"/>
                <a:cs typeface="HGP明朝E" panose="02020800000000000000" pitchFamily="18" charset="-128"/>
              </a:rPr>
              <a:t>” and “</a:t>
            </a:r>
            <a:r>
              <a:rPr lang="en-US" altLang="ja-JP" u="sng">
                <a:latin typeface="Tahoma" panose="020B0604030504040204" pitchFamily="34" charset="0"/>
                <a:ea typeface="HGP明朝E" panose="02020800000000000000" pitchFamily="18" charset="-128"/>
                <a:cs typeface="HGP明朝E" panose="02020800000000000000" pitchFamily="18" charset="-128"/>
              </a:rPr>
              <a:t>see generally</a:t>
            </a:r>
            <a:r>
              <a:rPr lang="en-US" altLang="ja-JP">
                <a:latin typeface="Tahoma" panose="020B0604030504040204" pitchFamily="34" charset="0"/>
                <a:ea typeface="HGP明朝E" panose="02020800000000000000" pitchFamily="18" charset="-128"/>
                <a:cs typeface="HGP明朝E" panose="02020800000000000000" pitchFamily="18" charset="-128"/>
              </a:rPr>
              <a:t>”) and strongly encourages it with others (“</a:t>
            </a:r>
            <a:r>
              <a:rPr lang="en-US" altLang="ja-JP" u="sng">
                <a:latin typeface="Tahoma" panose="020B0604030504040204" pitchFamily="34" charset="0"/>
                <a:ea typeface="HGP明朝E" panose="02020800000000000000" pitchFamily="18" charset="-128"/>
                <a:cs typeface="HGP明朝E" panose="02020800000000000000" pitchFamily="18" charset="-128"/>
              </a:rPr>
              <a:t>compare</a:t>
            </a:r>
            <a:r>
              <a:rPr lang="en-US" altLang="ja-JP">
                <a:latin typeface="Tahoma" panose="020B0604030504040204" pitchFamily="34" charset="0"/>
                <a:ea typeface="HGP明朝E" panose="02020800000000000000" pitchFamily="18" charset="-128"/>
                <a:cs typeface="HGP明朝E" panose="02020800000000000000" pitchFamily="18" charset="-128"/>
              </a:rPr>
              <a:t>”, “</a:t>
            </a:r>
            <a:r>
              <a:rPr lang="en-US" altLang="ja-JP" u="sng">
                <a:latin typeface="Tahoma" panose="020B0604030504040204" pitchFamily="34" charset="0"/>
                <a:ea typeface="HGP明朝E" panose="02020800000000000000" pitchFamily="18" charset="-128"/>
                <a:cs typeface="HGP明朝E" panose="02020800000000000000" pitchFamily="18" charset="-128"/>
              </a:rPr>
              <a:t>cf.”</a:t>
            </a:r>
            <a:r>
              <a:rPr lang="en-US" altLang="ja-JP">
                <a:latin typeface="Tahoma" panose="020B0604030504040204" pitchFamily="34" charset="0"/>
                <a:ea typeface="HGP明朝E" panose="02020800000000000000" pitchFamily="18" charset="-128"/>
                <a:cs typeface="HGP明朝E" panose="02020800000000000000" pitchFamily="18" charset="-128"/>
              </a:rPr>
              <a:t>, and “</a:t>
            </a:r>
            <a:r>
              <a:rPr lang="en-US" altLang="ja-JP" u="sng">
                <a:latin typeface="Tahoma" panose="020B0604030504040204" pitchFamily="34" charset="0"/>
                <a:ea typeface="HGP明朝E" panose="02020800000000000000" pitchFamily="18" charset="-128"/>
                <a:cs typeface="HGP明朝E" panose="02020800000000000000" pitchFamily="18" charset="-128"/>
              </a:rPr>
              <a:t>but cf.</a:t>
            </a:r>
            <a:r>
              <a:rPr lang="en-US" altLang="ja-JP">
                <a:latin typeface="Tahoma" panose="020B0604030504040204" pitchFamily="34" charset="0"/>
                <a:ea typeface="HGP明朝E" panose="02020800000000000000" pitchFamily="18" charset="-128"/>
                <a:cs typeface="HGP明朝E" panose="02020800000000000000" pitchFamily="18" charset="-128"/>
              </a:rPr>
              <a:t>”)</a:t>
            </a:r>
            <a:endParaRPr lang="en-US" altLang="en-US">
              <a:latin typeface="Tahoma" panose="020B0604030504040204" pitchFamily="34" charset="0"/>
            </a:endParaRPr>
          </a:p>
        </p:txBody>
      </p:sp>
      <p:sp>
        <p:nvSpPr>
          <p:cNvPr id="102404" name="Slide Number Placeholder 5">
            <a:extLst>
              <a:ext uri="{FF2B5EF4-FFF2-40B4-BE49-F238E27FC236}">
                <a16:creationId xmlns:a16="http://schemas.microsoft.com/office/drawing/2014/main" id="{4E4B0DC1-A37D-792E-9A7E-28C407FAB7C5}"/>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0EA2A294-42AC-4BF2-86C1-F2AC6ACBE747}" type="slidenum">
              <a:rPr lang="en-US" altLang="en-US" sz="1400" smtClean="0">
                <a:latin typeface="Arial" panose="020B0604020202020204" pitchFamily="34" charset="0"/>
              </a:rPr>
              <a:pPr>
                <a:spcBef>
                  <a:spcPct val="0"/>
                </a:spcBef>
                <a:buClrTx/>
                <a:buSzTx/>
                <a:buFontTx/>
                <a:buNone/>
              </a:pPr>
              <a:t>89</a:t>
            </a:fld>
            <a:endParaRPr lang="en-US" altLang="en-US" sz="1400">
              <a:latin typeface="Arial" panose="020B0604020202020204" pitchFamily="34" charset="0"/>
            </a:endParaRPr>
          </a:p>
        </p:txBody>
      </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A8411C93-22A6-BF4B-4870-08F39CDB7999}"/>
              </a:ext>
            </a:extLst>
          </p:cNvPr>
          <p:cNvSpPr>
            <a:spLocks noGrp="1"/>
          </p:cNvSpPr>
          <p:nvPr>
            <p:ph type="title"/>
          </p:nvPr>
        </p:nvSpPr>
        <p:spPr>
          <a:xfrm>
            <a:off x="609600" y="762000"/>
            <a:ext cx="8229600" cy="762000"/>
          </a:xfrm>
        </p:spPr>
        <p:txBody>
          <a:bodyPr/>
          <a:lstStyle/>
          <a:p>
            <a:pPr eaLnBrk="1" hangingPunct="1"/>
            <a:r>
              <a:rPr lang="en-US" altLang="en-US" sz="3600">
                <a:latin typeface="Tahoma" panose="020B0604030504040204" pitchFamily="34" charset="0"/>
              </a:rPr>
              <a:t>Practitioners’ </a:t>
            </a:r>
            <a:r>
              <a:rPr lang="en-US" altLang="ja-JP" sz="3600">
                <a:latin typeface="Tahoma" panose="020B0604030504040204" pitchFamily="34" charset="0"/>
              </a:rPr>
              <a:t>Notes – the </a:t>
            </a:r>
            <a:r>
              <a:rPr lang="en-US" altLang="ja-JP" sz="3600">
                <a:solidFill>
                  <a:srgbClr val="3366FF"/>
                </a:solidFill>
                <a:latin typeface="Tahoma" panose="020B0604030504040204" pitchFamily="34" charset="0"/>
              </a:rPr>
              <a:t>“Bluepages”</a:t>
            </a:r>
            <a:endParaRPr lang="en-US" altLang="en-US" sz="3600">
              <a:solidFill>
                <a:srgbClr val="3366FF"/>
              </a:solidFill>
              <a:latin typeface="Tahoma" panose="020B0604030504040204" pitchFamily="34" charset="0"/>
            </a:endParaRPr>
          </a:p>
        </p:txBody>
      </p:sp>
      <p:sp>
        <p:nvSpPr>
          <p:cNvPr id="18435" name="Rectangle 3">
            <a:extLst>
              <a:ext uri="{FF2B5EF4-FFF2-40B4-BE49-F238E27FC236}">
                <a16:creationId xmlns:a16="http://schemas.microsoft.com/office/drawing/2014/main" id="{C69347C2-9D64-7794-61C2-E1BAB4770DF4}"/>
              </a:ext>
            </a:extLst>
          </p:cNvPr>
          <p:cNvSpPr>
            <a:spLocks noGrp="1"/>
          </p:cNvSpPr>
          <p:nvPr>
            <p:ph idx="1"/>
          </p:nvPr>
        </p:nvSpPr>
        <p:spPr>
          <a:xfrm>
            <a:off x="381000" y="1873250"/>
            <a:ext cx="8229600" cy="4222750"/>
          </a:xfrm>
        </p:spPr>
        <p:txBody>
          <a:bodyPr/>
          <a:lstStyle/>
          <a:p>
            <a:pPr eaLnBrk="1" hangingPunct="1">
              <a:lnSpc>
                <a:spcPct val="90000"/>
              </a:lnSpc>
            </a:pPr>
            <a:r>
              <a:rPr lang="en-US" altLang="en-US" sz="2200">
                <a:latin typeface="Tahoma" panose="020B0604030504040204" pitchFamily="34" charset="0"/>
              </a:rPr>
              <a:t>For documents prepared in legal practice (briefs and memoranda), use the </a:t>
            </a:r>
            <a:r>
              <a:rPr lang="en-US" altLang="en-US" sz="2200">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sz="2200">
                <a:solidFill>
                  <a:srgbClr val="3366FF"/>
                </a:solidFill>
                <a:latin typeface="Tahoma" panose="020B0604030504040204" pitchFamily="34" charset="0"/>
                <a:ea typeface="HGP明朝E" panose="02020800000000000000" pitchFamily="18" charset="-128"/>
                <a:cs typeface="HGP明朝E" panose="02020800000000000000" pitchFamily="18" charset="-128"/>
              </a:rPr>
              <a:t>Bluepages” </a:t>
            </a:r>
            <a:r>
              <a:rPr lang="en-US" altLang="en-US" sz="2200">
                <a:latin typeface="Tahoma" panose="020B0604030504040204" pitchFamily="34" charset="0"/>
              </a:rPr>
              <a:t>at the front of the book.  The pages are blue.</a:t>
            </a:r>
            <a:endParaRPr lang="en-US" altLang="ja-JP" sz="2200">
              <a:latin typeface="Tahoma" panose="020B0604030504040204" pitchFamily="34" charset="0"/>
              <a:ea typeface="HGP明朝E" panose="02020800000000000000" pitchFamily="18" charset="-128"/>
              <a:cs typeface="HGP明朝E" panose="02020800000000000000" pitchFamily="18" charset="-128"/>
            </a:endParaRPr>
          </a:p>
          <a:p>
            <a:pPr eaLnBrk="1" hangingPunct="1">
              <a:lnSpc>
                <a:spcPct val="90000"/>
              </a:lnSpc>
            </a:pPr>
            <a:r>
              <a:rPr lang="en-US" altLang="en-US" sz="2200">
                <a:latin typeface="Tahoma" panose="020B0604030504040204" pitchFamily="34" charset="0"/>
              </a:rPr>
              <a:t>The </a:t>
            </a:r>
            <a:r>
              <a:rPr lang="en-US" altLang="en-US" sz="2200">
                <a:solidFill>
                  <a:srgbClr val="3366FF"/>
                </a:solidFill>
                <a:latin typeface="Tahoma" panose="020B0604030504040204" pitchFamily="34" charset="0"/>
              </a:rPr>
              <a:t>Bluepages</a:t>
            </a:r>
            <a:r>
              <a:rPr lang="en-US" altLang="en-US" sz="2200">
                <a:latin typeface="Tahoma" panose="020B0604030504040204" pitchFamily="34" charset="0"/>
              </a:rPr>
              <a:t> explain basic citation rules used by lawyers, summer associates, and law clerks.</a:t>
            </a:r>
          </a:p>
          <a:p>
            <a:pPr eaLnBrk="1" hangingPunct="1">
              <a:lnSpc>
                <a:spcPct val="90000"/>
              </a:lnSpc>
            </a:pPr>
            <a:r>
              <a:rPr lang="en-US" altLang="en-US" sz="2200">
                <a:latin typeface="Tahoma" panose="020B0604030504040204" pitchFamily="34" charset="0"/>
              </a:rPr>
              <a:t>Citation forms used for law reviews &amp; journals are in the “</a:t>
            </a:r>
            <a:r>
              <a:rPr lang="en-US" altLang="ja-JP" sz="2200">
                <a:latin typeface="Tahoma" panose="020B0604030504040204" pitchFamily="34" charset="0"/>
                <a:ea typeface="HGP明朝E" panose="02020800000000000000" pitchFamily="18" charset="-128"/>
                <a:cs typeface="HGP明朝E" panose="02020800000000000000" pitchFamily="18" charset="-128"/>
              </a:rPr>
              <a:t>white pages,” which take up the bulk of the middle of the book.  The pages are white.</a:t>
            </a:r>
          </a:p>
          <a:p>
            <a:pPr eaLnBrk="1" hangingPunct="1">
              <a:lnSpc>
                <a:spcPct val="90000"/>
              </a:lnSpc>
            </a:pPr>
            <a:r>
              <a:rPr lang="en-US" altLang="en-US" sz="2200">
                <a:latin typeface="Tahoma" panose="020B0604030504040204" pitchFamily="34" charset="0"/>
              </a:rPr>
              <a:t>You will need to refer to the white pages for more detailed information about citations.</a:t>
            </a:r>
          </a:p>
          <a:p>
            <a:pPr eaLnBrk="1" hangingPunct="1">
              <a:lnSpc>
                <a:spcPct val="90000"/>
              </a:lnSpc>
            </a:pPr>
            <a:r>
              <a:rPr lang="en-US" altLang="en-US" sz="2200">
                <a:latin typeface="Tahoma" panose="020B0604030504040204" pitchFamily="34" charset="0"/>
              </a:rPr>
              <a:t>The major differences between the blue and white pages are formatting &amp; font / typeface changes (see the </a:t>
            </a:r>
            <a:r>
              <a:rPr lang="en-US" altLang="en-US" sz="2200">
                <a:solidFill>
                  <a:srgbClr val="3366FF"/>
                </a:solidFill>
                <a:latin typeface="Tahoma" panose="020B0604030504040204" pitchFamily="34" charset="0"/>
              </a:rPr>
              <a:t>Bluepages</a:t>
            </a:r>
            <a:r>
              <a:rPr lang="en-US" altLang="en-US" sz="2200">
                <a:latin typeface="Tahoma" panose="020B0604030504040204" pitchFamily="34" charset="0"/>
              </a:rPr>
              <a:t> Introduction).</a:t>
            </a:r>
          </a:p>
        </p:txBody>
      </p:sp>
      <p:sp>
        <p:nvSpPr>
          <p:cNvPr id="18436" name="Slide Number Placeholder 5">
            <a:extLst>
              <a:ext uri="{FF2B5EF4-FFF2-40B4-BE49-F238E27FC236}">
                <a16:creationId xmlns:a16="http://schemas.microsoft.com/office/drawing/2014/main" id="{570B8CAA-C9F0-FC70-C629-9E0F07F81627}"/>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8438287E-8B89-488A-AD00-51D9B987595F}" type="slidenum">
              <a:rPr lang="en-US" altLang="en-US" sz="1400" smtClean="0">
                <a:latin typeface="Arial" panose="020B0604020202020204" pitchFamily="34" charset="0"/>
              </a:rPr>
              <a:pPr>
                <a:spcBef>
                  <a:spcPct val="0"/>
                </a:spcBef>
                <a:buClrTx/>
                <a:buSzTx/>
                <a:buFontTx/>
                <a:buNone/>
              </a:pPr>
              <a:t>9</a:t>
            </a:fld>
            <a:endParaRPr lang="en-US" altLang="en-US" sz="1400">
              <a:latin typeface="Arial" panose="020B0604020202020204" pitchFamily="34" charset="0"/>
            </a:endParaRPr>
          </a:p>
        </p:txBody>
      </p:sp>
    </p:spTree>
  </p:cSld>
  <p:clrMapOvr>
    <a:masterClrMapping/>
  </p:clrMapOvr>
  <p:transition spd="slow"/>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A8E1A8B0-01CF-57A3-6C0B-31FCD7901E0B}"/>
              </a:ext>
            </a:extLst>
          </p:cNvPr>
          <p:cNvSpPr>
            <a:spLocks noGrp="1"/>
          </p:cNvSpPr>
          <p:nvPr>
            <p:ph type="title"/>
          </p:nvPr>
        </p:nvSpPr>
        <p:spPr/>
        <p:txBody>
          <a:bodyPr/>
          <a:lstStyle/>
          <a:p>
            <a:pPr eaLnBrk="1" hangingPunct="1"/>
            <a:r>
              <a:rPr lang="en-US" altLang="en-US" sz="4400">
                <a:latin typeface="Tahoma" panose="020B0604030504040204" pitchFamily="34" charset="0"/>
              </a:rPr>
              <a:t>Example of a parenthetical</a:t>
            </a:r>
          </a:p>
        </p:txBody>
      </p:sp>
      <p:sp>
        <p:nvSpPr>
          <p:cNvPr id="103427" name="Rectangle 3">
            <a:extLst>
              <a:ext uri="{FF2B5EF4-FFF2-40B4-BE49-F238E27FC236}">
                <a16:creationId xmlns:a16="http://schemas.microsoft.com/office/drawing/2014/main" id="{E969D427-52FD-1807-253B-B440921C519B}"/>
              </a:ext>
            </a:extLst>
          </p:cNvPr>
          <p:cNvSpPr>
            <a:spLocks noGrp="1"/>
          </p:cNvSpPr>
          <p:nvPr>
            <p:ph idx="1"/>
          </p:nvPr>
        </p:nvSpPr>
        <p:spPr>
          <a:xfrm>
            <a:off x="685800" y="2286000"/>
            <a:ext cx="7543800" cy="4648200"/>
          </a:xfrm>
        </p:spPr>
        <p:txBody>
          <a:bodyPr/>
          <a:lstStyle/>
          <a:p>
            <a:pPr eaLnBrk="1" hangingPunct="1">
              <a:lnSpc>
                <a:spcPct val="80000"/>
              </a:lnSpc>
            </a:pPr>
            <a:r>
              <a:rPr lang="en-US" altLang="en-US" sz="2400">
                <a:latin typeface="Tahoma" panose="020B0604030504040204" pitchFamily="34" charset="0"/>
              </a:rPr>
              <a:t>To state a claim for negligent infliction of emotional distress, a claimant must, among other things, either witness the injury-causing accident or witness its consequences shortly thereafter.  </a:t>
            </a:r>
            <a:r>
              <a:rPr lang="en-US" altLang="en-US" sz="2400" u="sng">
                <a:latin typeface="Tahoma" panose="020B0604030504040204" pitchFamily="34" charset="0"/>
              </a:rPr>
              <a:t>See</a:t>
            </a:r>
            <a:r>
              <a:rPr lang="en-US" altLang="en-US" sz="2400">
                <a:latin typeface="Tahoma" panose="020B0604030504040204" pitchFamily="34" charset="0"/>
              </a:rPr>
              <a:t> </a:t>
            </a:r>
            <a:r>
              <a:rPr lang="en-US" altLang="en-US" sz="2400" u="sng">
                <a:latin typeface="Tahoma" panose="020B0604030504040204" pitchFamily="34" charset="0"/>
              </a:rPr>
              <a:t>Dziokonski v. Babineau</a:t>
            </a:r>
            <a:r>
              <a:rPr lang="en-US" altLang="en-US" sz="2400">
                <a:latin typeface="Tahoma" panose="020B0604030504040204" pitchFamily="34" charset="0"/>
              </a:rPr>
              <a:t>, 375 Mass. 555, 568 (1978) </a:t>
            </a:r>
            <a:r>
              <a:rPr lang="en-US" altLang="en-US" sz="2400">
                <a:solidFill>
                  <a:srgbClr val="3366FF"/>
                </a:solidFill>
                <a:latin typeface="Tahoma" panose="020B0604030504040204" pitchFamily="34" charset="0"/>
              </a:rPr>
              <a:t>(concluding that a mother who did not actually witness her daughter</a:t>
            </a:r>
            <a:r>
              <a:rPr lang="en-US" altLang="en-US" sz="2400">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sz="2400">
                <a:solidFill>
                  <a:srgbClr val="3366FF"/>
                </a:solidFill>
                <a:latin typeface="Tahoma" panose="020B0604030504040204" pitchFamily="34" charset="0"/>
                <a:ea typeface="HGP明朝E" panose="02020800000000000000" pitchFamily="18" charset="-128"/>
                <a:cs typeface="HGP明朝E" panose="02020800000000000000" pitchFamily="18" charset="-128"/>
              </a:rPr>
              <a:t>s accident, but who arrived at the scene and witnessed its immediate aftermath, including her daughter’s injuries, was sufficiently close to the scene that her estate could state a claim). </a:t>
            </a:r>
            <a:endParaRPr lang="en-US" altLang="en-US" sz="2400">
              <a:solidFill>
                <a:srgbClr val="3366FF"/>
              </a:solidFill>
              <a:latin typeface="Tahoma" panose="020B0604030504040204" pitchFamily="34" charset="0"/>
            </a:endParaRPr>
          </a:p>
        </p:txBody>
      </p:sp>
      <p:sp>
        <p:nvSpPr>
          <p:cNvPr id="103428" name="Slide Number Placeholder 5">
            <a:extLst>
              <a:ext uri="{FF2B5EF4-FFF2-40B4-BE49-F238E27FC236}">
                <a16:creationId xmlns:a16="http://schemas.microsoft.com/office/drawing/2014/main" id="{F4D5B931-EED0-C363-E49E-CDCF959FD961}"/>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2FC67A4-8A18-486E-83BD-2F3343718EC0}" type="slidenum">
              <a:rPr lang="en-US" altLang="en-US" sz="1400" smtClean="0">
                <a:latin typeface="Arial" panose="020B0604020202020204" pitchFamily="34" charset="0"/>
              </a:rPr>
              <a:pPr>
                <a:spcBef>
                  <a:spcPct val="0"/>
                </a:spcBef>
                <a:buClrTx/>
                <a:buSzTx/>
                <a:buFontTx/>
                <a:buNone/>
              </a:pPr>
              <a:t>90</a:t>
            </a:fld>
            <a:endParaRPr lang="en-US" altLang="en-US" sz="1400">
              <a:latin typeface="Arial" panose="020B0604020202020204" pitchFamily="34" charset="0"/>
            </a:endParaRPr>
          </a:p>
        </p:txBody>
      </p:sp>
    </p:spTree>
  </p:cSld>
  <p:clrMapOvr>
    <a:masterClrMapping/>
  </p:clrMapOvr>
  <p:transition spd="slow"/>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a:extLst>
              <a:ext uri="{FF2B5EF4-FFF2-40B4-BE49-F238E27FC236}">
                <a16:creationId xmlns:a16="http://schemas.microsoft.com/office/drawing/2014/main" id="{96574B12-63A4-6736-EA2D-E411F6335D19}"/>
              </a:ext>
            </a:extLst>
          </p:cNvPr>
          <p:cNvSpPr>
            <a:spLocks noGrp="1" noChangeArrowheads="1"/>
          </p:cNvSpPr>
          <p:nvPr>
            <p:ph type="title"/>
          </p:nvPr>
        </p:nvSpPr>
        <p:spPr/>
        <p:txBody>
          <a:bodyPr>
            <a:normAutofit/>
          </a:bodyPr>
          <a:lstStyle/>
          <a:p>
            <a:pPr eaLnBrk="1" fontAlgn="auto" hangingPunct="1">
              <a:spcAft>
                <a:spcPts val="0"/>
              </a:spcAft>
              <a:defRPr/>
            </a:pPr>
            <a:r>
              <a:rPr lang="en-US" sz="4400" dirty="0">
                <a:latin typeface="Tahoma" pitchFamily="34" charset="0"/>
                <a:ea typeface="+mj-ea"/>
              </a:rPr>
              <a:t>Formatting for a parenthetical</a:t>
            </a:r>
          </a:p>
        </p:txBody>
      </p:sp>
      <p:sp>
        <p:nvSpPr>
          <p:cNvPr id="104451" name="Rectangle 3">
            <a:extLst>
              <a:ext uri="{FF2B5EF4-FFF2-40B4-BE49-F238E27FC236}">
                <a16:creationId xmlns:a16="http://schemas.microsoft.com/office/drawing/2014/main" id="{CAAF9075-9DFD-B545-6506-85856D0AA8CD}"/>
              </a:ext>
            </a:extLst>
          </p:cNvPr>
          <p:cNvSpPr>
            <a:spLocks noGrp="1"/>
          </p:cNvSpPr>
          <p:nvPr>
            <p:ph idx="1"/>
          </p:nvPr>
        </p:nvSpPr>
        <p:spPr/>
        <p:txBody>
          <a:bodyPr/>
          <a:lstStyle/>
          <a:p>
            <a:pPr eaLnBrk="1" hangingPunct="1"/>
            <a:r>
              <a:rPr lang="en-US" altLang="en-US" sz="2200">
                <a:latin typeface="Tahoma" panose="020B0604030504040204" pitchFamily="34" charset="0"/>
              </a:rPr>
              <a:t>Typically, the first word in an explanatory parenthetical is </a:t>
            </a:r>
            <a:r>
              <a:rPr lang="en-US" altLang="en-US" sz="2200">
                <a:solidFill>
                  <a:srgbClr val="3366FF"/>
                </a:solidFill>
                <a:latin typeface="Tahoma" panose="020B0604030504040204" pitchFamily="34" charset="0"/>
              </a:rPr>
              <a:t>not capitalized </a:t>
            </a:r>
            <a:r>
              <a:rPr lang="en-US" altLang="en-US" sz="2200">
                <a:latin typeface="Tahoma" panose="020B0604030504040204" pitchFamily="34" charset="0"/>
              </a:rPr>
              <a:t>and the period comes after the last parenthesis.</a:t>
            </a:r>
          </a:p>
          <a:p>
            <a:pPr eaLnBrk="1" hangingPunct="1"/>
            <a:r>
              <a:rPr lang="en-US" altLang="en-US" sz="2200">
                <a:latin typeface="Tahoma" panose="020B0604030504040204" pitchFamily="34" charset="0"/>
              </a:rPr>
              <a:t>To state a claim for negligent infliction of emotional distress, a claimant must, among other things, either witness the injury-causing accident or witness its consequences shortly thereafter.  </a:t>
            </a:r>
            <a:r>
              <a:rPr lang="en-US" altLang="en-US" sz="2200" u="sng">
                <a:latin typeface="Tahoma" panose="020B0604030504040204" pitchFamily="34" charset="0"/>
              </a:rPr>
              <a:t>See</a:t>
            </a:r>
            <a:r>
              <a:rPr lang="en-US" altLang="en-US" sz="2200">
                <a:latin typeface="Tahoma" panose="020B0604030504040204" pitchFamily="34" charset="0"/>
              </a:rPr>
              <a:t> </a:t>
            </a:r>
            <a:r>
              <a:rPr lang="en-US" altLang="en-US" sz="2200" u="sng">
                <a:latin typeface="Tahoma" panose="020B0604030504040204" pitchFamily="34" charset="0"/>
              </a:rPr>
              <a:t>Dziokonski v. Babineau</a:t>
            </a:r>
            <a:r>
              <a:rPr lang="en-US" altLang="en-US" sz="2200">
                <a:latin typeface="Tahoma" panose="020B0604030504040204" pitchFamily="34" charset="0"/>
              </a:rPr>
              <a:t>, 375 Mass. 555, 568 (1978) </a:t>
            </a:r>
            <a:r>
              <a:rPr lang="en-US" altLang="en-US" sz="2200">
                <a:solidFill>
                  <a:srgbClr val="3366FF"/>
                </a:solidFill>
                <a:latin typeface="Tahoma" panose="020B0604030504040204" pitchFamily="34" charset="0"/>
              </a:rPr>
              <a:t>(concluding that a mother who did not actually witness her daughter</a:t>
            </a:r>
            <a:r>
              <a:rPr lang="en-US" altLang="en-US" sz="2200">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sz="2200">
                <a:solidFill>
                  <a:srgbClr val="3366FF"/>
                </a:solidFill>
                <a:latin typeface="Tahoma" panose="020B0604030504040204" pitchFamily="34" charset="0"/>
                <a:ea typeface="HGP明朝E" panose="02020800000000000000" pitchFamily="18" charset="-128"/>
                <a:cs typeface="HGP明朝E" panose="02020800000000000000" pitchFamily="18" charset="-128"/>
              </a:rPr>
              <a:t>s accident, but who arrived at the scene and witnessed its immediate aftermath, including her daughter’s injuries, was sufficiently close to the scene that her estate could state a claim). </a:t>
            </a:r>
            <a:r>
              <a:rPr lang="en-US" altLang="en-US" sz="2200">
                <a:latin typeface="Tahoma" panose="020B0604030504040204" pitchFamily="34" charset="0"/>
              </a:rPr>
              <a:t>  </a:t>
            </a:r>
          </a:p>
        </p:txBody>
      </p:sp>
      <p:sp>
        <p:nvSpPr>
          <p:cNvPr id="104452" name="Slide Number Placeholder 5">
            <a:extLst>
              <a:ext uri="{FF2B5EF4-FFF2-40B4-BE49-F238E27FC236}">
                <a16:creationId xmlns:a16="http://schemas.microsoft.com/office/drawing/2014/main" id="{6D0B2AF0-C70A-58CE-835E-E0FD9CD32C5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9014BDD3-FBD3-47ED-9639-BB582C762AD7}" type="slidenum">
              <a:rPr lang="en-US" altLang="en-US" sz="1400" smtClean="0">
                <a:latin typeface="Arial" panose="020B0604020202020204" pitchFamily="34" charset="0"/>
              </a:rPr>
              <a:pPr>
                <a:spcBef>
                  <a:spcPct val="0"/>
                </a:spcBef>
                <a:buClrTx/>
                <a:buSzTx/>
                <a:buFontTx/>
                <a:buNone/>
              </a:pPr>
              <a:t>91</a:t>
            </a:fld>
            <a:endParaRPr lang="en-US" altLang="en-US" sz="1400">
              <a:latin typeface="Arial" panose="020B0604020202020204" pitchFamily="34" charset="0"/>
            </a:endParaRPr>
          </a:p>
        </p:txBody>
      </p:sp>
    </p:spTree>
  </p:cSld>
  <p:clrMapOvr>
    <a:masterClrMapping/>
  </p:clrMapOvr>
  <p:transition spd="slow"/>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092E0F7C-4AF4-169E-193E-E6F46D1A9CF2}"/>
              </a:ext>
            </a:extLst>
          </p:cNvPr>
          <p:cNvSpPr>
            <a:spLocks noGrp="1" noChangeArrowheads="1"/>
          </p:cNvSpPr>
          <p:nvPr>
            <p:ph type="title"/>
          </p:nvPr>
        </p:nvSpPr>
        <p:spPr>
          <a:xfrm>
            <a:off x="609600" y="914400"/>
            <a:ext cx="8229600" cy="1143000"/>
          </a:xfrm>
        </p:spPr>
        <p:txBody>
          <a:bodyPr>
            <a:noAutofit/>
          </a:bodyPr>
          <a:lstStyle/>
          <a:p>
            <a:pPr eaLnBrk="1" fontAlgn="auto" hangingPunct="1">
              <a:spcAft>
                <a:spcPts val="0"/>
              </a:spcAft>
              <a:defRPr/>
            </a:pPr>
            <a:r>
              <a:rPr lang="en-US" sz="4400" dirty="0">
                <a:latin typeface="Tahoma" pitchFamily="34" charset="0"/>
                <a:ea typeface="+mj-ea"/>
              </a:rPr>
              <a:t>Formatting for a parenthetical containing a quotation</a:t>
            </a:r>
          </a:p>
        </p:txBody>
      </p:sp>
      <p:sp>
        <p:nvSpPr>
          <p:cNvPr id="105475" name="Rectangle 3">
            <a:extLst>
              <a:ext uri="{FF2B5EF4-FFF2-40B4-BE49-F238E27FC236}">
                <a16:creationId xmlns:a16="http://schemas.microsoft.com/office/drawing/2014/main" id="{26862447-4383-5ECE-B659-45EB102AD438}"/>
              </a:ext>
            </a:extLst>
          </p:cNvPr>
          <p:cNvSpPr>
            <a:spLocks noGrp="1"/>
          </p:cNvSpPr>
          <p:nvPr>
            <p:ph idx="1"/>
          </p:nvPr>
        </p:nvSpPr>
        <p:spPr>
          <a:xfrm>
            <a:off x="609600" y="2274888"/>
            <a:ext cx="7543800" cy="4267200"/>
          </a:xfrm>
        </p:spPr>
        <p:txBody>
          <a:bodyPr/>
          <a:lstStyle/>
          <a:p>
            <a:pPr eaLnBrk="1" hangingPunct="1"/>
            <a:r>
              <a:rPr lang="en-US" altLang="en-US" sz="2400">
                <a:solidFill>
                  <a:srgbClr val="3366FF"/>
                </a:solidFill>
                <a:latin typeface="Tahoma" panose="020B0604030504040204" pitchFamily="34" charset="0"/>
              </a:rPr>
              <a:t>If, however, you include in your parenthetical a </a:t>
            </a:r>
            <a:r>
              <a:rPr lang="en-US" altLang="en-US" sz="2400">
                <a:latin typeface="Tahoma" panose="020B0604030504040204" pitchFamily="34" charset="0"/>
              </a:rPr>
              <a:t>quotation</a:t>
            </a:r>
            <a:r>
              <a:rPr lang="en-US" altLang="en-US" sz="2400">
                <a:solidFill>
                  <a:srgbClr val="FF66CC"/>
                </a:solidFill>
                <a:latin typeface="Tahoma" panose="020B0604030504040204" pitchFamily="34" charset="0"/>
              </a:rPr>
              <a:t> </a:t>
            </a:r>
            <a:r>
              <a:rPr lang="en-US" altLang="en-US" sz="2400">
                <a:solidFill>
                  <a:srgbClr val="3366FF"/>
                </a:solidFill>
                <a:latin typeface="Tahoma" panose="020B0604030504040204" pitchFamily="34" charset="0"/>
              </a:rPr>
              <a:t>of one or more full sentences, it should generally begin with a capital letter and be enclosed in quotation marks, and there should be a period inside and outside the last parenthesis.</a:t>
            </a:r>
          </a:p>
          <a:p>
            <a:pPr eaLnBrk="1" hangingPunct="1"/>
            <a:r>
              <a:rPr lang="en-US" altLang="en-US" u="sng">
                <a:latin typeface="Tahoma" panose="020B0604030504040204" pitchFamily="34" charset="0"/>
              </a:rPr>
              <a:t>See</a:t>
            </a:r>
            <a:r>
              <a:rPr lang="en-US" altLang="en-US">
                <a:latin typeface="Tahoma" panose="020B0604030504040204" pitchFamily="34" charset="0"/>
              </a:rPr>
              <a:t> </a:t>
            </a:r>
            <a:r>
              <a:rPr lang="en-US" altLang="en-US" u="sng">
                <a:latin typeface="Tahoma" panose="020B0604030504040204" pitchFamily="34" charset="0"/>
              </a:rPr>
              <a:t>Dziokonski v. Babineau</a:t>
            </a:r>
            <a:r>
              <a:rPr lang="en-US" altLang="en-US">
                <a:latin typeface="Tahoma" panose="020B0604030504040204" pitchFamily="34" charset="0"/>
              </a:rPr>
              <a:t>, 375 Mass. 555, 566 (1978) </a:t>
            </a:r>
            <a:r>
              <a:rPr lang="en-US" altLang="en-US">
                <a:solidFill>
                  <a:srgbClr val="3366FF"/>
                </a:solidFill>
                <a:latin typeface="Tahoma" panose="020B0604030504040204" pitchFamily="34" charset="0"/>
              </a:rPr>
              <a:t>(</a:t>
            </a:r>
            <a:r>
              <a:rPr lang="en-US" altLang="en-US">
                <a:solidFill>
                  <a:srgbClr val="3366FF"/>
                </a:solidFill>
                <a:latin typeface="Tahoma" panose="020B0604030504040204" pitchFamily="34" charset="0"/>
                <a:ea typeface="HGP明朝E" panose="02020800000000000000" pitchFamily="18" charset="-128"/>
                <a:cs typeface="HGP明朝E" panose="02020800000000000000" pitchFamily="18" charset="-128"/>
              </a:rPr>
              <a:t>“</a:t>
            </a:r>
            <a:r>
              <a:rPr lang="en-US" altLang="ja-JP">
                <a:solidFill>
                  <a:srgbClr val="3366FF"/>
                </a:solidFill>
                <a:latin typeface="Tahoma" panose="020B0604030504040204" pitchFamily="34" charset="0"/>
                <a:ea typeface="HGP明朝E" panose="02020800000000000000" pitchFamily="18" charset="-128"/>
                <a:cs typeface="HGP明朝E" panose="02020800000000000000" pitchFamily="18" charset="-128"/>
              </a:rPr>
              <a:t>The fact that the causal connection between a parent’s emotional response to peril to his child and the parent’s resulting physical injuries is difficult to prove or disprove cannot justify denying all recovery.”). </a:t>
            </a:r>
            <a:endParaRPr lang="en-US" altLang="en-US">
              <a:solidFill>
                <a:srgbClr val="3366FF"/>
              </a:solidFill>
              <a:latin typeface="Tahoma" panose="020B0604030504040204" pitchFamily="34" charset="0"/>
            </a:endParaRPr>
          </a:p>
        </p:txBody>
      </p:sp>
      <p:sp>
        <p:nvSpPr>
          <p:cNvPr id="105476" name="Slide Number Placeholder 5">
            <a:extLst>
              <a:ext uri="{FF2B5EF4-FFF2-40B4-BE49-F238E27FC236}">
                <a16:creationId xmlns:a16="http://schemas.microsoft.com/office/drawing/2014/main" id="{A56534FC-788F-6D63-50ED-50EFCCB8C65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277C051B-61C9-4204-8286-99066AF0B90E}" type="slidenum">
              <a:rPr lang="en-US" altLang="en-US" sz="1400" smtClean="0">
                <a:latin typeface="Arial" panose="020B0604020202020204" pitchFamily="34" charset="0"/>
              </a:rPr>
              <a:pPr>
                <a:spcBef>
                  <a:spcPct val="0"/>
                </a:spcBef>
                <a:buClrTx/>
                <a:buSzTx/>
                <a:buFontTx/>
                <a:buNone/>
              </a:pPr>
              <a:t>92</a:t>
            </a:fld>
            <a:endParaRPr lang="en-US" altLang="en-US" sz="1400">
              <a:latin typeface="Arial" panose="020B0604020202020204" pitchFamily="34" charset="0"/>
            </a:endParaRPr>
          </a:p>
        </p:txBody>
      </p:sp>
    </p:spTree>
  </p:cSld>
  <p:clrMapOvr>
    <a:masterClrMapping/>
  </p:clrMapOvr>
  <p:transition spd="slow"/>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a:extLst>
              <a:ext uri="{FF2B5EF4-FFF2-40B4-BE49-F238E27FC236}">
                <a16:creationId xmlns:a16="http://schemas.microsoft.com/office/drawing/2014/main" id="{B649D495-AE7E-20B4-E0A0-35E7D23BAAB0}"/>
              </a:ext>
            </a:extLst>
          </p:cNvPr>
          <p:cNvSpPr>
            <a:spLocks noGrp="1" noChangeArrowheads="1"/>
          </p:cNvSpPr>
          <p:nvPr>
            <p:ph type="title"/>
          </p:nvPr>
        </p:nvSpPr>
        <p:spPr>
          <a:xfrm>
            <a:off x="533400" y="914400"/>
            <a:ext cx="7620000" cy="1371600"/>
          </a:xfrm>
        </p:spPr>
        <p:txBody>
          <a:bodyPr>
            <a:noAutofit/>
          </a:bodyPr>
          <a:lstStyle/>
          <a:p>
            <a:pPr eaLnBrk="1" fontAlgn="auto" hangingPunct="1">
              <a:spcAft>
                <a:spcPts val="0"/>
              </a:spcAft>
              <a:defRPr/>
            </a:pPr>
            <a:r>
              <a:rPr lang="en-US" sz="4400" dirty="0">
                <a:latin typeface="Tahoma" pitchFamily="34" charset="0"/>
                <a:ea typeface="+mj-ea"/>
              </a:rPr>
              <a:t>Additional parenthetical information about a case</a:t>
            </a:r>
          </a:p>
        </p:txBody>
      </p:sp>
      <p:sp>
        <p:nvSpPr>
          <p:cNvPr id="106499" name="Rectangle 3">
            <a:extLst>
              <a:ext uri="{FF2B5EF4-FFF2-40B4-BE49-F238E27FC236}">
                <a16:creationId xmlns:a16="http://schemas.microsoft.com/office/drawing/2014/main" id="{4E0C549A-0928-3C0D-6F70-DBDA7016689F}"/>
              </a:ext>
            </a:extLst>
          </p:cNvPr>
          <p:cNvSpPr>
            <a:spLocks noGrp="1"/>
          </p:cNvSpPr>
          <p:nvPr>
            <p:ph idx="1"/>
          </p:nvPr>
        </p:nvSpPr>
        <p:spPr>
          <a:xfrm>
            <a:off x="457200" y="2362200"/>
            <a:ext cx="8229600" cy="3962400"/>
          </a:xfrm>
        </p:spPr>
        <p:txBody>
          <a:bodyPr/>
          <a:lstStyle/>
          <a:p>
            <a:pPr eaLnBrk="1" hangingPunct="1">
              <a:lnSpc>
                <a:spcPct val="90000"/>
              </a:lnSpc>
            </a:pPr>
            <a:r>
              <a:rPr lang="en-US" altLang="en-US" sz="2800" i="1">
                <a:solidFill>
                  <a:srgbClr val="FF8000"/>
                </a:solidFill>
                <a:latin typeface="Tahoma" panose="020B0604030504040204" pitchFamily="34" charset="0"/>
              </a:rPr>
              <a:t>Rules B10.1.5 &amp; 10.6</a:t>
            </a:r>
          </a:p>
          <a:p>
            <a:pPr eaLnBrk="1" hangingPunct="1">
              <a:lnSpc>
                <a:spcPct val="90000"/>
              </a:lnSpc>
            </a:pPr>
            <a:r>
              <a:rPr lang="en-US" altLang="en-US" sz="2400">
                <a:latin typeface="Tahoma" panose="020B0604030504040204" pitchFamily="34" charset="0"/>
              </a:rPr>
              <a:t>You must include an additional parenthetical explanation when you are citing a case for a proposition that is NOT the holding of the court, such as a dissenting opinion, a plurality opinion, or dictum.  In other words, tell the reader the weight of the authority by using a parenthetical.  </a:t>
            </a:r>
            <a:r>
              <a:rPr lang="en-US" altLang="en-US" sz="2400">
                <a:solidFill>
                  <a:srgbClr val="3366FF"/>
                </a:solidFill>
                <a:latin typeface="Tahoma" panose="020B0604030504040204" pitchFamily="34" charset="0"/>
              </a:rPr>
              <a:t>Examples:</a:t>
            </a:r>
            <a:r>
              <a:rPr lang="en-US" altLang="en-US" sz="2800">
                <a:solidFill>
                  <a:srgbClr val="3366FF"/>
                </a:solidFill>
                <a:latin typeface="Tahoma" panose="020B0604030504040204" pitchFamily="34" charset="0"/>
              </a:rPr>
              <a:t> </a:t>
            </a:r>
            <a:endParaRPr lang="en-US" altLang="en-US" sz="2400">
              <a:solidFill>
                <a:srgbClr val="3366FF"/>
              </a:solidFill>
              <a:latin typeface="Tahoma" panose="020B0604030504040204" pitchFamily="34" charset="0"/>
            </a:endParaRPr>
          </a:p>
          <a:p>
            <a:pPr lvl="1" eaLnBrk="1" hangingPunct="1">
              <a:lnSpc>
                <a:spcPct val="90000"/>
              </a:lnSpc>
            </a:pPr>
            <a:r>
              <a:rPr lang="en-US" altLang="en-US" sz="2000" u="sng">
                <a:latin typeface="Tahoma" panose="020B0604030504040204" pitchFamily="34" charset="0"/>
              </a:rPr>
              <a:t>Parker v. Randolph</a:t>
            </a:r>
            <a:r>
              <a:rPr lang="en-US" altLang="en-US" sz="2000">
                <a:latin typeface="Tahoma" panose="020B0604030504040204" pitchFamily="34" charset="0"/>
              </a:rPr>
              <a:t>, 442 U.S. 62, 84 (1979)</a:t>
            </a:r>
            <a:r>
              <a:rPr lang="en-US" altLang="en-US" sz="2000">
                <a:solidFill>
                  <a:srgbClr val="3366FF"/>
                </a:solidFill>
                <a:latin typeface="Tahoma" panose="020B0604030504040204" pitchFamily="34" charset="0"/>
              </a:rPr>
              <a:t> (Stevens, J., dissenting).</a:t>
            </a:r>
          </a:p>
          <a:p>
            <a:pPr lvl="1" eaLnBrk="1" hangingPunct="1">
              <a:lnSpc>
                <a:spcPct val="90000"/>
              </a:lnSpc>
            </a:pPr>
            <a:r>
              <a:rPr lang="en-US" altLang="en-US" sz="2100" u="sng">
                <a:latin typeface="Tahoma" panose="020B0604030504040204" pitchFamily="34" charset="0"/>
              </a:rPr>
              <a:t>Webb v. Baxter Healthcare Corp.</a:t>
            </a:r>
            <a:r>
              <a:rPr lang="en-US" altLang="en-US" sz="2100">
                <a:latin typeface="Tahoma" panose="020B0604030504040204" pitchFamily="34" charset="0"/>
              </a:rPr>
              <a:t>, 57 F.3d 1067 (4th Cir. 1995) </a:t>
            </a:r>
            <a:r>
              <a:rPr lang="en-US" altLang="en-US" sz="2000">
                <a:solidFill>
                  <a:srgbClr val="3366FF"/>
                </a:solidFill>
                <a:latin typeface="Tahoma" panose="020B0604030504040204" pitchFamily="34" charset="0"/>
              </a:rPr>
              <a:t>(unpublished table opinion)</a:t>
            </a:r>
            <a:r>
              <a:rPr lang="en-US" altLang="en-US" sz="2100">
                <a:solidFill>
                  <a:srgbClr val="3366FF"/>
                </a:solidFill>
                <a:latin typeface="Tahoma" panose="020B0604030504040204" pitchFamily="34" charset="0"/>
              </a:rPr>
              <a:t>.</a:t>
            </a:r>
          </a:p>
        </p:txBody>
      </p:sp>
      <p:sp>
        <p:nvSpPr>
          <p:cNvPr id="106500" name="Slide Number Placeholder 5">
            <a:extLst>
              <a:ext uri="{FF2B5EF4-FFF2-40B4-BE49-F238E27FC236}">
                <a16:creationId xmlns:a16="http://schemas.microsoft.com/office/drawing/2014/main" id="{04ED0BA5-F033-E8E6-B6DE-5EF7E921DA34}"/>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F133ECD4-D935-4BBD-B606-E92B9A795CD3}" type="slidenum">
              <a:rPr lang="en-US" altLang="en-US" sz="1400" smtClean="0">
                <a:latin typeface="Arial" panose="020B0604020202020204" pitchFamily="34" charset="0"/>
              </a:rPr>
              <a:pPr>
                <a:spcBef>
                  <a:spcPct val="0"/>
                </a:spcBef>
                <a:buClrTx/>
                <a:buSzTx/>
                <a:buFontTx/>
                <a:buNone/>
              </a:pPr>
              <a:t>93</a:t>
            </a:fld>
            <a:endParaRPr lang="en-US" altLang="en-US" sz="1400">
              <a:latin typeface="Arial" panose="020B0604020202020204" pitchFamily="34" charset="0"/>
            </a:endParaRPr>
          </a:p>
        </p:txBody>
      </p:sp>
    </p:spTree>
  </p:cSld>
  <p:clrMapOvr>
    <a:masterClrMapping/>
  </p:clrMapOvr>
  <p:transition spd="slow"/>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2">
            <a:extLst>
              <a:ext uri="{FF2B5EF4-FFF2-40B4-BE49-F238E27FC236}">
                <a16:creationId xmlns:a16="http://schemas.microsoft.com/office/drawing/2014/main" id="{C0BE3D37-125F-6B6F-38E8-1FF170595EBE}"/>
              </a:ext>
            </a:extLst>
          </p:cNvPr>
          <p:cNvSpPr>
            <a:spLocks noGrp="1"/>
          </p:cNvSpPr>
          <p:nvPr>
            <p:ph type="title"/>
          </p:nvPr>
        </p:nvSpPr>
        <p:spPr>
          <a:xfrm>
            <a:off x="457200" y="838200"/>
            <a:ext cx="8229600" cy="1143000"/>
          </a:xfrm>
        </p:spPr>
        <p:txBody>
          <a:bodyPr/>
          <a:lstStyle/>
          <a:p>
            <a:pPr eaLnBrk="1" hangingPunct="1"/>
            <a:r>
              <a:rPr lang="en-US" altLang="en-US" sz="4000">
                <a:latin typeface="Tahoma" panose="020B0604030504040204" pitchFamily="34" charset="0"/>
              </a:rPr>
              <a:t>Additional parenthetical information about a case (cont’</a:t>
            </a:r>
            <a:r>
              <a:rPr lang="en-US" altLang="ja-JP" sz="4000">
                <a:latin typeface="Tahoma" panose="020B0604030504040204" pitchFamily="34" charset="0"/>
              </a:rPr>
              <a:t>d)</a:t>
            </a:r>
            <a:endParaRPr lang="en-US" altLang="en-US" sz="4000">
              <a:latin typeface="Tahoma" panose="020B0604030504040204" pitchFamily="34" charset="0"/>
            </a:endParaRPr>
          </a:p>
        </p:txBody>
      </p:sp>
      <p:sp>
        <p:nvSpPr>
          <p:cNvPr id="107523" name="Rectangle 3">
            <a:extLst>
              <a:ext uri="{FF2B5EF4-FFF2-40B4-BE49-F238E27FC236}">
                <a16:creationId xmlns:a16="http://schemas.microsoft.com/office/drawing/2014/main" id="{9BDE4E30-65C4-45FF-02B4-06A6A36A593B}"/>
              </a:ext>
            </a:extLst>
          </p:cNvPr>
          <p:cNvSpPr>
            <a:spLocks noGrp="1"/>
          </p:cNvSpPr>
          <p:nvPr>
            <p:ph idx="1"/>
          </p:nvPr>
        </p:nvSpPr>
        <p:spPr>
          <a:xfrm>
            <a:off x="1066800" y="2057400"/>
            <a:ext cx="7543800" cy="4648200"/>
          </a:xfrm>
        </p:spPr>
        <p:txBody>
          <a:bodyPr/>
          <a:lstStyle/>
          <a:p>
            <a:pPr marL="609600" indent="-609600" eaLnBrk="1" hangingPunct="1">
              <a:lnSpc>
                <a:spcPct val="80000"/>
              </a:lnSpc>
              <a:buFontTx/>
              <a:buNone/>
            </a:pPr>
            <a:r>
              <a:rPr lang="en-US" altLang="en-US" sz="2000">
                <a:latin typeface="Tahoma" panose="020B0604030504040204" pitchFamily="34" charset="0"/>
              </a:rPr>
              <a:t>	- </a:t>
            </a:r>
            <a:r>
              <a:rPr lang="en-US" altLang="en-US" sz="2200">
                <a:latin typeface="Tahoma" panose="020B0604030504040204" pitchFamily="34" charset="0"/>
              </a:rPr>
              <a:t>Use parentheticals to summarize the holding of a case when that information is not clear from the textual sentence preceding the citation.</a:t>
            </a:r>
            <a:endParaRPr lang="en-US" altLang="en-US" sz="2200" b="1">
              <a:latin typeface="Tahoma" panose="020B0604030504040204" pitchFamily="34" charset="0"/>
            </a:endParaRPr>
          </a:p>
          <a:p>
            <a:pPr marL="609600" indent="-609600" eaLnBrk="1" hangingPunct="1">
              <a:lnSpc>
                <a:spcPct val="80000"/>
              </a:lnSpc>
              <a:buFontTx/>
              <a:buNone/>
            </a:pPr>
            <a:endParaRPr lang="en-US" altLang="en-US" sz="2200" b="1">
              <a:latin typeface="Tahoma" panose="020B0604030504040204" pitchFamily="34" charset="0"/>
            </a:endParaRPr>
          </a:p>
          <a:p>
            <a:pPr marL="609600" indent="-609600" eaLnBrk="1" hangingPunct="1">
              <a:lnSpc>
                <a:spcPct val="80000"/>
              </a:lnSpc>
              <a:buFontTx/>
              <a:buNone/>
            </a:pPr>
            <a:r>
              <a:rPr lang="en-US" altLang="en-US" sz="2000">
                <a:solidFill>
                  <a:srgbClr val="3366FF"/>
                </a:solidFill>
                <a:latin typeface="Tahoma" panose="020B0604030504040204" pitchFamily="34" charset="0"/>
              </a:rPr>
              <a:t>Examples:</a:t>
            </a:r>
            <a:endParaRPr lang="en-US" altLang="en-US" sz="2200">
              <a:solidFill>
                <a:srgbClr val="3366FF"/>
              </a:solidFill>
              <a:latin typeface="Tahoma" panose="020B0604030504040204" pitchFamily="34" charset="0"/>
            </a:endParaRPr>
          </a:p>
          <a:p>
            <a:pPr marL="609600" indent="-609600" eaLnBrk="1" hangingPunct="1">
              <a:lnSpc>
                <a:spcPct val="80000"/>
              </a:lnSpc>
            </a:pPr>
            <a:r>
              <a:rPr lang="en-US" altLang="en-US" sz="2200">
                <a:latin typeface="Tahoma" panose="020B0604030504040204" pitchFamily="34" charset="0"/>
              </a:rPr>
              <a:t>The terms </a:t>
            </a:r>
            <a:r>
              <a:rPr lang="en-US" altLang="en-US" sz="2200">
                <a:latin typeface="Tahoma" panose="020B0604030504040204" pitchFamily="34" charset="0"/>
                <a:ea typeface="HGP明朝E" panose="02020800000000000000" pitchFamily="18" charset="-128"/>
                <a:cs typeface="HGP明朝E" panose="02020800000000000000" pitchFamily="18" charset="-128"/>
              </a:rPr>
              <a:t>“</a:t>
            </a:r>
            <a:r>
              <a:rPr lang="en-US" altLang="ja-JP" sz="2200">
                <a:latin typeface="Tahoma" panose="020B0604030504040204" pitchFamily="34" charset="0"/>
                <a:ea typeface="HGP明朝E" panose="02020800000000000000" pitchFamily="18" charset="-128"/>
                <a:cs typeface="HGP明朝E" panose="02020800000000000000" pitchFamily="18" charset="-128"/>
              </a:rPr>
              <a:t>obscene,” “lewd,” and “vulgar” are not, as a matter of law, unduly vague.  </a:t>
            </a:r>
            <a:r>
              <a:rPr lang="en-US" altLang="ja-JP" sz="2200" u="sng">
                <a:latin typeface="Tahoma" panose="020B0604030504040204" pitchFamily="34" charset="0"/>
                <a:ea typeface="HGP明朝E" panose="02020800000000000000" pitchFamily="18" charset="-128"/>
                <a:cs typeface="HGP明朝E" panose="02020800000000000000" pitchFamily="18" charset="-128"/>
              </a:rPr>
              <a:t>See</a:t>
            </a:r>
            <a:r>
              <a:rPr lang="en-US" altLang="ja-JP" sz="2200">
                <a:latin typeface="Tahoma" panose="020B0604030504040204" pitchFamily="34" charset="0"/>
                <a:ea typeface="HGP明朝E" panose="02020800000000000000" pitchFamily="18" charset="-128"/>
                <a:cs typeface="HGP明朝E" panose="02020800000000000000" pitchFamily="18" charset="-128"/>
              </a:rPr>
              <a:t> </a:t>
            </a:r>
            <a:r>
              <a:rPr lang="en-US" altLang="ja-JP" sz="2200" u="sng">
                <a:latin typeface="Tahoma" panose="020B0604030504040204" pitchFamily="34" charset="0"/>
                <a:ea typeface="HGP明朝E" panose="02020800000000000000" pitchFamily="18" charset="-128"/>
                <a:cs typeface="HGP明朝E" panose="02020800000000000000" pitchFamily="18" charset="-128"/>
              </a:rPr>
              <a:t>Bystrom v. Fridley High Sch., Indep. Sch. Dist. No. 14</a:t>
            </a:r>
            <a:r>
              <a:rPr lang="en-US" altLang="ja-JP" sz="2200">
                <a:latin typeface="Tahoma" panose="020B0604030504040204" pitchFamily="34" charset="0"/>
                <a:ea typeface="HGP明朝E" panose="02020800000000000000" pitchFamily="18" charset="-128"/>
                <a:cs typeface="HGP明朝E" panose="02020800000000000000" pitchFamily="18" charset="-128"/>
              </a:rPr>
              <a:t>, 822 F.2d 747, 751 (8th Cir. 1987) </a:t>
            </a:r>
            <a:r>
              <a:rPr lang="en-US" altLang="ja-JP" sz="2200">
                <a:solidFill>
                  <a:srgbClr val="3366FF"/>
                </a:solidFill>
                <a:latin typeface="Tahoma" panose="020B0604030504040204" pitchFamily="34" charset="0"/>
                <a:ea typeface="HGP明朝E" panose="02020800000000000000" pitchFamily="18" charset="-128"/>
                <a:cs typeface="HGP明朝E" panose="02020800000000000000" pitchFamily="18" charset="-128"/>
              </a:rPr>
              <a:t>(holding that a school policy prohibiting the distribution on school grounds of material that was “obscene to minors” was not unconstitutionally vague).</a:t>
            </a:r>
            <a:endParaRPr lang="en-US" altLang="ja-JP" sz="2200" u="sng">
              <a:solidFill>
                <a:srgbClr val="3366FF"/>
              </a:solidFill>
              <a:latin typeface="Tahoma" panose="020B0604030504040204" pitchFamily="34" charset="0"/>
              <a:ea typeface="HGP明朝E" panose="02020800000000000000" pitchFamily="18" charset="-128"/>
              <a:cs typeface="HGP明朝E" panose="02020800000000000000" pitchFamily="18" charset="-128"/>
            </a:endParaRPr>
          </a:p>
          <a:p>
            <a:pPr marL="609600" indent="-609600" eaLnBrk="1" hangingPunct="1">
              <a:lnSpc>
                <a:spcPct val="80000"/>
              </a:lnSpc>
            </a:pPr>
            <a:r>
              <a:rPr lang="en-US" altLang="en-US" sz="2200" u="sng">
                <a:latin typeface="Tahoma" panose="020B0604030504040204" pitchFamily="34" charset="0"/>
              </a:rPr>
              <a:t>Lodi v. Lodi</a:t>
            </a:r>
            <a:r>
              <a:rPr lang="en-US" altLang="en-US" sz="2200">
                <a:latin typeface="Tahoma" panose="020B0604030504040204" pitchFamily="34" charset="0"/>
              </a:rPr>
              <a:t>, 219 Cal. Rptr. 116, 118 (Ct. App. 1985) </a:t>
            </a:r>
            <a:r>
              <a:rPr lang="en-US" altLang="en-US" sz="2200">
                <a:solidFill>
                  <a:srgbClr val="3366FF"/>
                </a:solidFill>
                <a:latin typeface="Tahoma" panose="020B0604030504040204" pitchFamily="34" charset="0"/>
              </a:rPr>
              <a:t>(holding that a man could not sue himself for trying to raid his own trust fund). </a:t>
            </a:r>
          </a:p>
        </p:txBody>
      </p:sp>
      <p:sp>
        <p:nvSpPr>
          <p:cNvPr id="107524" name="Slide Number Placeholder 5">
            <a:extLst>
              <a:ext uri="{FF2B5EF4-FFF2-40B4-BE49-F238E27FC236}">
                <a16:creationId xmlns:a16="http://schemas.microsoft.com/office/drawing/2014/main" id="{B86931BF-B53F-CF58-1E2F-8A9817385116}"/>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913610B4-EA96-4132-AF33-083CE5D6ABB5}" type="slidenum">
              <a:rPr lang="en-US" altLang="en-US" sz="1400" smtClean="0">
                <a:latin typeface="Arial" panose="020B0604020202020204" pitchFamily="34" charset="0"/>
              </a:rPr>
              <a:pPr>
                <a:spcBef>
                  <a:spcPct val="0"/>
                </a:spcBef>
                <a:buClrTx/>
                <a:buSzTx/>
                <a:buFontTx/>
                <a:buNone/>
              </a:pPr>
              <a:t>94</a:t>
            </a:fld>
            <a:endParaRPr lang="en-US" altLang="en-US" sz="1400">
              <a:latin typeface="Arial" panose="020B0604020202020204" pitchFamily="34" charset="0"/>
            </a:endParaRPr>
          </a:p>
        </p:txBody>
      </p:sp>
    </p:spTree>
  </p:cSld>
  <p:clrMapOvr>
    <a:masterClrMapping/>
  </p:clrMapOvr>
  <p:transition spd="slow"/>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a:extLst>
              <a:ext uri="{FF2B5EF4-FFF2-40B4-BE49-F238E27FC236}">
                <a16:creationId xmlns:a16="http://schemas.microsoft.com/office/drawing/2014/main" id="{E24DE471-3DB3-C26C-C510-038024969231}"/>
              </a:ext>
            </a:extLst>
          </p:cNvPr>
          <p:cNvSpPr>
            <a:spLocks noGrp="1"/>
          </p:cNvSpPr>
          <p:nvPr>
            <p:ph type="title"/>
          </p:nvPr>
        </p:nvSpPr>
        <p:spPr>
          <a:xfrm>
            <a:off x="457200" y="914400"/>
            <a:ext cx="8229600" cy="1143000"/>
          </a:xfrm>
        </p:spPr>
        <p:txBody>
          <a:bodyPr/>
          <a:lstStyle/>
          <a:p>
            <a:pPr eaLnBrk="1" hangingPunct="1"/>
            <a:r>
              <a:rPr lang="en-US" altLang="en-US" sz="4000">
                <a:latin typeface="Tahoma" panose="020B0604030504040204" pitchFamily="34" charset="0"/>
              </a:rPr>
              <a:t>Additional parenthetical information about a case (cont’</a:t>
            </a:r>
            <a:r>
              <a:rPr lang="en-US" altLang="ja-JP" sz="4000">
                <a:latin typeface="Tahoma" panose="020B0604030504040204" pitchFamily="34" charset="0"/>
              </a:rPr>
              <a:t>d)</a:t>
            </a:r>
            <a:endParaRPr lang="en-US" altLang="en-US" sz="4000">
              <a:latin typeface="Tahoma" panose="020B0604030504040204" pitchFamily="34" charset="0"/>
            </a:endParaRPr>
          </a:p>
        </p:txBody>
      </p:sp>
      <p:sp>
        <p:nvSpPr>
          <p:cNvPr id="16387" name="Rectangle 3">
            <a:extLst>
              <a:ext uri="{FF2B5EF4-FFF2-40B4-BE49-F238E27FC236}">
                <a16:creationId xmlns:a16="http://schemas.microsoft.com/office/drawing/2014/main" id="{97D1DE8A-0B63-D725-61F8-112A4B5959F7}"/>
              </a:ext>
            </a:extLst>
          </p:cNvPr>
          <p:cNvSpPr>
            <a:spLocks noGrp="1"/>
          </p:cNvSpPr>
          <p:nvPr>
            <p:ph idx="1"/>
          </p:nvPr>
        </p:nvSpPr>
        <p:spPr>
          <a:xfrm>
            <a:off x="457200" y="2133600"/>
            <a:ext cx="8229600" cy="4389438"/>
          </a:xfrm>
        </p:spPr>
        <p:txBody>
          <a:bodyPr/>
          <a:lstStyle/>
          <a:p>
            <a:pPr marL="609600" indent="-609600" eaLnBrk="1" hangingPunct="1">
              <a:lnSpc>
                <a:spcPct val="90000"/>
              </a:lnSpc>
              <a:buFontTx/>
              <a:buNone/>
              <a:defRPr/>
            </a:pPr>
            <a:r>
              <a:rPr lang="en-US" altLang="en-US" sz="2400" dirty="0"/>
              <a:t>	</a:t>
            </a:r>
            <a:r>
              <a:rPr lang="en-US" altLang="en-US" sz="2000" dirty="0"/>
              <a:t>- </a:t>
            </a:r>
            <a:r>
              <a:rPr lang="en-US" altLang="en-US" sz="2000" dirty="0">
                <a:latin typeface="Tahoma" panose="020B0604030504040204" pitchFamily="34" charset="0"/>
              </a:rPr>
              <a:t>Use parentheticals to summarize the facts of a case when that information is not clear from the textual sentence preceding the citation.</a:t>
            </a:r>
            <a:endParaRPr lang="en-US" altLang="en-US" sz="2000" b="1" dirty="0">
              <a:latin typeface="Tahoma" panose="020B0604030504040204" pitchFamily="34" charset="0"/>
            </a:endParaRPr>
          </a:p>
          <a:p>
            <a:pPr marL="0" indent="0" eaLnBrk="1" hangingPunct="1">
              <a:lnSpc>
                <a:spcPct val="90000"/>
              </a:lnSpc>
              <a:buFontTx/>
              <a:buNone/>
              <a:defRPr/>
            </a:pPr>
            <a:r>
              <a:rPr lang="en-US" altLang="en-US" sz="2000" dirty="0">
                <a:solidFill>
                  <a:srgbClr val="3366FF"/>
                </a:solidFill>
                <a:latin typeface="Tahoma" panose="020B0604030504040204" pitchFamily="34" charset="0"/>
              </a:rPr>
              <a:t>Example: </a:t>
            </a:r>
            <a:r>
              <a:rPr lang="en-US" altLang="en-US" sz="2000" u="sng" dirty="0">
                <a:latin typeface="Tahoma" panose="020B0604030504040204" pitchFamily="34" charset="0"/>
              </a:rPr>
              <a:t>Commonwealth v. Ireland</a:t>
            </a:r>
            <a:r>
              <a:rPr lang="en-US" altLang="en-US" sz="2000" dirty="0">
                <a:latin typeface="Tahoma" panose="020B0604030504040204" pitchFamily="34" charset="0"/>
              </a:rPr>
              <a:t>, 31 N.E.2d 33, 43 (Mass. 1977) </a:t>
            </a:r>
            <a:r>
              <a:rPr lang="en-US" altLang="en-US" sz="2000" dirty="0">
                <a:solidFill>
                  <a:srgbClr val="3366FF"/>
                </a:solidFill>
                <a:latin typeface="Tahoma" panose="020B0604030504040204" pitchFamily="34" charset="0"/>
              </a:rPr>
              <a:t>(involving a tracking dog that was a purebred bloodhound, was in good health, had been trained to pursue humans for eight months by an Army trainer, and had, in fact, located at least twenty-four missing persons).</a:t>
            </a:r>
          </a:p>
          <a:p>
            <a:pPr marL="609600" indent="-609600" eaLnBrk="1" hangingPunct="1">
              <a:lnSpc>
                <a:spcPct val="90000"/>
              </a:lnSpc>
              <a:buFontTx/>
              <a:buNone/>
              <a:defRPr/>
            </a:pPr>
            <a:endParaRPr lang="en-US" altLang="en-US" sz="2000" dirty="0">
              <a:solidFill>
                <a:srgbClr val="3366FF"/>
              </a:solidFill>
              <a:latin typeface="Tahoma" panose="020B0604030504040204" pitchFamily="34" charset="0"/>
            </a:endParaRPr>
          </a:p>
          <a:p>
            <a:pPr marL="574675" indent="0" eaLnBrk="1" hangingPunct="1">
              <a:lnSpc>
                <a:spcPct val="90000"/>
              </a:lnSpc>
              <a:buFont typeface="Wingdings 2" panose="05020102010507070707" pitchFamily="18" charset="2"/>
              <a:buNone/>
              <a:defRPr/>
            </a:pPr>
            <a:r>
              <a:rPr lang="en-US" altLang="en-US" sz="2000"/>
              <a:t>- </a:t>
            </a:r>
            <a:r>
              <a:rPr lang="en-US" altLang="en-US" sz="2000">
                <a:latin typeface="Tahoma" panose="020B0604030504040204" pitchFamily="34" charset="0"/>
              </a:rPr>
              <a:t>Use parentheticals to indicate that the case is citing or quoting another case.</a:t>
            </a:r>
            <a:endParaRPr lang="en-US" altLang="en-US" sz="2000" b="1" dirty="0">
              <a:latin typeface="Tahoma" panose="020B0604030504040204" pitchFamily="34" charset="0"/>
            </a:endParaRPr>
          </a:p>
          <a:p>
            <a:pPr marL="0" indent="0" eaLnBrk="1" hangingPunct="1">
              <a:lnSpc>
                <a:spcPct val="90000"/>
              </a:lnSpc>
              <a:buFont typeface="Wingdings 2" panose="05020102010507070707" pitchFamily="18" charset="2"/>
              <a:buNone/>
              <a:defRPr/>
            </a:pPr>
            <a:r>
              <a:rPr lang="en-US" altLang="en-US" sz="2000" dirty="0">
                <a:solidFill>
                  <a:srgbClr val="3366FF"/>
                </a:solidFill>
                <a:latin typeface="Tahoma" panose="020B0604030504040204" pitchFamily="34" charset="0"/>
              </a:rPr>
              <a:t>Example: </a:t>
            </a:r>
            <a:r>
              <a:rPr lang="en-US" altLang="en-US" sz="2000" u="sng" dirty="0">
                <a:latin typeface="Tahoma" panose="020B0604030504040204" pitchFamily="34" charset="0"/>
              </a:rPr>
              <a:t>Commonwealth v. Ireland</a:t>
            </a:r>
            <a:r>
              <a:rPr lang="en-US" altLang="en-US" sz="2000" dirty="0">
                <a:latin typeface="Tahoma" panose="020B0604030504040204" pitchFamily="34" charset="0"/>
              </a:rPr>
              <a:t>, 31 N.E.2d 33, 43 (Mass. 1977) (citing </a:t>
            </a:r>
            <a:r>
              <a:rPr lang="en-US" altLang="en-US" sz="2000" u="sng" dirty="0">
                <a:latin typeface="Tahoma" panose="020B0604030504040204" pitchFamily="34" charset="0"/>
              </a:rPr>
              <a:t>Lodi v. Lodi</a:t>
            </a:r>
            <a:r>
              <a:rPr lang="en-US" altLang="en-US" sz="2000" dirty="0">
                <a:latin typeface="Tahoma" panose="020B0604030504040204" pitchFamily="34" charset="0"/>
              </a:rPr>
              <a:t>, 219 Cal. </a:t>
            </a:r>
            <a:r>
              <a:rPr lang="en-US" altLang="en-US" sz="2000" dirty="0" err="1">
                <a:latin typeface="Tahoma" panose="020B0604030504040204" pitchFamily="34" charset="0"/>
              </a:rPr>
              <a:t>Rptr</a:t>
            </a:r>
            <a:r>
              <a:rPr lang="en-US" altLang="en-US" sz="2000" dirty="0">
                <a:latin typeface="Tahoma" panose="020B0604030504040204" pitchFamily="34" charset="0"/>
              </a:rPr>
              <a:t>. 116, 118 (Ct. App. 1985)).</a:t>
            </a:r>
            <a:endParaRPr lang="en-US" altLang="en-US" sz="2000" u="sng" dirty="0">
              <a:solidFill>
                <a:srgbClr val="3366FF"/>
              </a:solidFill>
              <a:latin typeface="Tahoma" panose="020B0604030504040204" pitchFamily="34" charset="0"/>
            </a:endParaRPr>
          </a:p>
          <a:p>
            <a:pPr marL="0" indent="0" eaLnBrk="1" hangingPunct="1">
              <a:lnSpc>
                <a:spcPct val="90000"/>
              </a:lnSpc>
              <a:buFont typeface="Wingdings 2" panose="05020102010507070707" pitchFamily="18" charset="2"/>
              <a:buNone/>
              <a:defRPr/>
            </a:pPr>
            <a:endParaRPr lang="en-US" altLang="en-US" sz="2400" dirty="0">
              <a:solidFill>
                <a:srgbClr val="3366FF"/>
              </a:solidFill>
              <a:latin typeface="Tahoma" panose="020B0604030504040204" pitchFamily="34" charset="0"/>
            </a:endParaRPr>
          </a:p>
        </p:txBody>
      </p:sp>
      <p:sp>
        <p:nvSpPr>
          <p:cNvPr id="108548" name="Slide Number Placeholder 5">
            <a:extLst>
              <a:ext uri="{FF2B5EF4-FFF2-40B4-BE49-F238E27FC236}">
                <a16:creationId xmlns:a16="http://schemas.microsoft.com/office/drawing/2014/main" id="{EDB54C8C-5F99-8739-245C-EBEF3D93E0F9}"/>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EE2261F6-9A9A-4B93-B48C-8F3B97273E90}" type="slidenum">
              <a:rPr lang="en-US" altLang="en-US" sz="1400" smtClean="0">
                <a:latin typeface="Arial" panose="020B0604020202020204" pitchFamily="34" charset="0"/>
              </a:rPr>
              <a:pPr>
                <a:spcBef>
                  <a:spcPct val="0"/>
                </a:spcBef>
                <a:buClrTx/>
                <a:buSzTx/>
                <a:buFontTx/>
                <a:buNone/>
              </a:pPr>
              <a:t>95</a:t>
            </a:fld>
            <a:endParaRPr lang="en-US" altLang="en-US" sz="1400">
              <a:latin typeface="Arial" panose="020B0604020202020204" pitchFamily="34" charset="0"/>
            </a:endParaRPr>
          </a:p>
        </p:txBody>
      </p:sp>
    </p:spTree>
  </p:cSld>
  <p:clrMapOvr>
    <a:masterClrMapping/>
  </p:clrMapOvr>
  <p:transition spd="slow"/>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67317969-D545-4CDA-698E-D6103D01C42D}"/>
              </a:ext>
            </a:extLst>
          </p:cNvPr>
          <p:cNvSpPr>
            <a:spLocks noGrp="1"/>
          </p:cNvSpPr>
          <p:nvPr>
            <p:ph type="title"/>
          </p:nvPr>
        </p:nvSpPr>
        <p:spPr>
          <a:xfrm>
            <a:off x="457200" y="914400"/>
            <a:ext cx="8229600" cy="1143000"/>
          </a:xfrm>
        </p:spPr>
        <p:txBody>
          <a:bodyPr/>
          <a:lstStyle/>
          <a:p>
            <a:pPr eaLnBrk="1" hangingPunct="1"/>
            <a:r>
              <a:rPr lang="en-US" altLang="en-US" sz="4000">
                <a:latin typeface="Tahoma" panose="020B0604030504040204" pitchFamily="34" charset="0"/>
              </a:rPr>
              <a:t>Additional parenthetical information about a case (cont’</a:t>
            </a:r>
            <a:r>
              <a:rPr lang="en-US" altLang="ja-JP" sz="4000">
                <a:latin typeface="Tahoma" panose="020B0604030504040204" pitchFamily="34" charset="0"/>
              </a:rPr>
              <a:t>d)</a:t>
            </a:r>
            <a:endParaRPr lang="en-US" altLang="en-US" sz="4000">
              <a:latin typeface="Tahoma" panose="020B0604030504040204" pitchFamily="34" charset="0"/>
            </a:endParaRPr>
          </a:p>
        </p:txBody>
      </p:sp>
      <p:sp>
        <p:nvSpPr>
          <p:cNvPr id="109571" name="Rectangle 3">
            <a:extLst>
              <a:ext uri="{FF2B5EF4-FFF2-40B4-BE49-F238E27FC236}">
                <a16:creationId xmlns:a16="http://schemas.microsoft.com/office/drawing/2014/main" id="{D4BA4416-88F1-4714-F64A-4247039BD034}"/>
              </a:ext>
            </a:extLst>
          </p:cNvPr>
          <p:cNvSpPr>
            <a:spLocks noGrp="1"/>
          </p:cNvSpPr>
          <p:nvPr>
            <p:ph idx="1"/>
          </p:nvPr>
        </p:nvSpPr>
        <p:spPr>
          <a:xfrm>
            <a:off x="457200" y="2209800"/>
            <a:ext cx="8229600" cy="4389438"/>
          </a:xfrm>
        </p:spPr>
        <p:txBody>
          <a:bodyPr/>
          <a:lstStyle/>
          <a:p>
            <a:pPr eaLnBrk="1" hangingPunct="1">
              <a:buFontTx/>
              <a:buNone/>
            </a:pPr>
            <a:r>
              <a:rPr lang="en-US" altLang="en-US"/>
              <a:t>	- </a:t>
            </a:r>
            <a:r>
              <a:rPr lang="en-US" altLang="en-US" sz="2800">
                <a:latin typeface="Tahoma" panose="020B0604030504040204" pitchFamily="34" charset="0"/>
              </a:rPr>
              <a:t>The Bluebook dictates that certain alterations to quotations must be included in a parenthetical.</a:t>
            </a:r>
            <a:endParaRPr lang="en-US" altLang="en-US" sz="2800" b="1">
              <a:latin typeface="Tahoma" panose="020B0604030504040204" pitchFamily="34" charset="0"/>
            </a:endParaRPr>
          </a:p>
          <a:p>
            <a:pPr eaLnBrk="1" hangingPunct="1">
              <a:buFontTx/>
              <a:buNone/>
            </a:pPr>
            <a:endParaRPr lang="en-US" altLang="en-US" sz="2800" b="1">
              <a:latin typeface="Tahoma" panose="020B0604030504040204" pitchFamily="34" charset="0"/>
            </a:endParaRPr>
          </a:p>
          <a:p>
            <a:pPr eaLnBrk="1" hangingPunct="1">
              <a:buFontTx/>
              <a:buNone/>
            </a:pPr>
            <a:r>
              <a:rPr lang="en-US" altLang="en-US" sz="2800">
                <a:solidFill>
                  <a:srgbClr val="3366FF"/>
                </a:solidFill>
                <a:latin typeface="Tahoma" panose="020B0604030504040204" pitchFamily="34" charset="0"/>
              </a:rPr>
              <a:t>Example:</a:t>
            </a:r>
          </a:p>
          <a:p>
            <a:pPr eaLnBrk="1" hangingPunct="1"/>
            <a:r>
              <a:rPr lang="en-US" altLang="ja-JP" sz="2800">
                <a:latin typeface="Tahoma" panose="020B0604030504040204" pitchFamily="34" charset="0"/>
              </a:rPr>
              <a:t>“</a:t>
            </a:r>
            <a:r>
              <a:rPr lang="en-US" altLang="ja-JP" sz="2800">
                <a:latin typeface="Tahoma" panose="020B0604030504040204" pitchFamily="34" charset="0"/>
                <a:ea typeface="HGP明朝E" panose="02020800000000000000" pitchFamily="18" charset="-128"/>
                <a:cs typeface="HGP明朝E" panose="02020800000000000000" pitchFamily="18" charset="-128"/>
              </a:rPr>
              <a:t>The sky is </a:t>
            </a:r>
            <a:r>
              <a:rPr lang="en-US" altLang="ja-JP" sz="2800" u="sng">
                <a:latin typeface="Tahoma" panose="020B0604030504040204" pitchFamily="34" charset="0"/>
                <a:ea typeface="HGP明朝E" panose="02020800000000000000" pitchFamily="18" charset="-128"/>
                <a:cs typeface="HGP明朝E" panose="02020800000000000000" pitchFamily="18" charset="-128"/>
              </a:rPr>
              <a:t>always</a:t>
            </a:r>
            <a:r>
              <a:rPr lang="en-US" altLang="ja-JP" sz="2800">
                <a:latin typeface="Tahoma" panose="020B0604030504040204" pitchFamily="34" charset="0"/>
                <a:ea typeface="HGP明朝E" panose="02020800000000000000" pitchFamily="18" charset="-128"/>
                <a:cs typeface="HGP明朝E" panose="02020800000000000000" pitchFamily="18" charset="-128"/>
              </a:rPr>
              <a:t> blue.” </a:t>
            </a:r>
            <a:r>
              <a:rPr lang="en-US" altLang="ja-JP" sz="2800" u="sng">
                <a:latin typeface="Tahoma" panose="020B0604030504040204" pitchFamily="34" charset="0"/>
                <a:ea typeface="HGP明朝E" panose="02020800000000000000" pitchFamily="18" charset="-128"/>
                <a:cs typeface="HGP明朝E" panose="02020800000000000000" pitchFamily="18" charset="-128"/>
              </a:rPr>
              <a:t>Green v. Yellow</a:t>
            </a:r>
            <a:r>
              <a:rPr lang="en-US" altLang="ja-JP" sz="2800">
                <a:latin typeface="Tahoma" panose="020B0604030504040204" pitchFamily="34" charset="0"/>
                <a:ea typeface="HGP明朝E" panose="02020800000000000000" pitchFamily="18" charset="-128"/>
                <a:cs typeface="HGP明朝E" panose="02020800000000000000" pitchFamily="18" charset="-128"/>
              </a:rPr>
              <a:t>, 110 R.I. 660, 664 (1980) </a:t>
            </a:r>
            <a:r>
              <a:rPr lang="en-US" altLang="ja-JP" sz="2800">
                <a:solidFill>
                  <a:srgbClr val="3366FF"/>
                </a:solidFill>
                <a:latin typeface="Tahoma" panose="020B0604030504040204" pitchFamily="34" charset="0"/>
                <a:ea typeface="HGP明朝E" panose="02020800000000000000" pitchFamily="18" charset="-128"/>
                <a:cs typeface="HGP明朝E" panose="02020800000000000000" pitchFamily="18" charset="-128"/>
              </a:rPr>
              <a:t>(emphasis added). </a:t>
            </a:r>
          </a:p>
          <a:p>
            <a:pPr eaLnBrk="1" hangingPunct="1"/>
            <a:r>
              <a:rPr lang="en-US" altLang="ja-JP" sz="2800">
                <a:latin typeface="Tahoma" panose="020B0604030504040204" pitchFamily="34" charset="0"/>
              </a:rPr>
              <a:t>“</a:t>
            </a:r>
            <a:r>
              <a:rPr lang="en-US" altLang="ja-JP" sz="2800">
                <a:latin typeface="Tahoma" panose="020B0604030504040204" pitchFamily="34" charset="0"/>
                <a:ea typeface="HGP明朝E" panose="02020800000000000000" pitchFamily="18" charset="-128"/>
                <a:cs typeface="HGP明朝E" panose="02020800000000000000" pitchFamily="18" charset="-128"/>
              </a:rPr>
              <a:t>The sky is </a:t>
            </a:r>
            <a:r>
              <a:rPr lang="en-US" altLang="ja-JP" sz="2800" u="sng">
                <a:latin typeface="Tahoma" panose="020B0604030504040204" pitchFamily="34" charset="0"/>
                <a:ea typeface="HGP明朝E" panose="02020800000000000000" pitchFamily="18" charset="-128"/>
                <a:cs typeface="HGP明朝E" panose="02020800000000000000" pitchFamily="18" charset="-128"/>
              </a:rPr>
              <a:t>always</a:t>
            </a:r>
            <a:r>
              <a:rPr lang="en-US" altLang="ja-JP" sz="2800">
                <a:latin typeface="Tahoma" panose="020B0604030504040204" pitchFamily="34" charset="0"/>
                <a:ea typeface="HGP明朝E" panose="02020800000000000000" pitchFamily="18" charset="-128"/>
                <a:cs typeface="HGP明朝E" panose="02020800000000000000" pitchFamily="18" charset="-128"/>
              </a:rPr>
              <a:t> blue.” </a:t>
            </a:r>
            <a:r>
              <a:rPr lang="en-US" altLang="ja-JP" sz="2800" u="sng">
                <a:latin typeface="Tahoma" panose="020B0604030504040204" pitchFamily="34" charset="0"/>
                <a:ea typeface="HGP明朝E" panose="02020800000000000000" pitchFamily="18" charset="-128"/>
                <a:cs typeface="HGP明朝E" panose="02020800000000000000" pitchFamily="18" charset="-128"/>
              </a:rPr>
              <a:t>Green v. Yellow</a:t>
            </a:r>
            <a:r>
              <a:rPr lang="en-US" altLang="ja-JP" sz="2800">
                <a:latin typeface="Tahoma" panose="020B0604030504040204" pitchFamily="34" charset="0"/>
                <a:ea typeface="HGP明朝E" panose="02020800000000000000" pitchFamily="18" charset="-128"/>
                <a:cs typeface="HGP明朝E" panose="02020800000000000000" pitchFamily="18" charset="-128"/>
              </a:rPr>
              <a:t>, 110 R.I. 660, 664 (1980) </a:t>
            </a:r>
            <a:r>
              <a:rPr lang="en-US" altLang="ja-JP" sz="2800">
                <a:solidFill>
                  <a:srgbClr val="3366FF"/>
                </a:solidFill>
                <a:latin typeface="Tahoma" panose="020B0604030504040204" pitchFamily="34" charset="0"/>
                <a:ea typeface="HGP明朝E" panose="02020800000000000000" pitchFamily="18" charset="-128"/>
                <a:cs typeface="HGP明朝E" panose="02020800000000000000" pitchFamily="18" charset="-128"/>
              </a:rPr>
              <a:t>(internal citations omitted). </a:t>
            </a:r>
          </a:p>
          <a:p>
            <a:pPr eaLnBrk="1" hangingPunct="1"/>
            <a:endParaRPr lang="en-US" altLang="en-US" sz="2800">
              <a:solidFill>
                <a:srgbClr val="3366FF"/>
              </a:solidFill>
              <a:latin typeface="Tahoma" panose="020B0604030504040204" pitchFamily="34" charset="0"/>
            </a:endParaRPr>
          </a:p>
        </p:txBody>
      </p:sp>
      <p:sp>
        <p:nvSpPr>
          <p:cNvPr id="109572" name="Slide Number Placeholder 5">
            <a:extLst>
              <a:ext uri="{FF2B5EF4-FFF2-40B4-BE49-F238E27FC236}">
                <a16:creationId xmlns:a16="http://schemas.microsoft.com/office/drawing/2014/main" id="{1ADAB203-CA14-6E69-62FD-CC73603BAE0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45960ABB-40A5-4C5F-88DE-B461E43D8A1C}" type="slidenum">
              <a:rPr lang="en-US" altLang="en-US" sz="1400" smtClean="0">
                <a:latin typeface="Arial" panose="020B0604020202020204" pitchFamily="34" charset="0"/>
              </a:rPr>
              <a:pPr>
                <a:spcBef>
                  <a:spcPct val="0"/>
                </a:spcBef>
                <a:buClrTx/>
                <a:buSzTx/>
                <a:buFontTx/>
                <a:buNone/>
              </a:pPr>
              <a:t>96</a:t>
            </a:fld>
            <a:endParaRPr lang="en-US" altLang="en-US" sz="1400">
              <a:latin typeface="Arial" panose="020B0604020202020204" pitchFamily="34" charset="0"/>
            </a:endParaRPr>
          </a:p>
        </p:txBody>
      </p:sp>
    </p:spTree>
  </p:cSld>
  <p:clrMapOvr>
    <a:masterClrMapping/>
  </p:clrMapOvr>
  <p:transition spd="slow"/>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Rectangle 2">
            <a:extLst>
              <a:ext uri="{FF2B5EF4-FFF2-40B4-BE49-F238E27FC236}">
                <a16:creationId xmlns:a16="http://schemas.microsoft.com/office/drawing/2014/main" id="{0365E29B-BF86-546E-FBF6-E9485BCE880E}"/>
              </a:ext>
            </a:extLst>
          </p:cNvPr>
          <p:cNvSpPr>
            <a:spLocks noGrp="1"/>
          </p:cNvSpPr>
          <p:nvPr>
            <p:ph type="title"/>
          </p:nvPr>
        </p:nvSpPr>
        <p:spPr>
          <a:xfrm>
            <a:off x="609600" y="914400"/>
            <a:ext cx="6248400" cy="838200"/>
          </a:xfrm>
        </p:spPr>
        <p:txBody>
          <a:bodyPr/>
          <a:lstStyle/>
          <a:p>
            <a:pPr eaLnBrk="1" hangingPunct="1"/>
            <a:r>
              <a:rPr lang="en-US" altLang="en-US" sz="4400">
                <a:latin typeface="Tahoma" panose="020B0604030504040204" pitchFamily="34" charset="0"/>
              </a:rPr>
              <a:t>Signals</a:t>
            </a:r>
          </a:p>
        </p:txBody>
      </p:sp>
      <p:sp>
        <p:nvSpPr>
          <p:cNvPr id="110595" name="Rectangle 3">
            <a:extLst>
              <a:ext uri="{FF2B5EF4-FFF2-40B4-BE49-F238E27FC236}">
                <a16:creationId xmlns:a16="http://schemas.microsoft.com/office/drawing/2014/main" id="{20859BB9-BD5F-6015-16B4-4DD8AD32BB79}"/>
              </a:ext>
            </a:extLst>
          </p:cNvPr>
          <p:cNvSpPr>
            <a:spLocks noGrp="1"/>
          </p:cNvSpPr>
          <p:nvPr>
            <p:ph idx="1"/>
          </p:nvPr>
        </p:nvSpPr>
        <p:spPr>
          <a:xfrm>
            <a:off x="304800" y="2286000"/>
            <a:ext cx="8229600" cy="4572000"/>
          </a:xfrm>
        </p:spPr>
        <p:txBody>
          <a:bodyPr/>
          <a:lstStyle/>
          <a:p>
            <a:pPr eaLnBrk="1" hangingPunct="1">
              <a:lnSpc>
                <a:spcPct val="90000"/>
              </a:lnSpc>
            </a:pPr>
            <a:r>
              <a:rPr lang="en-US" altLang="en-US" sz="2800" i="1">
                <a:solidFill>
                  <a:srgbClr val="FF8000"/>
                </a:solidFill>
                <a:latin typeface="Tahoma" panose="020B0604030504040204" pitchFamily="34" charset="0"/>
              </a:rPr>
              <a:t>Rules B1.2 &amp; 1.2</a:t>
            </a:r>
          </a:p>
          <a:p>
            <a:pPr eaLnBrk="1" hangingPunct="1">
              <a:lnSpc>
                <a:spcPct val="90000"/>
              </a:lnSpc>
            </a:pPr>
            <a:r>
              <a:rPr lang="en-US" altLang="en-US">
                <a:latin typeface="Tahoma" panose="020B0604030504040204" pitchFamily="34" charset="0"/>
              </a:rPr>
              <a:t>Certain words, known as </a:t>
            </a:r>
            <a:r>
              <a:rPr lang="en-US" altLang="en-US">
                <a:latin typeface="Tahoma" panose="020B0604030504040204" pitchFamily="34" charset="0"/>
                <a:ea typeface="HGP明朝E" panose="02020800000000000000" pitchFamily="18" charset="-128"/>
                <a:cs typeface="HGP明朝E" panose="02020800000000000000" pitchFamily="18" charset="-128"/>
              </a:rPr>
              <a:t>“</a:t>
            </a:r>
            <a:r>
              <a:rPr lang="en-US" altLang="ja-JP">
                <a:latin typeface="Tahoma" panose="020B0604030504040204" pitchFamily="34" charset="0"/>
                <a:ea typeface="HGP明朝E" panose="02020800000000000000" pitchFamily="18" charset="-128"/>
                <a:cs typeface="HGP明朝E" panose="02020800000000000000" pitchFamily="18" charset="-128"/>
              </a:rPr>
              <a:t>signals,” may precede citations to show the purpose of the citation and the strength of support provided by the citation.  For example, signals might indicate whether the cited source supports, contradicts, or otherwise affects the proposition for which it has been cited.</a:t>
            </a:r>
            <a:endParaRPr lang="en-US" altLang="en-US">
              <a:latin typeface="Tahoma" panose="020B0604030504040204" pitchFamily="34" charset="0"/>
            </a:endParaRPr>
          </a:p>
        </p:txBody>
      </p:sp>
      <p:sp>
        <p:nvSpPr>
          <p:cNvPr id="110596" name="Slide Number Placeholder 5">
            <a:extLst>
              <a:ext uri="{FF2B5EF4-FFF2-40B4-BE49-F238E27FC236}">
                <a16:creationId xmlns:a16="http://schemas.microsoft.com/office/drawing/2014/main" id="{5AA04469-C988-3AD6-B2CD-3EAD994E05CB}"/>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C0C81684-2AA8-4308-B689-CE8EA75294C7}" type="slidenum">
              <a:rPr lang="en-US" altLang="en-US" sz="1400" smtClean="0">
                <a:latin typeface="Arial" panose="020B0604020202020204" pitchFamily="34" charset="0"/>
              </a:rPr>
              <a:pPr>
                <a:spcBef>
                  <a:spcPct val="0"/>
                </a:spcBef>
                <a:buClrTx/>
                <a:buSzTx/>
                <a:buFontTx/>
                <a:buNone/>
              </a:pPr>
              <a:t>97</a:t>
            </a:fld>
            <a:endParaRPr lang="en-US" altLang="en-US" sz="1400">
              <a:latin typeface="Arial" panose="020B0604020202020204" pitchFamily="34" charset="0"/>
            </a:endParaRPr>
          </a:p>
        </p:txBody>
      </p:sp>
    </p:spTree>
  </p:cSld>
  <p:clrMapOvr>
    <a:masterClrMapping/>
  </p:clrMapOvr>
  <p:transition spd="slow"/>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90AC0528-1FEA-424A-88FF-A87AA356DA28}"/>
              </a:ext>
            </a:extLst>
          </p:cNvPr>
          <p:cNvSpPr>
            <a:spLocks noGrp="1"/>
          </p:cNvSpPr>
          <p:nvPr>
            <p:ph type="title"/>
          </p:nvPr>
        </p:nvSpPr>
        <p:spPr>
          <a:xfrm>
            <a:off x="609600" y="609600"/>
            <a:ext cx="7924800" cy="1143000"/>
          </a:xfrm>
        </p:spPr>
        <p:txBody>
          <a:bodyPr/>
          <a:lstStyle/>
          <a:p>
            <a:pPr eaLnBrk="1" hangingPunct="1"/>
            <a:r>
              <a:rPr lang="en-US" altLang="en-US" sz="4400">
                <a:latin typeface="Tahoma" panose="020B0604030504040204" pitchFamily="34" charset="0"/>
              </a:rPr>
              <a:t>Signals (cont’</a:t>
            </a:r>
            <a:r>
              <a:rPr lang="en-US" altLang="ja-JP" sz="4400">
                <a:latin typeface="Tahoma" panose="020B0604030504040204" pitchFamily="34" charset="0"/>
              </a:rPr>
              <a:t>d)</a:t>
            </a:r>
            <a:endParaRPr lang="en-US" altLang="en-US" sz="4400">
              <a:latin typeface="Tahoma" panose="020B0604030504040204" pitchFamily="34" charset="0"/>
            </a:endParaRPr>
          </a:p>
        </p:txBody>
      </p:sp>
      <p:sp>
        <p:nvSpPr>
          <p:cNvPr id="112643" name="Rectangle 3">
            <a:extLst>
              <a:ext uri="{FF2B5EF4-FFF2-40B4-BE49-F238E27FC236}">
                <a16:creationId xmlns:a16="http://schemas.microsoft.com/office/drawing/2014/main" id="{79A6C8BD-3742-241A-9AE2-17EC3D8E2410}"/>
              </a:ext>
            </a:extLst>
          </p:cNvPr>
          <p:cNvSpPr>
            <a:spLocks noGrp="1"/>
          </p:cNvSpPr>
          <p:nvPr>
            <p:ph idx="1"/>
          </p:nvPr>
        </p:nvSpPr>
        <p:spPr>
          <a:xfrm>
            <a:off x="609600" y="2057400"/>
            <a:ext cx="8305800" cy="4114800"/>
          </a:xfrm>
        </p:spPr>
        <p:txBody>
          <a:bodyPr/>
          <a:lstStyle/>
          <a:p>
            <a:pPr eaLnBrk="1" hangingPunct="1">
              <a:lnSpc>
                <a:spcPct val="90000"/>
              </a:lnSpc>
            </a:pPr>
            <a:r>
              <a:rPr lang="en-US" altLang="en-US" sz="2400">
                <a:latin typeface="Tahoma" panose="020B0604030504040204" pitchFamily="34" charset="0"/>
              </a:rPr>
              <a:t>The most common signals you will use in your first-year legal writing course are </a:t>
            </a:r>
            <a:r>
              <a:rPr lang="en-US" altLang="en-US" sz="2400">
                <a:latin typeface="Tahoma" panose="020B0604030504040204" pitchFamily="34" charset="0"/>
                <a:ea typeface="HGP明朝E" panose="02020800000000000000" pitchFamily="18" charset="-128"/>
                <a:cs typeface="HGP明朝E" panose="02020800000000000000" pitchFamily="18" charset="-128"/>
              </a:rPr>
              <a:t>“</a:t>
            </a:r>
            <a:r>
              <a:rPr lang="en-US" altLang="ja-JP" sz="2400">
                <a:latin typeface="Tahoma" panose="020B0604030504040204" pitchFamily="34" charset="0"/>
                <a:ea typeface="HGP明朝E" panose="02020800000000000000" pitchFamily="18" charset="-128"/>
                <a:cs typeface="HGP明朝E" panose="02020800000000000000" pitchFamily="18" charset="-128"/>
              </a:rPr>
              <a:t>no signal” and “see.”</a:t>
            </a:r>
          </a:p>
          <a:p>
            <a:pPr lvl="1" eaLnBrk="1" hangingPunct="1">
              <a:lnSpc>
                <a:spcPct val="90000"/>
              </a:lnSpc>
            </a:pPr>
            <a:r>
              <a:rPr lang="en-US" altLang="en-US" sz="2000" u="sng">
                <a:solidFill>
                  <a:srgbClr val="3366FF"/>
                </a:solidFill>
                <a:latin typeface="Tahoma" panose="020B0604030504040204" pitchFamily="34" charset="0"/>
              </a:rPr>
              <a:t>No signal</a:t>
            </a:r>
            <a:r>
              <a:rPr lang="en-US" altLang="en-US" sz="2000">
                <a:solidFill>
                  <a:srgbClr val="3366FF"/>
                </a:solidFill>
                <a:latin typeface="Tahoma" panose="020B0604030504040204" pitchFamily="34" charset="0"/>
              </a:rPr>
              <a:t> </a:t>
            </a:r>
            <a:r>
              <a:rPr lang="en-US" altLang="en-US" sz="2000">
                <a:latin typeface="Tahoma" panose="020B0604030504040204" pitchFamily="34" charset="0"/>
              </a:rPr>
              <a:t>– the citation sentence or clause contains no introductory signal when it:  (1) directly states the proposition preceding it, (2) is the source of a direct quotation, or (3) identifies an authority referred to in the text.  </a:t>
            </a:r>
            <a:r>
              <a:rPr lang="en-US" altLang="en-US" sz="2000" b="1">
                <a:latin typeface="Tahoma" panose="020B0604030504040204" pitchFamily="34" charset="0"/>
              </a:rPr>
              <a:t>If your authority does not meet any of these requirements, you must provide a signal prior to your cite.</a:t>
            </a:r>
            <a:endParaRPr lang="en-US" altLang="en-US" sz="2000">
              <a:latin typeface="Tahoma" panose="020B0604030504040204" pitchFamily="34" charset="0"/>
            </a:endParaRPr>
          </a:p>
          <a:p>
            <a:pPr lvl="1" eaLnBrk="1" hangingPunct="1">
              <a:lnSpc>
                <a:spcPct val="90000"/>
              </a:lnSpc>
            </a:pPr>
            <a:r>
              <a:rPr lang="en-US" altLang="en-US" sz="2000" u="sng">
                <a:solidFill>
                  <a:srgbClr val="3366FF"/>
                </a:solidFill>
                <a:latin typeface="Tahoma" panose="020B0604030504040204" pitchFamily="34" charset="0"/>
              </a:rPr>
              <a:t>See</a:t>
            </a:r>
            <a:r>
              <a:rPr lang="en-US" altLang="en-US" sz="2000">
                <a:latin typeface="Tahoma" panose="020B0604030504040204" pitchFamily="34" charset="0"/>
              </a:rPr>
              <a:t> – the citation sentence or clause clearly supports the proposition.  The difference between </a:t>
            </a:r>
            <a:r>
              <a:rPr lang="en-US" altLang="en-US" sz="2000">
                <a:latin typeface="Tahoma" panose="020B0604030504040204" pitchFamily="34" charset="0"/>
                <a:ea typeface="HGP明朝E" panose="02020800000000000000" pitchFamily="18" charset="-128"/>
                <a:cs typeface="HGP明朝E" panose="02020800000000000000" pitchFamily="18" charset="-128"/>
              </a:rPr>
              <a:t>“</a:t>
            </a:r>
            <a:r>
              <a:rPr lang="en-US" altLang="ja-JP" sz="2000">
                <a:latin typeface="Tahoma" panose="020B0604030504040204" pitchFamily="34" charset="0"/>
                <a:ea typeface="HGP明朝E" panose="02020800000000000000" pitchFamily="18" charset="-128"/>
                <a:cs typeface="HGP明朝E" panose="02020800000000000000" pitchFamily="18" charset="-128"/>
              </a:rPr>
              <a:t>no signal” and “see” is one of degree.  You use “see” when the authority does not directly state the proposition but the proposition is obviously supported by the source.</a:t>
            </a:r>
            <a:endParaRPr lang="en-US" altLang="en-US" sz="2000">
              <a:latin typeface="Tahoma" panose="020B0604030504040204" pitchFamily="34" charset="0"/>
            </a:endParaRPr>
          </a:p>
        </p:txBody>
      </p:sp>
      <p:sp>
        <p:nvSpPr>
          <p:cNvPr id="112644" name="Slide Number Placeholder 5">
            <a:extLst>
              <a:ext uri="{FF2B5EF4-FFF2-40B4-BE49-F238E27FC236}">
                <a16:creationId xmlns:a16="http://schemas.microsoft.com/office/drawing/2014/main" id="{7BFFFE09-3AF1-D7AF-53C7-E046BF9EED7F}"/>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A42F1D41-69AC-4BB2-B4A3-C000A2213C65}" type="slidenum">
              <a:rPr lang="en-US" altLang="en-US" sz="1400" smtClean="0">
                <a:latin typeface="Arial" panose="020B0604020202020204" pitchFamily="34" charset="0"/>
              </a:rPr>
              <a:pPr>
                <a:spcBef>
                  <a:spcPct val="0"/>
                </a:spcBef>
                <a:buClrTx/>
                <a:buSzTx/>
                <a:buFontTx/>
                <a:buNone/>
              </a:pPr>
              <a:t>98</a:t>
            </a:fld>
            <a:endParaRPr lang="en-US" altLang="en-US" sz="1400">
              <a:latin typeface="Arial" panose="020B0604020202020204" pitchFamily="34" charset="0"/>
            </a:endParaRPr>
          </a:p>
        </p:txBody>
      </p:sp>
    </p:spTree>
  </p:cSld>
  <p:clrMapOvr>
    <a:masterClrMapping/>
  </p:clrMapOvr>
  <p:transition spd="slow"/>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D107AC73-14B6-308B-B6C5-46F9DEFA00B9}"/>
              </a:ext>
            </a:extLst>
          </p:cNvPr>
          <p:cNvSpPr>
            <a:spLocks noGrp="1"/>
          </p:cNvSpPr>
          <p:nvPr>
            <p:ph type="title"/>
          </p:nvPr>
        </p:nvSpPr>
        <p:spPr>
          <a:xfrm>
            <a:off x="609600" y="533400"/>
            <a:ext cx="7924800" cy="1143000"/>
          </a:xfrm>
        </p:spPr>
        <p:txBody>
          <a:bodyPr/>
          <a:lstStyle/>
          <a:p>
            <a:pPr eaLnBrk="1" hangingPunct="1"/>
            <a:r>
              <a:rPr lang="en-US" altLang="en-US" sz="4400">
                <a:latin typeface="Tahoma" panose="020B0604030504040204" pitchFamily="34" charset="0"/>
              </a:rPr>
              <a:t>Order of signals</a:t>
            </a:r>
          </a:p>
        </p:txBody>
      </p:sp>
      <p:sp>
        <p:nvSpPr>
          <p:cNvPr id="99330" name="Rectangle 3">
            <a:extLst>
              <a:ext uri="{FF2B5EF4-FFF2-40B4-BE49-F238E27FC236}">
                <a16:creationId xmlns:a16="http://schemas.microsoft.com/office/drawing/2014/main" id="{D9457AF2-A4B2-8EED-677D-1412EEDAB308}"/>
              </a:ext>
            </a:extLst>
          </p:cNvPr>
          <p:cNvSpPr>
            <a:spLocks noGrp="1" noChangeArrowheads="1"/>
          </p:cNvSpPr>
          <p:nvPr>
            <p:ph idx="1"/>
          </p:nvPr>
        </p:nvSpPr>
        <p:spPr/>
        <p:txBody>
          <a:bodyPr>
            <a:normAutofit/>
          </a:bodyPr>
          <a:lstStyle/>
          <a:p>
            <a:pPr marL="274320" indent="-274320" eaLnBrk="1" fontAlgn="auto" hangingPunct="1">
              <a:lnSpc>
                <a:spcPct val="90000"/>
              </a:lnSpc>
              <a:spcAft>
                <a:spcPts val="0"/>
              </a:spcAft>
              <a:buClr>
                <a:schemeClr val="accent3"/>
              </a:buClr>
              <a:buFont typeface="Wingdings 2"/>
              <a:buChar char=""/>
              <a:defRPr/>
            </a:pPr>
            <a:r>
              <a:rPr lang="en-US" sz="2800" i="1" dirty="0">
                <a:solidFill>
                  <a:srgbClr val="FF8000"/>
                </a:solidFill>
                <a:latin typeface="Tahoma" charset="0"/>
                <a:ea typeface="ＭＳ Ｐゴシック" charset="0"/>
              </a:rPr>
              <a:t>Rules 1.3 &amp; 1.4</a:t>
            </a:r>
          </a:p>
          <a:p>
            <a:pPr marL="274320" indent="-274320" eaLnBrk="1" fontAlgn="auto" hangingPunct="1">
              <a:lnSpc>
                <a:spcPct val="90000"/>
              </a:lnSpc>
              <a:spcAft>
                <a:spcPts val="0"/>
              </a:spcAft>
              <a:buClr>
                <a:schemeClr val="accent3"/>
              </a:buClr>
              <a:buFont typeface="Wingdings 2"/>
              <a:buChar char=""/>
              <a:defRPr/>
            </a:pPr>
            <a:r>
              <a:rPr lang="en-US" sz="2400" dirty="0">
                <a:latin typeface="Tahoma" charset="0"/>
                <a:ea typeface="ＭＳ Ｐゴシック" charset="0"/>
              </a:rPr>
              <a:t>When more than one signal is used in a citation sentence or clause, Rule 1.3 provides that signals should appear in the order in which they are listed in Rule 1.2.</a:t>
            </a:r>
          </a:p>
          <a:p>
            <a:pPr marL="274320" indent="-274320" eaLnBrk="1" fontAlgn="auto" hangingPunct="1">
              <a:lnSpc>
                <a:spcPct val="90000"/>
              </a:lnSpc>
              <a:spcAft>
                <a:spcPts val="0"/>
              </a:spcAft>
              <a:buClr>
                <a:schemeClr val="accent3"/>
              </a:buClr>
              <a:buFont typeface="Wingdings 2"/>
              <a:buChar char=""/>
              <a:defRPr/>
            </a:pPr>
            <a:r>
              <a:rPr lang="en-US" sz="2400" dirty="0">
                <a:latin typeface="Tahoma" charset="0"/>
                <a:ea typeface="ＭＳ Ｐゴシック" charset="0"/>
              </a:rPr>
              <a:t>Rule 1.4 states that the authorities within each signal should be ordered in a logical manner, putting the more helpful or authoritative sources earlier in the string cite.</a:t>
            </a:r>
          </a:p>
        </p:txBody>
      </p:sp>
      <p:sp>
        <p:nvSpPr>
          <p:cNvPr id="113668" name="Slide Number Placeholder 5">
            <a:extLst>
              <a:ext uri="{FF2B5EF4-FFF2-40B4-BE49-F238E27FC236}">
                <a16:creationId xmlns:a16="http://schemas.microsoft.com/office/drawing/2014/main" id="{78966D3A-F297-9F65-BD6D-9299D09B7F48}"/>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BD0D9"/>
              </a:buClr>
              <a:buSzPct val="95000"/>
              <a:buFont typeface="Wingdings 2" panose="05020102010507070707" pitchFamily="18" charset="2"/>
              <a:buChar char=""/>
              <a:defRPr sz="2600">
                <a:solidFill>
                  <a:schemeClr val="tx1"/>
                </a:solidFill>
                <a:latin typeface="Constantia" panose="02030602050306030303" pitchFamily="18" charset="0"/>
                <a:ea typeface="MS PGothic" panose="020B0600070205080204" pitchFamily="34" charset="-128"/>
              </a:defRPr>
            </a:lvl1pPr>
            <a:lvl2pPr marL="742950" indent="-285750">
              <a:spcBef>
                <a:spcPct val="20000"/>
              </a:spcBef>
              <a:buClr>
                <a:schemeClr val="accent1"/>
              </a:buClr>
              <a:buSzPct val="85000"/>
              <a:buFont typeface="Wingdings 2" panose="05020102010507070707" pitchFamily="18" charset="2"/>
              <a:buChar char=""/>
              <a:defRPr sz="2400">
                <a:solidFill>
                  <a:schemeClr val="tx1"/>
                </a:solidFill>
                <a:latin typeface="Constantia" panose="02030602050306030303" pitchFamily="18" charset="0"/>
                <a:ea typeface="MS PGothic" panose="020B0600070205080204" pitchFamily="34" charset="-128"/>
              </a:defRPr>
            </a:lvl2pPr>
            <a:lvl3pPr marL="1143000" indent="-228600">
              <a:spcBef>
                <a:spcPct val="20000"/>
              </a:spcBef>
              <a:buClr>
                <a:schemeClr val="accent2"/>
              </a:buClr>
              <a:buSzPct val="70000"/>
              <a:buFont typeface="Wingdings 2" panose="05020102010507070707" pitchFamily="18" charset="2"/>
              <a:buChar char=""/>
              <a:defRPr sz="2100">
                <a:solidFill>
                  <a:schemeClr val="tx1"/>
                </a:solidFill>
                <a:latin typeface="Constantia" panose="02030602050306030303" pitchFamily="18" charset="0"/>
                <a:ea typeface="MS PGothic" panose="020B0600070205080204" pitchFamily="34" charset="-128"/>
              </a:defRPr>
            </a:lvl3pPr>
            <a:lvl4pPr marL="1600200" indent="-228600">
              <a:spcBef>
                <a:spcPct val="20000"/>
              </a:spcBef>
              <a:buClr>
                <a:srgbClr val="0BD0D9"/>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4pPr>
            <a:lvl5pPr marL="2057400" indent="-228600">
              <a:spcBef>
                <a:spcPct val="20000"/>
              </a:spcBef>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5pPr>
            <a:lvl6pPr marL="25146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6pPr>
            <a:lvl7pPr marL="29718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7pPr>
            <a:lvl8pPr marL="34290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8pPr>
            <a:lvl9pPr marL="3886200" indent="-228600" eaLnBrk="0" fontAlgn="base" hangingPunct="0">
              <a:spcBef>
                <a:spcPct val="20000"/>
              </a:spcBef>
              <a:spcAft>
                <a:spcPct val="0"/>
              </a:spcAft>
              <a:buClr>
                <a:srgbClr val="10CF9B"/>
              </a:buClr>
              <a:buSzPct val="65000"/>
              <a:buFont typeface="Wingdings 2" panose="05020102010507070707" pitchFamily="18" charset="2"/>
              <a:buChar char=""/>
              <a:defRPr sz="2000">
                <a:solidFill>
                  <a:schemeClr val="tx1"/>
                </a:solidFill>
                <a:latin typeface="Constantia" panose="02030602050306030303" pitchFamily="18" charset="0"/>
                <a:ea typeface="MS PGothic" panose="020B0600070205080204" pitchFamily="34" charset="-128"/>
              </a:defRPr>
            </a:lvl9pPr>
          </a:lstStyle>
          <a:p>
            <a:pPr>
              <a:spcBef>
                <a:spcPct val="0"/>
              </a:spcBef>
              <a:buClrTx/>
              <a:buSzTx/>
              <a:buFontTx/>
              <a:buNone/>
            </a:pPr>
            <a:fld id="{3C96313C-7F3A-4C54-8605-3C1A83498949}" type="slidenum">
              <a:rPr lang="en-US" altLang="en-US" sz="1400" smtClean="0">
                <a:latin typeface="Arial" panose="020B0604020202020204" pitchFamily="34" charset="0"/>
              </a:rPr>
              <a:pPr>
                <a:spcBef>
                  <a:spcPct val="0"/>
                </a:spcBef>
                <a:buClrTx/>
                <a:buSzTx/>
                <a:buFontTx/>
                <a:buNone/>
              </a:pPr>
              <a:t>99</a:t>
            </a:fld>
            <a:endParaRPr lang="en-US" altLang="en-US" sz="1400">
              <a:latin typeface="Arial" panose="020B0604020202020204" pitchFamily="34" charset="0"/>
            </a:endParaRPr>
          </a:p>
        </p:txBody>
      </p:sp>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
  <TotalTime>3292</TotalTime>
  <Words>11184</Words>
  <Application>Microsoft Macintosh PowerPoint</Application>
  <PresentationFormat>On-screen Show (4:3)</PresentationFormat>
  <Paragraphs>845</Paragraphs>
  <Slides>122</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122</vt:i4>
      </vt:variant>
    </vt:vector>
  </HeadingPairs>
  <TitlesOfParts>
    <vt:vector size="130" baseType="lpstr">
      <vt:lpstr>Arial</vt:lpstr>
      <vt:lpstr>Calibri</vt:lpstr>
      <vt:lpstr>Constantia</vt:lpstr>
      <vt:lpstr>Symbol</vt:lpstr>
      <vt:lpstr>Tahoma</vt:lpstr>
      <vt:lpstr>Times New Roman</vt:lpstr>
      <vt:lpstr>Wingdings 2</vt:lpstr>
      <vt:lpstr>Flow</vt:lpstr>
      <vt:lpstr>A GUIDE TO THE BLUEBOOK*</vt:lpstr>
      <vt:lpstr>The Good News</vt:lpstr>
      <vt:lpstr>The Bad News</vt:lpstr>
      <vt:lpstr>Why learn Bluebook citation rules?</vt:lpstr>
      <vt:lpstr>How to use this guide</vt:lpstr>
      <vt:lpstr>The Table of Contents</vt:lpstr>
      <vt:lpstr>The Index</vt:lpstr>
      <vt:lpstr>The Quick Reference on the back cover</vt:lpstr>
      <vt:lpstr>Practitioners’ Notes – the “Bluepages”</vt:lpstr>
      <vt:lpstr>The “Bluepages” Introduction</vt:lpstr>
      <vt:lpstr>Practitioners underscore (or italicize) the following:</vt:lpstr>
      <vt:lpstr>General citation rules - Court</vt:lpstr>
      <vt:lpstr>General citation rules - Capitalizing party designations</vt:lpstr>
      <vt:lpstr>General citation rules - Numerals</vt:lpstr>
      <vt:lpstr>   Elements of a citation to legal authorities </vt:lpstr>
      <vt:lpstr>   Elements of a citation to legal authorities - Cases</vt:lpstr>
      <vt:lpstr>Citation sentences</vt:lpstr>
      <vt:lpstr>String Cites</vt:lpstr>
      <vt:lpstr>Example of string cites</vt:lpstr>
      <vt:lpstr>Citation clauses</vt:lpstr>
      <vt:lpstr>Citation Placement</vt:lpstr>
      <vt:lpstr>Citation Placement – RE Paragraphs</vt:lpstr>
      <vt:lpstr>Citation Placement – Full v. Short Cite</vt:lpstr>
      <vt:lpstr>Quotations</vt:lpstr>
      <vt:lpstr>Quotations – Be selective</vt:lpstr>
      <vt:lpstr>Quotations under fifty words </vt:lpstr>
      <vt:lpstr>Quotations under fifty words (example)</vt:lpstr>
      <vt:lpstr>Quotations of fifty words and over</vt:lpstr>
      <vt:lpstr>Quotations of fifty words and over - Format</vt:lpstr>
      <vt:lpstr>Alterations/Omissions</vt:lpstr>
      <vt:lpstr>Case Citations</vt:lpstr>
      <vt:lpstr>Components of a case citation</vt:lpstr>
      <vt:lpstr>Rules for each component of a case citation</vt:lpstr>
      <vt:lpstr>Underlining or italicizing case names</vt:lpstr>
      <vt:lpstr>Cite only the first listed party on each side</vt:lpstr>
      <vt:lpstr>Cite individuals by last name only</vt:lpstr>
      <vt:lpstr>Business names</vt:lpstr>
      <vt:lpstr>The United States as a party</vt:lpstr>
      <vt:lpstr>States as parties</vt:lpstr>
      <vt:lpstr>Cities as parties</vt:lpstr>
      <vt:lpstr>Prepositional phrases of location</vt:lpstr>
      <vt:lpstr>In rem actions</vt:lpstr>
      <vt:lpstr>When real property is a party</vt:lpstr>
      <vt:lpstr>Use of “the” in party names</vt:lpstr>
      <vt:lpstr>Case name abbreviations</vt:lpstr>
      <vt:lpstr>Abbreviating case names in citations</vt:lpstr>
      <vt:lpstr>Table T6 Excerpt</vt:lpstr>
      <vt:lpstr>Abbreviation of procedural phrases</vt:lpstr>
      <vt:lpstr>Abbreviation of procedural phases (cont’d)</vt:lpstr>
      <vt:lpstr>Case Names in Textual     Sentences</vt:lpstr>
      <vt:lpstr>Textual sentences examples</vt:lpstr>
      <vt:lpstr>Textual sentences examples (cont’d)</vt:lpstr>
      <vt:lpstr>The next component of a case citation:  the reporter</vt:lpstr>
      <vt:lpstr>U.S. Supreme Court Cases</vt:lpstr>
      <vt:lpstr>Federal cases</vt:lpstr>
      <vt:lpstr>State cases</vt:lpstr>
      <vt:lpstr>Spacing between capitals</vt:lpstr>
      <vt:lpstr>Spacing between capitals – Optional exception</vt:lpstr>
      <vt:lpstr>Public domain format</vt:lpstr>
      <vt:lpstr>Citing page numbers</vt:lpstr>
      <vt:lpstr>Citing page numbers</vt:lpstr>
      <vt:lpstr>Multiple pages, footnotes, and endnotes </vt:lpstr>
      <vt:lpstr>Court/Jurisdiction &amp; Date/Year</vt:lpstr>
      <vt:lpstr>Court / Jurisdiction</vt:lpstr>
      <vt:lpstr>Examples of when the court is omitted from the parenthetical</vt:lpstr>
      <vt:lpstr>Common court abbreviations</vt:lpstr>
      <vt:lpstr>Common court abbreviations (cont’d)</vt:lpstr>
      <vt:lpstr>Date of decision / year</vt:lpstr>
      <vt:lpstr>Summary of Helpful Bluebook Tables for Case Information</vt:lpstr>
      <vt:lpstr>Pending and unreported cases</vt:lpstr>
      <vt:lpstr>Pending and unreported cases (cont’d)</vt:lpstr>
      <vt:lpstr>Short form citations</vt:lpstr>
      <vt:lpstr>Short form examples</vt:lpstr>
      <vt:lpstr>Short form cites for unreported cases</vt:lpstr>
      <vt:lpstr>Parallel Citations</vt:lpstr>
      <vt:lpstr>If parallel citations are required by local rule:</vt:lpstr>
      <vt:lpstr>How parallel citation applies to short citation form</vt:lpstr>
      <vt:lpstr>How parallel citation applies to the “Id.” short citation form</vt:lpstr>
      <vt:lpstr>Citing Statutes</vt:lpstr>
      <vt:lpstr>Federal statutes</vt:lpstr>
      <vt:lpstr>Specific provision of U.S. Code</vt:lpstr>
      <vt:lpstr>Codification of U.S.C.</vt:lpstr>
      <vt:lpstr>State statutes</vt:lpstr>
      <vt:lpstr>Short Cites for Statutes – Rule B12.2 and Rule 12.10</vt:lpstr>
      <vt:lpstr>Constitutions</vt:lpstr>
      <vt:lpstr>Section and paragraph symbols</vt:lpstr>
      <vt:lpstr>Tangential References to Cases - Parentheticals</vt:lpstr>
      <vt:lpstr>Careful use of parentheticals</vt:lpstr>
      <vt:lpstr>What parentheticals can be  used for</vt:lpstr>
      <vt:lpstr>Example of a parenthetical</vt:lpstr>
      <vt:lpstr>Formatting for a parenthetical</vt:lpstr>
      <vt:lpstr>Formatting for a parenthetical containing a quotation</vt:lpstr>
      <vt:lpstr>Additional parenthetical information about a case</vt:lpstr>
      <vt:lpstr>Additional parenthetical information about a case (cont’d)</vt:lpstr>
      <vt:lpstr>Additional parenthetical information about a case (cont’d)</vt:lpstr>
      <vt:lpstr>Additional parenthetical information about a case (cont’d)</vt:lpstr>
      <vt:lpstr>Signals</vt:lpstr>
      <vt:lpstr>Signals (cont’d)</vt:lpstr>
      <vt:lpstr>Order of signals</vt:lpstr>
      <vt:lpstr>Formatting for signals</vt:lpstr>
      <vt:lpstr>Examples of “no signal”</vt:lpstr>
      <vt:lpstr>Other types of signals</vt:lpstr>
      <vt:lpstr>Other types of signals (cont’d)</vt:lpstr>
      <vt:lpstr>Other types of signals (cont’d)</vt:lpstr>
      <vt:lpstr>Other types of signals (cont’d)</vt:lpstr>
      <vt:lpstr>More examples of signals </vt:lpstr>
      <vt:lpstr>More examples of signals (cont’d)</vt:lpstr>
      <vt:lpstr>More examples of signals (cont’d)</vt:lpstr>
      <vt:lpstr>More examples of signals (cont’d)</vt:lpstr>
      <vt:lpstr>Subsequent History</vt:lpstr>
      <vt:lpstr>Subsequent history (cont’d)</vt:lpstr>
      <vt:lpstr>Examples of subsequent history</vt:lpstr>
      <vt:lpstr>Example of subsequent history using explanatory phrases</vt:lpstr>
      <vt:lpstr>Examples of subsequent history for decisions that have been overruled </vt:lpstr>
      <vt:lpstr>Citations to facts in trial briefs</vt:lpstr>
      <vt:lpstr>Citations in the fact section differ from other citations</vt:lpstr>
      <vt:lpstr>Citations in the fact section differ from other citations</vt:lpstr>
      <vt:lpstr>Citations to Official or Formal Records</vt:lpstr>
      <vt:lpstr>Citations to facts when there is no official record</vt:lpstr>
      <vt:lpstr>Examples of citations to facts when there is no official record</vt:lpstr>
      <vt:lpstr>Abbreviations for court filings/documents</vt:lpstr>
      <vt:lpstr>Titles of court documents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BLUEBOOK MADE EASY</dc:title>
  <dc:creator>Teresa Davlantes</dc:creator>
  <cp:lastModifiedBy>Hassinger, Cameron</cp:lastModifiedBy>
  <cp:revision>378</cp:revision>
  <cp:lastPrinted>2015-07-03T13:49:19Z</cp:lastPrinted>
  <dcterms:created xsi:type="dcterms:W3CDTF">2001-09-11T01:27:46Z</dcterms:created>
  <dcterms:modified xsi:type="dcterms:W3CDTF">2023-01-12T19:54:58Z</dcterms:modified>
</cp:coreProperties>
</file>