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8" r:id="rId3"/>
    <p:sldId id="282" r:id="rId4"/>
    <p:sldId id="257" r:id="rId5"/>
    <p:sldId id="259" r:id="rId6"/>
    <p:sldId id="276" r:id="rId7"/>
    <p:sldId id="260" r:id="rId8"/>
    <p:sldId id="270" r:id="rId9"/>
    <p:sldId id="271" r:id="rId10"/>
    <p:sldId id="275" r:id="rId11"/>
    <p:sldId id="283" r:id="rId12"/>
    <p:sldId id="277" r:id="rId13"/>
    <p:sldId id="278" r:id="rId14"/>
    <p:sldId id="279" r:id="rId15"/>
    <p:sldId id="280" r:id="rId16"/>
    <p:sldId id="281" r:id="rId17"/>
    <p:sldId id="284" r:id="rId18"/>
    <p:sldId id="285" r:id="rId19"/>
    <p:sldId id="286" r:id="rId20"/>
    <p:sldId id="287" r:id="rId21"/>
    <p:sldId id="290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Macintosh%20HD:Users:jennifervanhook:Documents:Admin:imm%20forum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ifervanhook:Documents:work:charts%20for%20NCS%20tal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67441860465201"/>
          <c:y val="0.26857142857142802"/>
          <c:w val="0.353197674418605"/>
          <c:h val="0.4628571428571430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528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6600"/>
              </a:solidFill>
              <a:ln w="1528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C00"/>
              </a:solidFill>
              <a:ln w="1528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CC00"/>
              </a:solidFill>
              <a:ln w="15288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8000"/>
              </a:solidFill>
              <a:ln w="15288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800000"/>
              </a:solidFill>
              <a:ln w="1528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1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Legal Permanent Resident (LPR) Aliens</a:t>
                    </a:r>
                    <a:endParaRPr lang="en-US" sz="1175" b="0" i="0" strike="noStrike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0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28%</a:t>
                    </a:r>
                  </a:p>
                </c:rich>
              </c:tx>
              <c:spPr>
                <a:noFill/>
                <a:ln w="3057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1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Naturalized Citizens (formerly LPRs)</a:t>
                    </a:r>
                    <a:endParaRPr lang="en-US" sz="1175" b="0" i="0" strike="noStrike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0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31%</a:t>
                    </a:r>
                  </a:p>
                </c:rich>
              </c:tx>
              <c:spPr>
                <a:noFill/>
                <a:ln w="3057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1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Refugees</a:t>
                    </a:r>
                    <a:endParaRPr lang="en-US" sz="1175" b="0" i="0" strike="noStrike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0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7%</a:t>
                    </a:r>
                  </a:p>
                </c:rich>
              </c:tx>
              <c:spPr>
                <a:noFill/>
                <a:ln w="3057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1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Temporary Legal Residents</a:t>
                    </a:r>
                    <a:endParaRPr lang="en-US" sz="1175" b="0" i="0" strike="noStrike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0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4%</a:t>
                    </a:r>
                  </a:p>
                </c:rich>
              </c:tx>
              <c:spPr>
                <a:noFill/>
                <a:ln w="3057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1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Unauthorized Migrants</a:t>
                    </a:r>
                    <a:endParaRPr lang="en-US" sz="1175" b="0" i="0" strike="noStrike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70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14" b="0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30%</a:t>
                    </a:r>
                  </a:p>
                </c:rich>
              </c:tx>
              <c:spPr>
                <a:noFill/>
                <a:ln w="3057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30577">
                <a:noFill/>
              </a:ln>
            </c:spPr>
            <c:txPr>
              <a:bodyPr/>
              <a:lstStyle/>
              <a:p>
                <a:pPr>
                  <a:defRPr sz="141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Legal Permanent Resident (LPR) Aliens</c:v>
                </c:pt>
                <c:pt idx="1">
                  <c:v>Naturalized Citizens (formerly LPRs)</c:v>
                </c:pt>
                <c:pt idx="2">
                  <c:v>Refugees</c:v>
                </c:pt>
                <c:pt idx="3">
                  <c:v>Temporary Legal Residents</c:v>
                </c:pt>
                <c:pt idx="4">
                  <c:v>Unauthorized Migrants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10.5</c:v>
                </c:pt>
                <c:pt idx="1">
                  <c:v>11.5</c:v>
                </c:pt>
                <c:pt idx="2">
                  <c:v>2.6</c:v>
                </c:pt>
                <c:pt idx="3">
                  <c:v>1.3</c:v>
                </c:pt>
                <c:pt idx="4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30577">
          <a:noFill/>
        </a:ln>
      </c:spPr>
    </c:plotArea>
    <c:plotVisOnly val="1"/>
    <c:dispBlanksAs val="zero"/>
    <c:showDLblsOverMax val="0"/>
  </c:chart>
  <c:spPr>
    <a:solidFill>
      <a:srgbClr val="FFFFFF"/>
    </a:solidFill>
    <a:ln w="3822">
      <a:solidFill>
        <a:srgbClr val="000000"/>
      </a:solidFill>
      <a:prstDash val="solid"/>
    </a:ln>
  </c:spPr>
  <c:txPr>
    <a:bodyPr/>
    <a:lstStyle/>
    <a:p>
      <a:pPr>
        <a:defRPr sz="141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>
                <a:solidFill>
                  <a:srgbClr val="303030"/>
                </a:solidFill>
                <a:latin typeface="+mn-lt"/>
              </a:rPr>
              <a:t>Unauthorized</a:t>
            </a:r>
            <a:r>
              <a:rPr lang="en-US" sz="2400" baseline="0" dirty="0">
                <a:solidFill>
                  <a:srgbClr val="303030"/>
                </a:solidFill>
                <a:latin typeface="+mn-lt"/>
              </a:rPr>
              <a:t> Foreign Born, 1979-2009</a:t>
            </a:r>
            <a:endParaRPr lang="en-US" sz="2400" dirty="0">
              <a:solidFill>
                <a:srgbClr val="303030"/>
              </a:solidFill>
              <a:latin typeface="+mn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082957923125201E-2"/>
          <c:y val="0.129842861524506"/>
          <c:w val="0.92437262870019099"/>
          <c:h val="0.799841942064407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'Unuathorized pop'!$C$96</c:f>
              <c:strCache>
                <c:ptCount val="1"/>
                <c:pt idx="0">
                  <c:v>Total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'Unuathorized pop'!$B$97:$B$113</c:f>
              <c:numCache>
                <c:formatCode>General</c:formatCode>
                <c:ptCount val="17"/>
                <c:pt idx="0">
                  <c:v>1979</c:v>
                </c:pt>
                <c:pt idx="1">
                  <c:v>1980</c:v>
                </c:pt>
                <c:pt idx="2">
                  <c:v>1983</c:v>
                </c:pt>
                <c:pt idx="3">
                  <c:v>1986</c:v>
                </c:pt>
                <c:pt idx="4">
                  <c:v>1988</c:v>
                </c:pt>
                <c:pt idx="5">
                  <c:v>1989</c:v>
                </c:pt>
                <c:pt idx="6">
                  <c:v>1996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</c:numCache>
            </c:numRef>
          </c:xVal>
          <c:yVal>
            <c:numRef>
              <c:f>'Unuathorized pop'!$C$97:$C$113</c:f>
              <c:numCache>
                <c:formatCode>#,\ "Million"</c:formatCode>
                <c:ptCount val="17"/>
                <c:pt idx="0">
                  <c:v>1724</c:v>
                </c:pt>
                <c:pt idx="1">
                  <c:v>2057</c:v>
                </c:pt>
                <c:pt idx="2">
                  <c:v>2414</c:v>
                </c:pt>
                <c:pt idx="3">
                  <c:v>3158</c:v>
                </c:pt>
                <c:pt idx="4">
                  <c:v>1906</c:v>
                </c:pt>
                <c:pt idx="5">
                  <c:v>2067</c:v>
                </c:pt>
                <c:pt idx="6">
                  <c:v>5154.3452615021797</c:v>
                </c:pt>
                <c:pt idx="7">
                  <c:v>8450</c:v>
                </c:pt>
                <c:pt idx="8">
                  <c:v>8588.5</c:v>
                </c:pt>
                <c:pt idx="9">
                  <c:v>9200</c:v>
                </c:pt>
                <c:pt idx="10">
                  <c:v>9800</c:v>
                </c:pt>
                <c:pt idx="11">
                  <c:v>10250</c:v>
                </c:pt>
                <c:pt idx="12">
                  <c:v>10800</c:v>
                </c:pt>
                <c:pt idx="13">
                  <c:v>11541</c:v>
                </c:pt>
                <c:pt idx="14">
                  <c:v>12090</c:v>
                </c:pt>
                <c:pt idx="15">
                  <c:v>11750</c:v>
                </c:pt>
                <c:pt idx="16">
                  <c:v>10950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98592"/>
        <c:axId val="99526144"/>
      </c:scatterChart>
      <c:valAx>
        <c:axId val="95198592"/>
        <c:scaling>
          <c:orientation val="minMax"/>
          <c:max val="2009"/>
          <c:min val="1979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526144"/>
        <c:crosses val="autoZero"/>
        <c:crossBetween val="midCat"/>
      </c:valAx>
      <c:valAx>
        <c:axId val="99526144"/>
        <c:scaling>
          <c:orientation val="minMax"/>
        </c:scaling>
        <c:delete val="0"/>
        <c:axPos val="l"/>
        <c:numFmt formatCode="#,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519859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/>
              <a:t>Missing Values, Mexican-born Mothers, 2001 LAFans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'lafans (2)'!$A$36:$A$43</c:f>
              <c:strCache>
                <c:ptCount val="8"/>
                <c:pt idx="0">
                  <c:v>Year of Arrival</c:v>
                </c:pt>
                <c:pt idx="1">
                  <c:v>Citizenship</c:v>
                </c:pt>
                <c:pt idx="2">
                  <c:v>Green Card</c:v>
                </c:pt>
                <c:pt idx="3">
                  <c:v>Asylum</c:v>
                </c:pt>
                <c:pt idx="4">
                  <c:v>Temporary Visa</c:v>
                </c:pt>
                <c:pt idx="5">
                  <c:v>Reported Weight</c:v>
                </c:pt>
                <c:pt idx="6">
                  <c:v>Health Insurance</c:v>
                </c:pt>
                <c:pt idx="7">
                  <c:v>Visit Dr. Last 12 Mos.</c:v>
                </c:pt>
              </c:strCache>
            </c:strRef>
          </c:cat>
          <c:val>
            <c:numRef>
              <c:f>'lafans (2)'!$B$36:$B$43</c:f>
              <c:numCache>
                <c:formatCode>0.0</c:formatCode>
                <c:ptCount val="8"/>
                <c:pt idx="0">
                  <c:v>3.7</c:v>
                </c:pt>
                <c:pt idx="1">
                  <c:v>5.5</c:v>
                </c:pt>
                <c:pt idx="2">
                  <c:v>5.5</c:v>
                </c:pt>
                <c:pt idx="3">
                  <c:v>9</c:v>
                </c:pt>
                <c:pt idx="4">
                  <c:v>9.6999999999999993</c:v>
                </c:pt>
                <c:pt idx="5">
                  <c:v>5.5</c:v>
                </c:pt>
                <c:pt idx="6">
                  <c:v>4.8</c:v>
                </c:pt>
                <c:pt idx="7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59744"/>
        <c:axId val="100961280"/>
      </c:barChart>
      <c:catAx>
        <c:axId val="10095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0961280"/>
        <c:crosses val="autoZero"/>
        <c:auto val="1"/>
        <c:lblAlgn val="ctr"/>
        <c:lblOffset val="100"/>
        <c:noMultiLvlLbl val="0"/>
      </c:catAx>
      <c:valAx>
        <c:axId val="10096128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95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0.1165</cdr:x>
      <cdr:y>0.00825</cdr:y>
    </cdr:from>
    <cdr:to>
      <cdr:x>0.8935</cdr:x>
      <cdr:y>0.16875</cdr:y>
    </cdr:to>
    <cdr:sp macro="" textlink="">
      <cdr:nvSpPr>
        <cdr:cNvPr id="2048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3448" y="41255"/>
          <a:ext cx="5091836" cy="802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54864" tIns="41148" rIns="54864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375" b="1" i="0" strike="noStrike">
              <a:solidFill>
                <a:srgbClr val="800000"/>
              </a:solidFill>
              <a:latin typeface="Arial"/>
              <a:cs typeface="Arial"/>
            </a:rPr>
            <a:t>Legal Status of the 37 million Foreign Born in 2005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0.03036</cdr:y>
    </cdr:from>
    <cdr:to>
      <cdr:x>0.13488</cdr:x>
      <cdr:y>0.09286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-62459" y="176959"/>
          <a:ext cx="1155581" cy="364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l"/>
          <a:r>
            <a:rPr lang="en-US" sz="1600">
              <a:solidFill>
                <a:schemeClr val="tx1"/>
              </a:solidFill>
            </a:rPr>
            <a:t>Millions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CBD3F-9DD5-CF4B-A551-18A9935E97C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AC55B-829C-3E4F-A1EC-729C47D18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now need information about immigrants’ by legal status in order to anticipate the costs and management of comprehensive immigration reform, and this information is not readily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88EE-CC2C-5F48-8DF5-35FB230A78D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we haven’t – until</a:t>
            </a:r>
            <a:r>
              <a:rPr lang="en-US" baseline="0" dirty="0" smtClean="0"/>
              <a:t> recently – had demographic data on legal status, demographers have had to use indirect methods to estimate the size and characteristics of the unauthorized foreign born population.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common method is referred to as the residual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88EE-CC2C-5F48-8DF5-35FB230A78D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we haven’t – until</a:t>
            </a:r>
            <a:r>
              <a:rPr lang="en-US" baseline="0" dirty="0" smtClean="0"/>
              <a:t> recently – had demographic data on legal status, demographers have had to use indirect methods to estimate the size and characteristics of the unauthorized foreign born population.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common method is referred to as the residual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88EE-CC2C-5F48-8DF5-35FB230A78D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CBB3A-DF7C-42B7-8DF9-FD445CC1AC04}" type="slidenum">
              <a:rPr lang="en-US"/>
              <a:pPr/>
              <a:t>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of the unauthorized (maybe about 60%) entered without inspection—EWIs.  Another fraction came to the United States legally (with a tourist, work, or student visa) but then subsequently violated the terms of their visa by over-staying or working illegally.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JENNY</a:t>
            </a:r>
          </a:p>
          <a:p>
            <a:endParaRPr lang="en-US" smtClean="0">
              <a:latin typeface="Times New Roman" charset="0"/>
            </a:endParaRPr>
          </a:p>
          <a:p>
            <a:r>
              <a:rPr lang="en-US" smtClean="0">
                <a:latin typeface="Times New Roman" charset="0"/>
              </a:rPr>
              <a:t>Illegal immigration started to become noticeable in the 1970s.  This chart shows the most reliable estimates of the number of unauthorized immigrants in the United States. </a:t>
            </a:r>
          </a:p>
          <a:p>
            <a:r>
              <a:rPr lang="en-US" smtClean="0">
                <a:latin typeface="Times New Roman" charset="0"/>
              </a:rPr>
              <a:t>	</a:t>
            </a:r>
          </a:p>
          <a:p>
            <a:r>
              <a:rPr lang="en-US" smtClean="0">
                <a:latin typeface="Times New Roman" charset="0"/>
              </a:rPr>
              <a:t>In the two decades between 1988 and 2008, we saw a steady increase of about half-a-million per year, reaching 12 million by 2008.  This occurred despite increases in enforcement and deportations throughout the 1990s.</a:t>
            </a:r>
          </a:p>
          <a:p>
            <a:endParaRPr lang="en-US" smtClean="0">
              <a:latin typeface="Times New Roman" charset="0"/>
            </a:endParaRPr>
          </a:p>
          <a:p>
            <a:endParaRPr lang="en-US" smtClean="0">
              <a:latin typeface="Times New Roman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393E0-015F-CA48-8507-4DBAE5B773A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you can see what relief it was to learn that</a:t>
            </a:r>
            <a:r>
              <a:rPr lang="en-US" baseline="0" dirty="0" smtClean="0"/>
              <a:t> some major surveys have added questions about legal status to their interview schedules.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SIPP legal status questions</a:t>
            </a:r>
            <a:r>
              <a:rPr lang="en-US" baseline="0" dirty="0" smtClean="0"/>
              <a:t> were not widely publicized and the data are under-utilized.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88EE-CC2C-5F48-8DF5-35FB230A78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method is statistical</a:t>
            </a:r>
            <a:r>
              <a:rPr lang="en-US" baseline="0" dirty="0" smtClean="0"/>
              <a:t> imputation.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 imputations use the associations between a set of predictors and unauthorized status from a survey that includes questions about immigrants’ legal status (the donor sample) to assign legal status to foreign-born respondents in surveys lacking such measures (the target sample).  Statistical imputations have employed both “single” and “multiple” equation approaches as the basis for prediction. 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88EE-CC2C-5F48-8DF5-35FB230A78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125" name="Picture 5" descr="pri log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172200"/>
            <a:ext cx="5486400" cy="685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7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7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74638"/>
            <a:ext cx="2038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5962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92D867-BD71-4BCD-BCA0-A5858B321C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4101" name="Picture 5" descr="pri logo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6172200"/>
            <a:ext cx="5486400" cy="685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7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7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igrationpolicy.org/programs/us-immigration-policy-program-data-hub/unauthorized-immigrant-population-profi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/>
                </a:solidFill>
                <a:latin typeface="+mn-lt"/>
              </a:rPr>
              <a:t>Improving Data on Immigrant’s Legal Status</a:t>
            </a:r>
            <a:endParaRPr lang="en-US" dirty="0">
              <a:solidFill>
                <a:srgbClr val="30303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Van Hook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  <a:cs typeface="Tahoma"/>
              </a:rPr>
              <a:t>Limitations</a:t>
            </a:r>
            <a:endParaRPr lang="en-US" dirty="0">
              <a:solidFill>
                <a:srgbClr val="30303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1687866"/>
            <a:ext cx="8826529" cy="443829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b="1" dirty="0" smtClean="0"/>
              <a:t>Residual Method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Produces Aggregated estimates only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Surveys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How honest are people about their legal status?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Small sample sizes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12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2624"/>
            <a:ext cx="8229600" cy="13181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+mn-lt"/>
              </a:rPr>
              <a:t>Are unauthorized migrants captured in official surveys?</a:t>
            </a:r>
            <a:br>
              <a:rPr lang="en-US" dirty="0" smtClean="0">
                <a:solidFill>
                  <a:srgbClr val="303030"/>
                </a:solidFill>
                <a:latin typeface="+mn-lt"/>
              </a:rPr>
            </a:br>
            <a:endParaRPr lang="en-US" dirty="0">
              <a:solidFill>
                <a:srgbClr val="30303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YES</a:t>
            </a:r>
          </a:p>
          <a:p>
            <a:pPr algn="ctr"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But they are not fully covered…</a:t>
            </a:r>
          </a:p>
        </p:txBody>
      </p:sp>
    </p:spTree>
    <p:extLst>
      <p:ext uri="{BB962C8B-B14F-4D97-AF65-F5344CB8AC3E}">
        <p14:creationId xmlns:p14="http://schemas.microsoft.com/office/powerpoint/2010/main" val="4590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81" y="610850"/>
            <a:ext cx="8127653" cy="58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+mn-lt"/>
              </a:rPr>
              <a:t>Do people answer questions about legal status?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Usually</a:t>
            </a:r>
          </a:p>
          <a:p>
            <a:pPr algn="ctr">
              <a:buNone/>
            </a:pPr>
            <a:endParaRPr lang="en-US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2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505095" y="779237"/>
          <a:ext cx="8427848" cy="551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1019" y="2161346"/>
            <a:ext cx="41960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Among all Foreign born:</a:t>
            </a:r>
          </a:p>
          <a:p>
            <a:endParaRPr lang="en-US" dirty="0" smtClean="0"/>
          </a:p>
          <a:p>
            <a:r>
              <a:rPr lang="en-US" dirty="0" smtClean="0"/>
              <a:t>Missing on Migration Status:  4.3%</a:t>
            </a:r>
          </a:p>
          <a:p>
            <a:r>
              <a:rPr lang="en-US" dirty="0" smtClean="0"/>
              <a:t>Reported as Unauthorized:  26%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+mn-lt"/>
              </a:rPr>
              <a:t>Do people tell the truth?</a:t>
            </a:r>
            <a:endParaRPr lang="en-US" dirty="0">
              <a:solidFill>
                <a:srgbClr val="30303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Mostly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474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238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SIPP</a:t>
                      </a:r>
                    </a:p>
                    <a:p>
                      <a:pPr algn="ctr"/>
                      <a:r>
                        <a:rPr lang="en-US" sz="2400" dirty="0" smtClean="0"/>
                        <a:t>Hot deck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SIPP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 logical imputation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DHS</a:t>
                      </a:r>
                      <a:endParaRPr lang="en-US" sz="2400" dirty="0"/>
                    </a:p>
                  </a:txBody>
                  <a:tcPr/>
                </a:tc>
              </a:tr>
              <a:tr h="7175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Mexico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57.0</a:t>
                      </a:r>
                      <a:endParaRPr lang="en-US" sz="2400" dirty="0"/>
                    </a:p>
                  </a:txBody>
                  <a:tcPr/>
                </a:tc>
              </a:tr>
              <a:tr h="7175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 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7175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7175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Europe/Canada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7175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2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03030"/>
                </a:solidFill>
                <a:latin typeface="+mn-lt"/>
              </a:rPr>
              <a:t>New Methods for </a:t>
            </a:r>
            <a:br>
              <a:rPr lang="en-US" dirty="0" smtClean="0">
                <a:solidFill>
                  <a:srgbClr val="303030"/>
                </a:solidFill>
                <a:latin typeface="+mn-lt"/>
              </a:rPr>
            </a:br>
            <a:r>
              <a:rPr lang="en-US" dirty="0" smtClean="0">
                <a:solidFill>
                  <a:srgbClr val="303030"/>
                </a:solidFill>
                <a:latin typeface="+mn-lt"/>
              </a:rPr>
              <a:t>Using Survey Data</a:t>
            </a:r>
            <a:endParaRPr lang="en-US" dirty="0">
              <a:solidFill>
                <a:srgbClr val="30303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72501"/>
            <a:ext cx="8153400" cy="39536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Cross-survey multiple imputation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Solves the small sample-size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5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5B352E"/>
                </a:solidFill>
              </a:rPr>
              <a:t>Cross-survey multiple imputation</a:t>
            </a:r>
            <a:endParaRPr lang="en-US" dirty="0">
              <a:solidFill>
                <a:srgbClr val="5B352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782" y="2100109"/>
            <a:ext cx="2899780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B352E"/>
                </a:solidFill>
              </a:rPr>
              <a:t>Small Survey (SIPP)</a:t>
            </a:r>
          </a:p>
          <a:p>
            <a:endParaRPr lang="en-US" dirty="0" smtClean="0">
              <a:solidFill>
                <a:srgbClr val="5B352E"/>
              </a:solidFill>
            </a:endParaRPr>
          </a:p>
          <a:p>
            <a:pPr algn="ctr"/>
            <a:r>
              <a:rPr lang="en-US" b="1" dirty="0" smtClean="0">
                <a:solidFill>
                  <a:srgbClr val="5B352E"/>
                </a:solidFill>
              </a:rPr>
              <a:t>Unauthorized Status</a:t>
            </a:r>
          </a:p>
          <a:p>
            <a:pPr algn="ctr"/>
            <a:endParaRPr lang="en-US" dirty="0" smtClean="0">
              <a:solidFill>
                <a:srgbClr val="5B352E"/>
              </a:solidFill>
            </a:endParaRPr>
          </a:p>
          <a:p>
            <a:pPr algn="ctr"/>
            <a:endParaRPr lang="en-US" b="1" dirty="0" smtClean="0">
              <a:solidFill>
                <a:srgbClr val="5B352E"/>
              </a:solidFill>
            </a:endParaRPr>
          </a:p>
          <a:p>
            <a:pPr algn="ctr"/>
            <a:endParaRPr lang="en-US" b="1" dirty="0" smtClean="0">
              <a:solidFill>
                <a:srgbClr val="5B352E"/>
              </a:solidFill>
            </a:endParaRPr>
          </a:p>
          <a:p>
            <a:pPr algn="ctr"/>
            <a:r>
              <a:rPr lang="en-US" b="1" dirty="0" smtClean="0">
                <a:solidFill>
                  <a:srgbClr val="5B352E"/>
                </a:solidFill>
              </a:rPr>
              <a:t>Common variables</a:t>
            </a:r>
          </a:p>
          <a:p>
            <a:pPr algn="ctr"/>
            <a:endParaRPr lang="en-US" dirty="0">
              <a:solidFill>
                <a:srgbClr val="5B352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7054" y="2066687"/>
            <a:ext cx="2886060" cy="2923878"/>
          </a:xfrm>
          <a:prstGeom prst="rect">
            <a:avLst/>
          </a:prstGeom>
          <a:solidFill>
            <a:srgbClr val="FFFFFF"/>
          </a:solidFill>
          <a:ln>
            <a:solidFill>
              <a:srgbClr val="2929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B352E"/>
                </a:solidFill>
              </a:rPr>
              <a:t>Big Survey (Census)</a:t>
            </a:r>
          </a:p>
          <a:p>
            <a:pPr algn="ctr"/>
            <a:endParaRPr lang="en-US" dirty="0" smtClean="0">
              <a:solidFill>
                <a:srgbClr val="5B352E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5B352E"/>
                </a:solidFill>
              </a:rPr>
              <a:t>?</a:t>
            </a:r>
          </a:p>
          <a:p>
            <a:pPr algn="ctr"/>
            <a:endParaRPr lang="en-US" dirty="0" smtClean="0">
              <a:solidFill>
                <a:srgbClr val="5B352E"/>
              </a:solidFill>
            </a:endParaRPr>
          </a:p>
          <a:p>
            <a:pPr algn="ctr"/>
            <a:endParaRPr lang="en-US" dirty="0" smtClean="0">
              <a:solidFill>
                <a:srgbClr val="5B352E"/>
              </a:solidFill>
            </a:endParaRPr>
          </a:p>
          <a:p>
            <a:pPr algn="ctr"/>
            <a:endParaRPr lang="en-US" b="1" dirty="0" smtClean="0">
              <a:solidFill>
                <a:srgbClr val="5B352E"/>
              </a:solidFill>
            </a:endParaRPr>
          </a:p>
          <a:p>
            <a:pPr algn="ctr"/>
            <a:r>
              <a:rPr lang="en-US" b="1" dirty="0" smtClean="0">
                <a:solidFill>
                  <a:srgbClr val="5B352E"/>
                </a:solidFill>
              </a:rPr>
              <a:t>Common variables</a:t>
            </a:r>
            <a:endParaRPr lang="en-US" b="1" dirty="0">
              <a:solidFill>
                <a:srgbClr val="5B352E"/>
              </a:solidFill>
            </a:endParaRPr>
          </a:p>
          <a:p>
            <a:pPr algn="ctr"/>
            <a:endParaRPr lang="en-US" b="1" dirty="0" smtClean="0">
              <a:solidFill>
                <a:srgbClr val="5B352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79219" y="3112585"/>
            <a:ext cx="692654" cy="392106"/>
          </a:xfrm>
          <a:prstGeom prst="rightArrow">
            <a:avLst/>
          </a:prstGeom>
          <a:solidFill>
            <a:schemeClr val="tx2"/>
          </a:solidFill>
          <a:ln>
            <a:solidFill>
              <a:srgbClr val="292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22297" y="3476002"/>
            <a:ext cx="1" cy="61832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52963" y="3528135"/>
            <a:ext cx="1" cy="61832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47642" y="2907809"/>
            <a:ext cx="27068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Unauthorized Status (imputed)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MPI Data Hub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4458" r="4458"/>
          <a:stretch>
            <a:fillRect/>
          </a:stretch>
        </p:blipFill>
        <p:spPr>
          <a:xfrm>
            <a:off x="717199" y="1717182"/>
            <a:ext cx="8153400" cy="4525963"/>
          </a:xfrm>
        </p:spPr>
      </p:pic>
    </p:spTree>
    <p:extLst>
      <p:ext uri="{BB962C8B-B14F-4D97-AF65-F5344CB8AC3E}">
        <p14:creationId xmlns:p14="http://schemas.microsoft.com/office/powerpoint/2010/main" val="33927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303030"/>
                </a:solidFill>
                <a:latin typeface="Tahoma"/>
                <a:cs typeface="Tahoma"/>
              </a:rPr>
              <a:t>If a tree falls in a forest and no one hears it, does it make a sound?</a:t>
            </a:r>
            <a:endParaRPr lang="en-US" sz="3200" dirty="0">
              <a:solidFill>
                <a:srgbClr val="303030"/>
              </a:solidFill>
              <a:latin typeface="Tahoma"/>
              <a:cs typeface="Tahom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97" b="83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458" r="4458"/>
          <a:stretch>
            <a:fillRect/>
          </a:stretch>
        </p:blipFill>
        <p:spPr>
          <a:xfrm>
            <a:off x="-1228732" y="-126838"/>
            <a:ext cx="11638439" cy="6460513"/>
          </a:xfrm>
        </p:spPr>
      </p:pic>
    </p:spTree>
    <p:extLst>
      <p:ext uri="{BB962C8B-B14F-4D97-AF65-F5344CB8AC3E}">
        <p14:creationId xmlns:p14="http://schemas.microsoft.com/office/powerpoint/2010/main" val="38417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authorize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98" r="-19598"/>
          <a:stretch>
            <a:fillRect/>
          </a:stretch>
        </p:blipFill>
        <p:spPr>
          <a:xfrm>
            <a:off x="-969122" y="392665"/>
            <a:ext cx="11111485" cy="6168000"/>
          </a:xfrm>
        </p:spPr>
      </p:pic>
    </p:spTree>
    <p:extLst>
      <p:ext uri="{BB962C8B-B14F-4D97-AF65-F5344CB8AC3E}">
        <p14:creationId xmlns:p14="http://schemas.microsoft.com/office/powerpoint/2010/main" val="169782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294" r="-5294"/>
          <a:stretch>
            <a:fillRect/>
          </a:stretch>
        </p:blipFill>
        <p:spPr>
          <a:xfrm>
            <a:off x="232638" y="1303502"/>
            <a:ext cx="8597580" cy="4772528"/>
          </a:xfrm>
        </p:spPr>
      </p:pic>
    </p:spTree>
    <p:extLst>
      <p:ext uri="{BB962C8B-B14F-4D97-AF65-F5344CB8AC3E}">
        <p14:creationId xmlns:p14="http://schemas.microsoft.com/office/powerpoint/2010/main" val="5264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AP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98" r="-19598"/>
          <a:stretch>
            <a:fillRect/>
          </a:stretch>
        </p:blipFill>
        <p:spPr>
          <a:xfrm>
            <a:off x="-1181772" y="0"/>
            <a:ext cx="11507934" cy="6388069"/>
          </a:xfrm>
        </p:spPr>
      </p:pic>
    </p:spTree>
    <p:extLst>
      <p:ext uri="{BB962C8B-B14F-4D97-AF65-F5344CB8AC3E}">
        <p14:creationId xmlns:p14="http://schemas.microsoft.com/office/powerpoint/2010/main" val="21753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18328"/>
            <a:ext cx="8138571" cy="5507836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en-US" sz="4000" dirty="0" smtClean="0"/>
              <a:t>Light is better than shadows </a:t>
            </a:r>
          </a:p>
          <a:p>
            <a:pPr algn="ctr">
              <a:buNone/>
            </a:pPr>
            <a:endParaRPr lang="en-US" dirty="0" smtClean="0"/>
          </a:p>
          <a:p>
            <a:pPr lvl="1" algn="just">
              <a:spcAft>
                <a:spcPts val="1200"/>
              </a:spcAft>
              <a:buNone/>
            </a:pPr>
            <a:r>
              <a:rPr lang="en-US" sz="3459" dirty="0" smtClean="0"/>
              <a:t> </a:t>
            </a:r>
            <a:r>
              <a:rPr lang="en-US" dirty="0" smtClean="0">
                <a:solidFill>
                  <a:srgbClr val="303030"/>
                </a:solidFill>
              </a:rPr>
              <a:t>“Only by ensuring that scientific data is never distorted or concealed to serve a political agenda, making scientific decisions based on facts, not ideology, and including the public in our decision-making process will we harness the power of science to achieve our goals.”</a:t>
            </a:r>
          </a:p>
          <a:p>
            <a:pPr algn="ctr">
              <a:buNone/>
            </a:pPr>
            <a:r>
              <a:rPr lang="en-US" sz="2400" dirty="0" smtClean="0"/>
              <a:t>--Barack Obama, Sept. 4,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89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  <a:cs typeface="Tahoma"/>
              </a:rPr>
              <a:t>Outline</a:t>
            </a:r>
            <a:endParaRPr lang="en-US" dirty="0">
              <a:solidFill>
                <a:srgbClr val="303030"/>
              </a:solidFill>
              <a:latin typeface="Tahoma"/>
              <a:cs typeface="Tahom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8740" y="1600200"/>
            <a:ext cx="7868059" cy="4525963"/>
          </a:xfrm>
        </p:spPr>
        <p:txBody>
          <a:bodyPr/>
          <a:lstStyle/>
          <a:p>
            <a:r>
              <a:rPr lang="en-US" dirty="0" smtClean="0"/>
              <a:t>Limitations of data on unauthorized immigrants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Methodological Advancements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Applications:  MPI Data 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/>
                </a:solidFill>
                <a:latin typeface="+mn-lt"/>
              </a:rPr>
              <a:t>Acknowledgements</a:t>
            </a:r>
            <a:endParaRPr lang="en-US" dirty="0">
              <a:solidFill>
                <a:srgbClr val="30303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Collaborators: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2800" dirty="0" smtClean="0"/>
              <a:t>James </a:t>
            </a:r>
            <a:r>
              <a:rPr lang="en-US" sz="2800" dirty="0" err="1" smtClean="0"/>
              <a:t>Bachmeier</a:t>
            </a:r>
            <a:r>
              <a:rPr lang="en-US" sz="2800" dirty="0" smtClean="0"/>
              <a:t>, Randy Capps, Michael Fix, Donna Coffman, </a:t>
            </a:r>
            <a:r>
              <a:rPr lang="en-US" sz="2800" dirty="0" err="1" smtClean="0"/>
              <a:t>Ofer</a:t>
            </a:r>
            <a:r>
              <a:rPr lang="en-US" sz="2800" dirty="0" smtClean="0"/>
              <a:t> </a:t>
            </a:r>
            <a:r>
              <a:rPr lang="en-US" sz="2800" dirty="0" err="1" smtClean="0"/>
              <a:t>Harel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Grants: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P01 HD062498 </a:t>
            </a:r>
            <a:r>
              <a:rPr lang="en-US" sz="2800" dirty="0"/>
              <a:t>“The Mexican Children of Immigrants Program Project</a:t>
            </a:r>
            <a:r>
              <a:rPr lang="en-US" sz="2800" dirty="0" smtClean="0"/>
              <a:t>”</a:t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RC2 </a:t>
            </a:r>
            <a:r>
              <a:rPr lang="en-US" sz="2800" dirty="0"/>
              <a:t>HD064497. “Generating Linked NCHS and OIS Data for Immigrant Health and Mortality Research</a:t>
            </a:r>
            <a:r>
              <a:rPr lang="en-US" sz="2800" dirty="0" smtClean="0"/>
              <a:t> ”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Department of Homeland Security (DHS)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03030"/>
                </a:solidFill>
                <a:latin typeface="Tahoma"/>
                <a:cs typeface="Tahoma"/>
              </a:rPr>
              <a:t>How we know what we know</a:t>
            </a:r>
            <a:endParaRPr lang="en-US" sz="4000" dirty="0">
              <a:solidFill>
                <a:srgbClr val="30303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2" y="2172501"/>
            <a:ext cx="8051858" cy="3953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324" dirty="0" smtClean="0">
                <a:solidFill>
                  <a:schemeClr val="tx1">
                    <a:lumMod val="50000"/>
                  </a:schemeClr>
                </a:solidFill>
              </a:rPr>
              <a:t>Residual Method</a:t>
            </a:r>
          </a:p>
          <a:p>
            <a:pPr algn="ctr">
              <a:buNone/>
            </a:pPr>
            <a:endParaRPr lang="en-US" sz="4324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324" dirty="0" smtClean="0">
                <a:solidFill>
                  <a:schemeClr val="tx1">
                    <a:lumMod val="50000"/>
                  </a:schemeClr>
                </a:solidFill>
              </a:rPr>
              <a:t>Surveys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03030"/>
                </a:solidFill>
                <a:latin typeface="Tahoma"/>
                <a:cs typeface="Tahoma"/>
              </a:rPr>
              <a:t>Residual Method</a:t>
            </a:r>
            <a:endParaRPr lang="en-US" dirty="0">
              <a:solidFill>
                <a:srgbClr val="303030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2501"/>
            <a:ext cx="8532242" cy="39536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Unauthorized FB =</a:t>
            </a:r>
          </a:p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Total FB (Census) – Legal FB (Admin data)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/>
          </p:nvPr>
        </p:nvGraphicFramePr>
        <p:xfrm>
          <a:off x="609600" y="609600"/>
          <a:ext cx="7958138" cy="587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65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10696"/>
              </p:ext>
            </p:extLst>
          </p:nvPr>
        </p:nvGraphicFramePr>
        <p:xfrm>
          <a:off x="0" y="321184"/>
          <a:ext cx="9125569" cy="609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1" name="TextBox 4"/>
          <p:cNvSpPr txBox="1">
            <a:spLocks noChangeArrowheads="1"/>
          </p:cNvSpPr>
          <p:nvPr/>
        </p:nvSpPr>
        <p:spPr bwMode="auto">
          <a:xfrm>
            <a:off x="0" y="5449888"/>
            <a:ext cx="12430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2 Million</a:t>
            </a: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2846388" y="5449888"/>
            <a:ext cx="12430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2 Million</a:t>
            </a: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1990725" y="4365625"/>
            <a:ext cx="124301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3 Million</a:t>
            </a:r>
          </a:p>
        </p:txBody>
      </p:sp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7583488" y="1196975"/>
            <a:ext cx="15763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12 Million</a:t>
            </a:r>
          </a:p>
        </p:txBody>
      </p:sp>
      <p:sp>
        <p:nvSpPr>
          <p:cNvPr id="63495" name="TextBox 8"/>
          <p:cNvSpPr txBox="1">
            <a:spLocks noChangeArrowheads="1"/>
          </p:cNvSpPr>
          <p:nvPr/>
        </p:nvSpPr>
        <p:spPr bwMode="auto">
          <a:xfrm>
            <a:off x="8053388" y="2286000"/>
            <a:ext cx="1106487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0000FF"/>
                </a:solidFill>
              </a:rPr>
              <a:t>11 Million</a:t>
            </a:r>
          </a:p>
        </p:txBody>
      </p:sp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381000" y="6400800"/>
            <a:ext cx="800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Sources:  Various reports by Passel, Woodrow, Bean, Van Hook, Hoefer, Rytina, Warren </a:t>
            </a:r>
          </a:p>
        </p:txBody>
      </p:sp>
    </p:spTree>
    <p:extLst>
      <p:ext uri="{BB962C8B-B14F-4D97-AF65-F5344CB8AC3E}">
        <p14:creationId xmlns:p14="http://schemas.microsoft.com/office/powerpoint/2010/main" val="29441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riclassic-new">
  <a:themeElements>
    <a:clrScheme name="pri2006r2 13">
      <a:dk1>
        <a:srgbClr val="5F5F5F"/>
      </a:dk1>
      <a:lt1>
        <a:srgbClr val="FFFFFF"/>
      </a:lt1>
      <a:dk2>
        <a:srgbClr val="33486C"/>
      </a:dk2>
      <a:lt2>
        <a:srgbClr val="808080"/>
      </a:lt2>
      <a:accent1>
        <a:srgbClr val="49689C"/>
      </a:accent1>
      <a:accent2>
        <a:srgbClr val="1F8CC3"/>
      </a:accent2>
      <a:accent3>
        <a:srgbClr val="FFFFFF"/>
      </a:accent3>
      <a:accent4>
        <a:srgbClr val="505050"/>
      </a:accent4>
      <a:accent5>
        <a:srgbClr val="B1B9CB"/>
      </a:accent5>
      <a:accent6>
        <a:srgbClr val="1B7EB0"/>
      </a:accent6>
      <a:hlink>
        <a:srgbClr val="2DB53A"/>
      </a:hlink>
      <a:folHlink>
        <a:srgbClr val="18621F"/>
      </a:folHlink>
    </a:clrScheme>
    <a:fontScheme name="pri2006r2">
      <a:majorFont>
        <a:latin typeface="Garamond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2006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13">
        <a:dk1>
          <a:srgbClr val="5F5F5F"/>
        </a:dk1>
        <a:lt1>
          <a:srgbClr val="FFFFFF"/>
        </a:lt1>
        <a:dk2>
          <a:srgbClr val="33486C"/>
        </a:dk2>
        <a:lt2>
          <a:srgbClr val="808080"/>
        </a:lt2>
        <a:accent1>
          <a:srgbClr val="49689C"/>
        </a:accent1>
        <a:accent2>
          <a:srgbClr val="1F8CC3"/>
        </a:accent2>
        <a:accent3>
          <a:srgbClr val="FFFFFF"/>
        </a:accent3>
        <a:accent4>
          <a:srgbClr val="505050"/>
        </a:accent4>
        <a:accent5>
          <a:srgbClr val="B1B9CB"/>
        </a:accent5>
        <a:accent6>
          <a:srgbClr val="1B7EB0"/>
        </a:accent6>
        <a:hlink>
          <a:srgbClr val="2DB53A"/>
        </a:hlink>
        <a:folHlink>
          <a:srgbClr val="1862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448</TotalTime>
  <Words>650</Words>
  <Application>Microsoft Office PowerPoint</Application>
  <PresentationFormat>On-screen Show (4:3)</PresentationFormat>
  <Paragraphs>151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priclassic-new</vt:lpstr>
      <vt:lpstr>Improving Data on Immigrant’s Legal Status</vt:lpstr>
      <vt:lpstr>If a tree falls in a forest and no one hears it, does it make a sound?</vt:lpstr>
      <vt:lpstr>PowerPoint Presentation</vt:lpstr>
      <vt:lpstr>Outline</vt:lpstr>
      <vt:lpstr>Acknowledgements</vt:lpstr>
      <vt:lpstr>How we know what we know</vt:lpstr>
      <vt:lpstr>Residual Method</vt:lpstr>
      <vt:lpstr>PowerPoint Presentation</vt:lpstr>
      <vt:lpstr>PowerPoint Presentation</vt:lpstr>
      <vt:lpstr>Limitations</vt:lpstr>
      <vt:lpstr>Are unauthorized migrants captured in official surveys? </vt:lpstr>
      <vt:lpstr>PowerPoint Presentation</vt:lpstr>
      <vt:lpstr>Do people answer questions about legal status?</vt:lpstr>
      <vt:lpstr>PowerPoint Presentation</vt:lpstr>
      <vt:lpstr>Do people tell the truth?</vt:lpstr>
      <vt:lpstr>PowerPoint Presentation</vt:lpstr>
      <vt:lpstr>New Methods for  Using Survey Data</vt:lpstr>
      <vt:lpstr>Cross-survey multiple imputation</vt:lpstr>
      <vt:lpstr>MPI Data Hub</vt:lpstr>
      <vt:lpstr>PowerPoint Presentation</vt:lpstr>
      <vt:lpstr>PowerPoint Presentation</vt:lpstr>
      <vt:lpstr>PowerPoint Presentation</vt:lpstr>
      <vt:lpstr>PowerPoint Presentation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M. Dillon</dc:creator>
  <cp:lastModifiedBy>Stafford, Cara</cp:lastModifiedBy>
  <cp:revision>15</cp:revision>
  <dcterms:created xsi:type="dcterms:W3CDTF">2014-12-08T14:10:39Z</dcterms:created>
  <dcterms:modified xsi:type="dcterms:W3CDTF">2015-03-03T18:00:48Z</dcterms:modified>
</cp:coreProperties>
</file>