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4" r:id="rId5"/>
    <p:sldId id="270" r:id="rId6"/>
    <p:sldId id="283" r:id="rId7"/>
    <p:sldId id="271" r:id="rId8"/>
    <p:sldId id="286" r:id="rId9"/>
    <p:sldId id="259" r:id="rId10"/>
    <p:sldId id="261" r:id="rId11"/>
    <p:sldId id="269" r:id="rId12"/>
    <p:sldId id="287" r:id="rId13"/>
    <p:sldId id="284" r:id="rId14"/>
    <p:sldId id="290" r:id="rId15"/>
    <p:sldId id="291" r:id="rId16"/>
    <p:sldId id="292" r:id="rId17"/>
    <p:sldId id="279" r:id="rId18"/>
    <p:sldId id="275" r:id="rId19"/>
    <p:sldId id="272" r:id="rId20"/>
    <p:sldId id="257" r:id="rId21"/>
    <p:sldId id="280" r:id="rId22"/>
    <p:sldId id="288" r:id="rId23"/>
    <p:sldId id="289"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5963D-E8F5-4206-BF99-0500A25C96F4}" v="8" dt="2020-04-16T14:23:2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220" autoAdjust="0"/>
  </p:normalViewPr>
  <p:slideViewPr>
    <p:cSldViewPr>
      <p:cViewPr varScale="1">
        <p:scale>
          <a:sx n="86" d="100"/>
          <a:sy n="86" d="100"/>
        </p:scale>
        <p:origin x="1397"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dhia, Shoba Sivaprasad" userId="db6422cb-4389-42f0-bc04-36734b98658a" providerId="ADAL" clId="{B505963D-E8F5-4206-BF99-0500A25C96F4}"/>
    <pc:docChg chg="undo custSel mod addSld delSld modSld">
      <pc:chgData name="Wadhia, Shoba Sivaprasad" userId="db6422cb-4389-42f0-bc04-36734b98658a" providerId="ADAL" clId="{B505963D-E8F5-4206-BF99-0500A25C96F4}" dt="2020-04-16T18:03:10.026" v="508" actId="120"/>
      <pc:docMkLst>
        <pc:docMk/>
      </pc:docMkLst>
      <pc:sldChg chg="addSp delSp modSp">
        <pc:chgData name="Wadhia, Shoba Sivaprasad" userId="db6422cb-4389-42f0-bc04-36734b98658a" providerId="ADAL" clId="{B505963D-E8F5-4206-BF99-0500A25C96F4}" dt="2020-04-16T14:21:45.597" v="263" actId="1076"/>
        <pc:sldMkLst>
          <pc:docMk/>
          <pc:sldMk cId="3703415272" sldId="257"/>
        </pc:sldMkLst>
        <pc:spChg chg="mod">
          <ac:chgData name="Wadhia, Shoba Sivaprasad" userId="db6422cb-4389-42f0-bc04-36734b98658a" providerId="ADAL" clId="{B505963D-E8F5-4206-BF99-0500A25C96F4}" dt="2020-04-16T14:21:31.126" v="260" actId="14100"/>
          <ac:spMkLst>
            <pc:docMk/>
            <pc:sldMk cId="3703415272" sldId="257"/>
            <ac:spMk id="3" creationId="{5AF9DBF1-8273-744C-B9F1-D961B7AA0BFC}"/>
          </ac:spMkLst>
        </pc:spChg>
        <pc:spChg chg="mod">
          <ac:chgData name="Wadhia, Shoba Sivaprasad" userId="db6422cb-4389-42f0-bc04-36734b98658a" providerId="ADAL" clId="{B505963D-E8F5-4206-BF99-0500A25C96F4}" dt="2020-04-16T14:21:38.382" v="262" actId="1076"/>
          <ac:spMkLst>
            <pc:docMk/>
            <pc:sldMk cId="3703415272" sldId="257"/>
            <ac:spMk id="5" creationId="{9543F9F8-6C5D-4787-A365-59691D35FE28}"/>
          </ac:spMkLst>
        </pc:spChg>
        <pc:picChg chg="del">
          <ac:chgData name="Wadhia, Shoba Sivaprasad" userId="db6422cb-4389-42f0-bc04-36734b98658a" providerId="ADAL" clId="{B505963D-E8F5-4206-BF99-0500A25C96F4}" dt="2020-04-16T14:21:16.553" v="257" actId="478"/>
          <ac:picMkLst>
            <pc:docMk/>
            <pc:sldMk cId="3703415272" sldId="257"/>
            <ac:picMk id="4" creationId="{6C5D3452-64DF-4632-966A-FA2C7C2DC19E}"/>
          </ac:picMkLst>
        </pc:picChg>
        <pc:picChg chg="add mod">
          <ac:chgData name="Wadhia, Shoba Sivaprasad" userId="db6422cb-4389-42f0-bc04-36734b98658a" providerId="ADAL" clId="{B505963D-E8F5-4206-BF99-0500A25C96F4}" dt="2020-04-16T14:21:45.597" v="263" actId="1076"/>
          <ac:picMkLst>
            <pc:docMk/>
            <pc:sldMk cId="3703415272" sldId="257"/>
            <ac:picMk id="6" creationId="{8F8CB0B0-31C7-4B07-A2CA-220249135D88}"/>
          </ac:picMkLst>
        </pc:picChg>
      </pc:sldChg>
      <pc:sldChg chg="modSp">
        <pc:chgData name="Wadhia, Shoba Sivaprasad" userId="db6422cb-4389-42f0-bc04-36734b98658a" providerId="ADAL" clId="{B505963D-E8F5-4206-BF99-0500A25C96F4}" dt="2020-04-16T18:03:10.026" v="508" actId="120"/>
        <pc:sldMkLst>
          <pc:docMk/>
          <pc:sldMk cId="3787864372" sldId="270"/>
        </pc:sldMkLst>
        <pc:spChg chg="mod">
          <ac:chgData name="Wadhia, Shoba Sivaprasad" userId="db6422cb-4389-42f0-bc04-36734b98658a" providerId="ADAL" clId="{B505963D-E8F5-4206-BF99-0500A25C96F4}" dt="2020-04-16T18:03:10.026" v="508" actId="120"/>
          <ac:spMkLst>
            <pc:docMk/>
            <pc:sldMk cId="3787864372" sldId="270"/>
            <ac:spMk id="3" creationId="{C2A5E432-DBCA-40D5-AA0A-A90D4B800451}"/>
          </ac:spMkLst>
        </pc:spChg>
      </pc:sldChg>
      <pc:sldChg chg="modSp">
        <pc:chgData name="Wadhia, Shoba Sivaprasad" userId="db6422cb-4389-42f0-bc04-36734b98658a" providerId="ADAL" clId="{B505963D-E8F5-4206-BF99-0500A25C96F4}" dt="2020-04-14T20:00:47.608" v="11" actId="20577"/>
        <pc:sldMkLst>
          <pc:docMk/>
          <pc:sldMk cId="120570062" sldId="272"/>
        </pc:sldMkLst>
        <pc:spChg chg="mod">
          <ac:chgData name="Wadhia, Shoba Sivaprasad" userId="db6422cb-4389-42f0-bc04-36734b98658a" providerId="ADAL" clId="{B505963D-E8F5-4206-BF99-0500A25C96F4}" dt="2020-04-14T20:00:47.608" v="11" actId="20577"/>
          <ac:spMkLst>
            <pc:docMk/>
            <pc:sldMk cId="120570062" sldId="272"/>
            <ac:spMk id="3" creationId="{A7FDD897-4D27-084B-9909-9B7B0998AB43}"/>
          </ac:spMkLst>
        </pc:spChg>
      </pc:sldChg>
      <pc:sldChg chg="del">
        <pc:chgData name="Wadhia, Shoba Sivaprasad" userId="db6422cb-4389-42f0-bc04-36734b98658a" providerId="ADAL" clId="{B505963D-E8F5-4206-BF99-0500A25C96F4}" dt="2020-04-16T13:40:28.182" v="69" actId="47"/>
        <pc:sldMkLst>
          <pc:docMk/>
          <pc:sldMk cId="818435981" sldId="273"/>
        </pc:sldMkLst>
      </pc:sldChg>
      <pc:sldChg chg="addSp delSp modSp">
        <pc:chgData name="Wadhia, Shoba Sivaprasad" userId="db6422cb-4389-42f0-bc04-36734b98658a" providerId="ADAL" clId="{B505963D-E8F5-4206-BF99-0500A25C96F4}" dt="2020-04-16T14:23:35.880" v="282" actId="26606"/>
        <pc:sldMkLst>
          <pc:docMk/>
          <pc:sldMk cId="1377554081" sldId="274"/>
        </pc:sldMkLst>
        <pc:picChg chg="add mod">
          <ac:chgData name="Wadhia, Shoba Sivaprasad" userId="db6422cb-4389-42f0-bc04-36734b98658a" providerId="ADAL" clId="{B505963D-E8F5-4206-BF99-0500A25C96F4}" dt="2020-04-16T14:23:35.880" v="282" actId="26606"/>
          <ac:picMkLst>
            <pc:docMk/>
            <pc:sldMk cId="1377554081" sldId="274"/>
            <ac:picMk id="2" creationId="{AD0A5400-9BB5-4BB9-BD7D-228EA6FC3D2C}"/>
          </ac:picMkLst>
        </pc:picChg>
        <pc:picChg chg="del">
          <ac:chgData name="Wadhia, Shoba Sivaprasad" userId="db6422cb-4389-42f0-bc04-36734b98658a" providerId="ADAL" clId="{B505963D-E8F5-4206-BF99-0500A25C96F4}" dt="2020-04-16T14:22:21.549" v="275" actId="478"/>
          <ac:picMkLst>
            <pc:docMk/>
            <pc:sldMk cId="1377554081" sldId="274"/>
            <ac:picMk id="4" creationId="{511EDF8B-917B-4B3D-BA24-1823F721CE72}"/>
          </ac:picMkLst>
        </pc:picChg>
      </pc:sldChg>
      <pc:sldChg chg="modSp">
        <pc:chgData name="Wadhia, Shoba Sivaprasad" userId="db6422cb-4389-42f0-bc04-36734b98658a" providerId="ADAL" clId="{B505963D-E8F5-4206-BF99-0500A25C96F4}" dt="2020-04-16T14:22:04.186" v="274" actId="20577"/>
        <pc:sldMkLst>
          <pc:docMk/>
          <pc:sldMk cId="4190576881" sldId="280"/>
        </pc:sldMkLst>
        <pc:spChg chg="mod">
          <ac:chgData name="Wadhia, Shoba Sivaprasad" userId="db6422cb-4389-42f0-bc04-36734b98658a" providerId="ADAL" clId="{B505963D-E8F5-4206-BF99-0500A25C96F4}" dt="2020-04-16T14:22:04.186" v="274" actId="20577"/>
          <ac:spMkLst>
            <pc:docMk/>
            <pc:sldMk cId="4190576881" sldId="280"/>
            <ac:spMk id="3" creationId="{C1D4DF1B-7BFD-4F04-AEC3-265E5EE83F39}"/>
          </ac:spMkLst>
        </pc:spChg>
      </pc:sldChg>
      <pc:sldChg chg="modSp">
        <pc:chgData name="Wadhia, Shoba Sivaprasad" userId="db6422cb-4389-42f0-bc04-36734b98658a" providerId="ADAL" clId="{B505963D-E8F5-4206-BF99-0500A25C96F4}" dt="2020-04-15T20:14:18.986" v="66" actId="20577"/>
        <pc:sldMkLst>
          <pc:docMk/>
          <pc:sldMk cId="2834454370" sldId="286"/>
        </pc:sldMkLst>
        <pc:spChg chg="mod">
          <ac:chgData name="Wadhia, Shoba Sivaprasad" userId="db6422cb-4389-42f0-bc04-36734b98658a" providerId="ADAL" clId="{B505963D-E8F5-4206-BF99-0500A25C96F4}" dt="2020-04-15T20:14:18.986" v="66" actId="20577"/>
          <ac:spMkLst>
            <pc:docMk/>
            <pc:sldMk cId="2834454370" sldId="286"/>
            <ac:spMk id="5" creationId="{E53C5DC9-242F-674F-826E-A5196562C064}"/>
          </ac:spMkLst>
        </pc:spChg>
      </pc:sldChg>
      <pc:sldChg chg="modSp">
        <pc:chgData name="Wadhia, Shoba Sivaprasad" userId="db6422cb-4389-42f0-bc04-36734b98658a" providerId="ADAL" clId="{B505963D-E8F5-4206-BF99-0500A25C96F4}" dt="2020-04-16T17:57:26.311" v="283" actId="255"/>
        <pc:sldMkLst>
          <pc:docMk/>
          <pc:sldMk cId="366129403" sldId="288"/>
        </pc:sldMkLst>
        <pc:spChg chg="mod">
          <ac:chgData name="Wadhia, Shoba Sivaprasad" userId="db6422cb-4389-42f0-bc04-36734b98658a" providerId="ADAL" clId="{B505963D-E8F5-4206-BF99-0500A25C96F4}" dt="2020-04-16T17:57:26.311" v="283" actId="255"/>
          <ac:spMkLst>
            <pc:docMk/>
            <pc:sldMk cId="366129403" sldId="288"/>
            <ac:spMk id="3" creationId="{42CC5474-2C8B-4913-80F8-4E9E1C732608}"/>
          </ac:spMkLst>
        </pc:spChg>
      </pc:sldChg>
      <pc:sldChg chg="modSp">
        <pc:chgData name="Wadhia, Shoba Sivaprasad" userId="db6422cb-4389-42f0-bc04-36734b98658a" providerId="ADAL" clId="{B505963D-E8F5-4206-BF99-0500A25C96F4}" dt="2020-04-16T18:02:53.107" v="505" actId="20577"/>
        <pc:sldMkLst>
          <pc:docMk/>
          <pc:sldMk cId="4177000886" sldId="290"/>
        </pc:sldMkLst>
        <pc:spChg chg="mod">
          <ac:chgData name="Wadhia, Shoba Sivaprasad" userId="db6422cb-4389-42f0-bc04-36734b98658a" providerId="ADAL" clId="{B505963D-E8F5-4206-BF99-0500A25C96F4}" dt="2020-04-16T18:02:53.107" v="505" actId="20577"/>
          <ac:spMkLst>
            <pc:docMk/>
            <pc:sldMk cId="4177000886" sldId="290"/>
            <ac:spMk id="3" creationId="{D38FAB9F-F5DA-437A-918E-615C31464086}"/>
          </ac:spMkLst>
        </pc:spChg>
      </pc:sldChg>
      <pc:sldChg chg="modSp">
        <pc:chgData name="Wadhia, Shoba Sivaprasad" userId="db6422cb-4389-42f0-bc04-36734b98658a" providerId="ADAL" clId="{B505963D-E8F5-4206-BF99-0500A25C96F4}" dt="2020-04-16T17:59:07.439" v="292" actId="255"/>
        <pc:sldMkLst>
          <pc:docMk/>
          <pc:sldMk cId="11707421" sldId="292"/>
        </pc:sldMkLst>
        <pc:spChg chg="mod">
          <ac:chgData name="Wadhia, Shoba Sivaprasad" userId="db6422cb-4389-42f0-bc04-36734b98658a" providerId="ADAL" clId="{B505963D-E8F5-4206-BF99-0500A25C96F4}" dt="2020-04-16T17:59:07.439" v="292" actId="255"/>
          <ac:spMkLst>
            <pc:docMk/>
            <pc:sldMk cId="11707421" sldId="292"/>
            <ac:spMk id="2" creationId="{254C3679-B26A-4A9F-ADB8-85CC0019403F}"/>
          </ac:spMkLst>
        </pc:spChg>
        <pc:spChg chg="mod">
          <ac:chgData name="Wadhia, Shoba Sivaprasad" userId="db6422cb-4389-42f0-bc04-36734b98658a" providerId="ADAL" clId="{B505963D-E8F5-4206-BF99-0500A25C96F4}" dt="2020-04-16T17:57:55.999" v="291" actId="20577"/>
          <ac:spMkLst>
            <pc:docMk/>
            <pc:sldMk cId="11707421" sldId="292"/>
            <ac:spMk id="3" creationId="{F95D220E-D3A3-40ED-B870-3B8957E6064A}"/>
          </ac:spMkLst>
        </pc:spChg>
      </pc:sldChg>
      <pc:sldChg chg="modSp add">
        <pc:chgData name="Wadhia, Shoba Sivaprasad" userId="db6422cb-4389-42f0-bc04-36734b98658a" providerId="ADAL" clId="{B505963D-E8F5-4206-BF99-0500A25C96F4}" dt="2020-04-16T13:43:30.906" v="256" actId="14100"/>
        <pc:sldMkLst>
          <pc:docMk/>
          <pc:sldMk cId="888828128" sldId="293"/>
        </pc:sldMkLst>
        <pc:spChg chg="mod">
          <ac:chgData name="Wadhia, Shoba Sivaprasad" userId="db6422cb-4389-42f0-bc04-36734b98658a" providerId="ADAL" clId="{B505963D-E8F5-4206-BF99-0500A25C96F4}" dt="2020-04-16T13:40:31.818" v="70" actId="113"/>
          <ac:spMkLst>
            <pc:docMk/>
            <pc:sldMk cId="888828128" sldId="293"/>
            <ac:spMk id="2" creationId="{08E8A596-8F23-7C45-90DF-BF3B0B487AD9}"/>
          </ac:spMkLst>
        </pc:spChg>
        <pc:spChg chg="mod">
          <ac:chgData name="Wadhia, Shoba Sivaprasad" userId="db6422cb-4389-42f0-bc04-36734b98658a" providerId="ADAL" clId="{B505963D-E8F5-4206-BF99-0500A25C96F4}" dt="2020-04-16T13:43:30.906" v="256" actId="14100"/>
          <ac:spMkLst>
            <pc:docMk/>
            <pc:sldMk cId="888828128" sldId="293"/>
            <ac:spMk id="3" creationId="{0797D46C-7BFC-FF47-8F14-8B57920F24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2C827-0CFC-4B0B-9A2F-6E6D3895D01F}" type="datetimeFigureOut">
              <a:rPr lang="en-US" smtClean="0"/>
              <a:t>4/16/2020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7A1BE-73CC-43F3-8D58-C50B22A8CD81}" type="slidenum">
              <a:rPr lang="en-US" smtClean="0"/>
              <a:t>‹#›</a:t>
            </a:fld>
            <a:endParaRPr lang="en-US" dirty="0"/>
          </a:p>
        </p:txBody>
      </p:sp>
    </p:spTree>
    <p:extLst>
      <p:ext uri="{BB962C8B-B14F-4D97-AF65-F5344CB8AC3E}">
        <p14:creationId xmlns:p14="http://schemas.microsoft.com/office/powerpoint/2010/main" val="406989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7A1BE-73CC-43F3-8D58-C50B22A8CD81}" type="slidenum">
              <a:rPr lang="en-US" smtClean="0"/>
              <a:t>1</a:t>
            </a:fld>
            <a:endParaRPr lang="en-US" dirty="0"/>
          </a:p>
        </p:txBody>
      </p:sp>
    </p:spTree>
    <p:extLst>
      <p:ext uri="{BB962C8B-B14F-4D97-AF65-F5344CB8AC3E}">
        <p14:creationId xmlns:p14="http://schemas.microsoft.com/office/powerpoint/2010/main" val="72663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7A1BE-73CC-43F3-8D58-C50B22A8CD81}" type="slidenum">
              <a:rPr lang="en-US" smtClean="0"/>
              <a:t>14</a:t>
            </a:fld>
            <a:endParaRPr lang="en-US" dirty="0"/>
          </a:p>
        </p:txBody>
      </p:sp>
    </p:spTree>
    <p:extLst>
      <p:ext uri="{BB962C8B-B14F-4D97-AF65-F5344CB8AC3E}">
        <p14:creationId xmlns:p14="http://schemas.microsoft.com/office/powerpoint/2010/main" val="377984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184669E-D3DE-4540-9C49-4889E92B3A28}" type="slidenum">
              <a:rPr lang="en-US" smtClean="0"/>
              <a:t>16</a:t>
            </a:fld>
            <a:endParaRPr lang="en-US" dirty="0"/>
          </a:p>
        </p:txBody>
      </p:sp>
    </p:spTree>
    <p:extLst>
      <p:ext uri="{BB962C8B-B14F-4D97-AF65-F5344CB8AC3E}">
        <p14:creationId xmlns:p14="http://schemas.microsoft.com/office/powerpoint/2010/main" val="652331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D0EE8E-6E96-734E-B893-8F055F1ED546}" type="slidenum">
              <a:rPr lang="en-US" smtClean="0"/>
              <a:t>17</a:t>
            </a:fld>
            <a:endParaRPr lang="en-US" dirty="0"/>
          </a:p>
        </p:txBody>
      </p:sp>
    </p:spTree>
    <p:extLst>
      <p:ext uri="{BB962C8B-B14F-4D97-AF65-F5344CB8AC3E}">
        <p14:creationId xmlns:p14="http://schemas.microsoft.com/office/powerpoint/2010/main" val="98670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7A1BE-73CC-43F3-8D58-C50B22A8CD81}" type="slidenum">
              <a:rPr lang="en-US" smtClean="0"/>
              <a:t>19</a:t>
            </a:fld>
            <a:endParaRPr lang="en-US" dirty="0"/>
          </a:p>
        </p:txBody>
      </p:sp>
    </p:spTree>
    <p:extLst>
      <p:ext uri="{BB962C8B-B14F-4D97-AF65-F5344CB8AC3E}">
        <p14:creationId xmlns:p14="http://schemas.microsoft.com/office/powerpoint/2010/main" val="27623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7A1BE-73CC-43F3-8D58-C50B22A8CD81}" type="slidenum">
              <a:rPr lang="en-US" smtClean="0"/>
              <a:t>3</a:t>
            </a:fld>
            <a:endParaRPr lang="en-US" dirty="0"/>
          </a:p>
        </p:txBody>
      </p:sp>
    </p:spTree>
    <p:extLst>
      <p:ext uri="{BB962C8B-B14F-4D97-AF65-F5344CB8AC3E}">
        <p14:creationId xmlns:p14="http://schemas.microsoft.com/office/powerpoint/2010/main" val="40061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7A1BE-73CC-43F3-8D58-C50B22A8CD81}" type="slidenum">
              <a:rPr lang="en-US" smtClean="0"/>
              <a:t>4</a:t>
            </a:fld>
            <a:endParaRPr lang="en-US" dirty="0"/>
          </a:p>
        </p:txBody>
      </p:sp>
    </p:spTree>
    <p:extLst>
      <p:ext uri="{BB962C8B-B14F-4D97-AF65-F5344CB8AC3E}">
        <p14:creationId xmlns:p14="http://schemas.microsoft.com/office/powerpoint/2010/main" val="238169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184669E-D3DE-4540-9C49-4889E92B3A28}" type="slidenum">
              <a:rPr lang="en-US" smtClean="0"/>
              <a:t>5</a:t>
            </a:fld>
            <a:endParaRPr lang="en-US" dirty="0"/>
          </a:p>
        </p:txBody>
      </p:sp>
    </p:spTree>
    <p:extLst>
      <p:ext uri="{BB962C8B-B14F-4D97-AF65-F5344CB8AC3E}">
        <p14:creationId xmlns:p14="http://schemas.microsoft.com/office/powerpoint/2010/main" val="413402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8AADD5E-D02F-3A48-A5EB-632664A5ACC4}" type="slidenum">
              <a:rPr lang="en-US" smtClean="0"/>
              <a:t>6</a:t>
            </a:fld>
            <a:endParaRPr lang="en-US" dirty="0"/>
          </a:p>
        </p:txBody>
      </p:sp>
    </p:spTree>
    <p:extLst>
      <p:ext uri="{BB962C8B-B14F-4D97-AF65-F5344CB8AC3E}">
        <p14:creationId xmlns:p14="http://schemas.microsoft.com/office/powerpoint/2010/main" val="395968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8AADD5E-D02F-3A48-A5EB-632664A5ACC4}" type="slidenum">
              <a:rPr lang="en-US" smtClean="0"/>
              <a:t>7</a:t>
            </a:fld>
            <a:endParaRPr lang="en-US" dirty="0"/>
          </a:p>
        </p:txBody>
      </p:sp>
    </p:spTree>
    <p:extLst>
      <p:ext uri="{BB962C8B-B14F-4D97-AF65-F5344CB8AC3E}">
        <p14:creationId xmlns:p14="http://schemas.microsoft.com/office/powerpoint/2010/main" val="311943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8AADD5E-D02F-3A48-A5EB-632664A5ACC4}" type="slidenum">
              <a:rPr lang="en-US" smtClean="0"/>
              <a:t>8</a:t>
            </a:fld>
            <a:endParaRPr lang="en-US" dirty="0"/>
          </a:p>
        </p:txBody>
      </p:sp>
    </p:spTree>
    <p:extLst>
      <p:ext uri="{BB962C8B-B14F-4D97-AF65-F5344CB8AC3E}">
        <p14:creationId xmlns:p14="http://schemas.microsoft.com/office/powerpoint/2010/main" val="40754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4/14/20</a:t>
            </a:r>
          </a:p>
        </p:txBody>
      </p:sp>
      <p:sp>
        <p:nvSpPr>
          <p:cNvPr id="4" name="Slide Number Placeholder 3"/>
          <p:cNvSpPr>
            <a:spLocks noGrp="1"/>
          </p:cNvSpPr>
          <p:nvPr>
            <p:ph type="sldNum" sz="quarter" idx="5"/>
          </p:nvPr>
        </p:nvSpPr>
        <p:spPr/>
        <p:txBody>
          <a:bodyPr/>
          <a:lstStyle/>
          <a:p>
            <a:fld id="{98AADD5E-D02F-3A48-A5EB-632664A5ACC4}" type="slidenum">
              <a:rPr lang="en-US" smtClean="0"/>
              <a:t>9</a:t>
            </a:fld>
            <a:endParaRPr lang="en-US" dirty="0"/>
          </a:p>
        </p:txBody>
      </p:sp>
    </p:spTree>
    <p:extLst>
      <p:ext uri="{BB962C8B-B14F-4D97-AF65-F5344CB8AC3E}">
        <p14:creationId xmlns:p14="http://schemas.microsoft.com/office/powerpoint/2010/main" val="203424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7A1BE-73CC-43F3-8D58-C50B22A8CD81}" type="slidenum">
              <a:rPr lang="en-US" smtClean="0"/>
              <a:t>11</a:t>
            </a:fld>
            <a:endParaRPr lang="en-US" dirty="0"/>
          </a:p>
        </p:txBody>
      </p:sp>
    </p:spTree>
    <p:extLst>
      <p:ext uri="{BB962C8B-B14F-4D97-AF65-F5344CB8AC3E}">
        <p14:creationId xmlns:p14="http://schemas.microsoft.com/office/powerpoint/2010/main" val="33284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aseline="0"/>
            </a:lvl1pPr>
          </a:lstStyle>
          <a:p>
            <a:r>
              <a:rPr lang="en-US" dirty="0"/>
              <a:t>MAIN TITLE HERE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0E9DE11D-062A-4E9C-807A-3F95567B67E5}"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181797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 HERE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8" name="Footer Placeholder 4"/>
          <p:cNvSpPr>
            <a:spLocks noGrp="1"/>
          </p:cNvSpPr>
          <p:nvPr>
            <p:ph type="ftr" sz="quarter" idx="11"/>
          </p:nvPr>
        </p:nvSpPr>
        <p:spPr>
          <a:xfrm>
            <a:off x="1600200" y="6356350"/>
            <a:ext cx="3962400" cy="365125"/>
          </a:xfrm>
        </p:spPr>
        <p:txBody>
          <a:bodyPr/>
          <a:lstStyle/>
          <a:p>
            <a:endParaRPr lang="en-US" dirty="0"/>
          </a:p>
        </p:txBody>
      </p:sp>
      <p:sp>
        <p:nvSpPr>
          <p:cNvPr id="9"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183915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MAKE A TITLE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5" name="Footer Placeholder 4"/>
          <p:cNvSpPr>
            <a:spLocks noGrp="1"/>
          </p:cNvSpPr>
          <p:nvPr>
            <p:ph type="ftr" sz="quarter" idx="11"/>
          </p:nvPr>
        </p:nvSpPr>
        <p:spPr>
          <a:xfrm>
            <a:off x="1600200" y="6356350"/>
            <a:ext cx="3962400" cy="365125"/>
          </a:xfrm>
        </p:spPr>
        <p:txBody>
          <a:bodyPr/>
          <a:lstStyle/>
          <a:p>
            <a:endParaRPr lang="en-US" dirty="0"/>
          </a:p>
        </p:txBody>
      </p:sp>
      <p:sp>
        <p:nvSpPr>
          <p:cNvPr id="6"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333806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8" name="Footer Placeholder 4"/>
          <p:cNvSpPr>
            <a:spLocks noGrp="1"/>
          </p:cNvSpPr>
          <p:nvPr>
            <p:ph type="ftr" sz="quarter" idx="11"/>
          </p:nvPr>
        </p:nvSpPr>
        <p:spPr>
          <a:xfrm>
            <a:off x="1600200" y="6356350"/>
            <a:ext cx="3962400" cy="365125"/>
          </a:xfrm>
        </p:spPr>
        <p:txBody>
          <a:bodyPr/>
          <a:lstStyle/>
          <a:p>
            <a:endParaRPr lang="en-US" dirty="0"/>
          </a:p>
        </p:txBody>
      </p:sp>
      <p:sp>
        <p:nvSpPr>
          <p:cNvPr id="9"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276401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MAIN TITLE HERE</a:t>
            </a:r>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9" name="Footer Placeholder 4"/>
          <p:cNvSpPr>
            <a:spLocks noGrp="1"/>
          </p:cNvSpPr>
          <p:nvPr>
            <p:ph type="ftr" sz="quarter" idx="11"/>
          </p:nvPr>
        </p:nvSpPr>
        <p:spPr>
          <a:xfrm>
            <a:off x="1600200" y="6356350"/>
            <a:ext cx="3962400" cy="365125"/>
          </a:xfrm>
        </p:spPr>
        <p:txBody>
          <a:bodyPr/>
          <a:lstStyle/>
          <a:p>
            <a:endParaRPr lang="en-US" dirty="0"/>
          </a:p>
        </p:txBody>
      </p:sp>
      <p:sp>
        <p:nvSpPr>
          <p:cNvPr id="10"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162783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MAIN TITLE HERE</a:t>
            </a:r>
          </a:p>
        </p:txBody>
      </p:sp>
      <p:sp>
        <p:nvSpPr>
          <p:cNvPr id="3" name="Text Placeholder 2"/>
          <p:cNvSpPr>
            <a:spLocks noGrp="1"/>
          </p:cNvSpPr>
          <p:nvPr>
            <p:ph type="body" idx="1"/>
          </p:nvPr>
        </p:nvSpPr>
        <p:spPr>
          <a:xfrm>
            <a:off x="457200" y="2179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19400"/>
            <a:ext cx="4040188"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79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19400"/>
            <a:ext cx="4041775"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11" name="Footer Placeholder 4"/>
          <p:cNvSpPr>
            <a:spLocks noGrp="1"/>
          </p:cNvSpPr>
          <p:nvPr>
            <p:ph type="ftr" sz="quarter" idx="11"/>
          </p:nvPr>
        </p:nvSpPr>
        <p:spPr>
          <a:xfrm>
            <a:off x="1600200" y="6356350"/>
            <a:ext cx="3962400" cy="365125"/>
          </a:xfrm>
        </p:spPr>
        <p:txBody>
          <a:bodyPr/>
          <a:lstStyle/>
          <a:p>
            <a:endParaRPr lang="en-US" dirty="0"/>
          </a:p>
        </p:txBody>
      </p:sp>
      <p:sp>
        <p:nvSpPr>
          <p:cNvPr id="12"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43594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 HERE</a:t>
            </a:r>
          </a:p>
        </p:txBody>
      </p:sp>
      <p:sp>
        <p:nvSpPr>
          <p:cNvPr id="6"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7" name="Footer Placeholder 4"/>
          <p:cNvSpPr>
            <a:spLocks noGrp="1"/>
          </p:cNvSpPr>
          <p:nvPr>
            <p:ph type="ftr" sz="quarter" idx="11"/>
          </p:nvPr>
        </p:nvSpPr>
        <p:spPr>
          <a:xfrm>
            <a:off x="1600200" y="6356350"/>
            <a:ext cx="3962400" cy="365125"/>
          </a:xfrm>
        </p:spPr>
        <p:txBody>
          <a:bodyPr/>
          <a:lstStyle/>
          <a:p>
            <a:endParaRPr lang="en-US" dirty="0"/>
          </a:p>
        </p:txBody>
      </p:sp>
      <p:sp>
        <p:nvSpPr>
          <p:cNvPr id="8"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427072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6" name="Footer Placeholder 4"/>
          <p:cNvSpPr>
            <a:spLocks noGrp="1"/>
          </p:cNvSpPr>
          <p:nvPr>
            <p:ph type="ftr" sz="quarter" idx="11"/>
          </p:nvPr>
        </p:nvSpPr>
        <p:spPr>
          <a:xfrm>
            <a:off x="1600200" y="6356350"/>
            <a:ext cx="3962400" cy="365125"/>
          </a:xfrm>
        </p:spPr>
        <p:txBody>
          <a:bodyPr/>
          <a:lstStyle/>
          <a:p>
            <a:endParaRPr lang="en-US" dirty="0"/>
          </a:p>
        </p:txBody>
      </p:sp>
      <p:sp>
        <p:nvSpPr>
          <p:cNvPr id="7"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307176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9" name="Footer Placeholder 4"/>
          <p:cNvSpPr>
            <a:spLocks noGrp="1"/>
          </p:cNvSpPr>
          <p:nvPr>
            <p:ph type="ftr" sz="quarter" idx="11"/>
          </p:nvPr>
        </p:nvSpPr>
        <p:spPr>
          <a:xfrm>
            <a:off x="1600200" y="6356350"/>
            <a:ext cx="3962400" cy="365125"/>
          </a:xfrm>
        </p:spPr>
        <p:txBody>
          <a:bodyPr/>
          <a:lstStyle/>
          <a:p>
            <a:endParaRPr lang="en-US" dirty="0"/>
          </a:p>
        </p:txBody>
      </p:sp>
      <p:sp>
        <p:nvSpPr>
          <p:cNvPr id="10"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28217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990600" cy="365125"/>
          </a:xfrm>
        </p:spPr>
        <p:txBody>
          <a:bodyPr/>
          <a:lstStyle/>
          <a:p>
            <a:fld id="{0E9DE11D-062A-4E9C-807A-3F95567B67E5}" type="datetimeFigureOut">
              <a:rPr lang="en-US" smtClean="0"/>
              <a:t>4/16/2020</a:t>
            </a:fld>
            <a:endParaRPr lang="en-US" dirty="0"/>
          </a:p>
        </p:txBody>
      </p:sp>
      <p:sp>
        <p:nvSpPr>
          <p:cNvPr id="9" name="Footer Placeholder 4"/>
          <p:cNvSpPr>
            <a:spLocks noGrp="1"/>
          </p:cNvSpPr>
          <p:nvPr>
            <p:ph type="ftr" sz="quarter" idx="11"/>
          </p:nvPr>
        </p:nvSpPr>
        <p:spPr>
          <a:xfrm>
            <a:off x="1600200" y="6356350"/>
            <a:ext cx="3962400" cy="365125"/>
          </a:xfrm>
        </p:spPr>
        <p:txBody>
          <a:bodyPr/>
          <a:lstStyle/>
          <a:p>
            <a:endParaRPr lang="en-US" dirty="0"/>
          </a:p>
        </p:txBody>
      </p:sp>
      <p:sp>
        <p:nvSpPr>
          <p:cNvPr id="10" name="Slide Number Placeholder 5"/>
          <p:cNvSpPr>
            <a:spLocks noGrp="1"/>
          </p:cNvSpPr>
          <p:nvPr>
            <p:ph type="sldNum" sz="quarter" idx="12"/>
          </p:nvPr>
        </p:nvSpPr>
        <p:spPr>
          <a:xfrm>
            <a:off x="5715000" y="6356350"/>
            <a:ext cx="533400" cy="365125"/>
          </a:xfrm>
        </p:spPr>
        <p:txBody>
          <a:bodyPr/>
          <a:lstStyle/>
          <a:p>
            <a:fld id="{FA57986D-AEBF-4BAC-8383-FE545CA26C47}" type="slidenum">
              <a:rPr lang="en-US" smtClean="0"/>
              <a:t>‹#›</a:t>
            </a:fld>
            <a:endParaRPr lang="en-US" dirty="0"/>
          </a:p>
        </p:txBody>
      </p:sp>
    </p:spTree>
    <p:extLst>
      <p:ext uri="{BB962C8B-B14F-4D97-AF65-F5344CB8AC3E}">
        <p14:creationId xmlns:p14="http://schemas.microsoft.com/office/powerpoint/2010/main" val="236847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371600"/>
          </a:xfrm>
          <a:prstGeom prst="rect">
            <a:avLst/>
          </a:prstGeom>
        </p:spPr>
        <p:txBody>
          <a:bodyPr vert="horz" lIns="91440" tIns="45720" rIns="91440" bIns="45720" rtlCol="0" anchor="ctr">
            <a:normAutofit/>
          </a:bodyPr>
          <a:lstStyle/>
          <a:p>
            <a:r>
              <a:rPr lang="en-US" dirty="0"/>
              <a:t>MAIN TITLE HERE</a:t>
            </a:r>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a:t>Subtitle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0E9DE11D-062A-4E9C-807A-3F95567B67E5}" type="datetimeFigureOut">
              <a:rPr lang="en-US" smtClean="0"/>
              <a:pPr/>
              <a:t>4/16/2020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685800" cy="365125"/>
          </a:xfrm>
          <a:prstGeom prst="rect">
            <a:avLst/>
          </a:prstGeom>
        </p:spPr>
        <p:txBody>
          <a:bodyPr vert="horz" lIns="91440" tIns="45720" rIns="91440" bIns="45720" rtlCol="0" anchor="ctr"/>
          <a:lstStyle>
            <a:lvl1pPr algn="r">
              <a:defRPr sz="1200">
                <a:solidFill>
                  <a:schemeClr val="bg1"/>
                </a:solidFill>
              </a:defRPr>
            </a:lvl1pPr>
          </a:lstStyle>
          <a:p>
            <a:fld id="{FA57986D-AEBF-4BAC-8383-FE545CA26C47}" type="slidenum">
              <a:rPr lang="en-US" smtClean="0"/>
              <a:pPr/>
              <a:t>‹#›</a:t>
            </a:fld>
            <a:endParaRPr lang="en-US" dirty="0"/>
          </a:p>
        </p:txBody>
      </p:sp>
    </p:spTree>
    <p:extLst>
      <p:ext uri="{BB962C8B-B14F-4D97-AF65-F5344CB8AC3E}">
        <p14:creationId xmlns:p14="http://schemas.microsoft.com/office/powerpoint/2010/main" val="164501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lumMod val="50000"/>
            <a:lumOff val="50000"/>
          </a:schemeClr>
        </a:buClr>
        <a:buFont typeface="Wingdings" panose="05000000000000000000" pitchFamily="2" charset="2"/>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6BABA"/>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A5400-9BB5-4BB9-BD7D-228EA6FC3D2C}"/>
              </a:ext>
            </a:extLst>
          </p:cNvPr>
          <p:cNvPicPr>
            <a:picLocks noChangeAspect="1"/>
          </p:cNvPicPr>
          <p:nvPr/>
        </p:nvPicPr>
        <p:blipFill>
          <a:blip r:embed="rId3"/>
          <a:stretch>
            <a:fillRect/>
          </a:stretch>
        </p:blipFill>
        <p:spPr>
          <a:xfrm>
            <a:off x="90488" y="908150"/>
            <a:ext cx="8963025" cy="5041701"/>
          </a:xfrm>
          <a:prstGeom prst="rect">
            <a:avLst/>
          </a:prstGeom>
          <a:noFill/>
        </p:spPr>
      </p:pic>
    </p:spTree>
    <p:extLst>
      <p:ext uri="{BB962C8B-B14F-4D97-AF65-F5344CB8AC3E}">
        <p14:creationId xmlns:p14="http://schemas.microsoft.com/office/powerpoint/2010/main" val="137755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FB49-44BA-42D9-8965-7FECEB467EE1}"/>
              </a:ext>
            </a:extLst>
          </p:cNvPr>
          <p:cNvSpPr>
            <a:spLocks noGrp="1"/>
          </p:cNvSpPr>
          <p:nvPr>
            <p:ph type="title"/>
          </p:nvPr>
        </p:nvSpPr>
        <p:spPr/>
        <p:txBody>
          <a:bodyPr>
            <a:noAutofit/>
          </a:bodyPr>
          <a:lstStyle/>
          <a:p>
            <a:r>
              <a:rPr lang="en-US" b="1" dirty="0"/>
              <a:t>Anti-Bias Based Policing and Immigration Policy of the State College Police Department (2017)</a:t>
            </a:r>
          </a:p>
        </p:txBody>
      </p:sp>
      <p:sp>
        <p:nvSpPr>
          <p:cNvPr id="3" name="Content Placeholder 2">
            <a:extLst>
              <a:ext uri="{FF2B5EF4-FFF2-40B4-BE49-F238E27FC236}">
                <a16:creationId xmlns:a16="http://schemas.microsoft.com/office/drawing/2014/main" id="{21DA2F06-D23D-4C25-8023-C6B22197A57C}"/>
              </a:ext>
            </a:extLst>
          </p:cNvPr>
          <p:cNvSpPr>
            <a:spLocks noGrp="1"/>
          </p:cNvSpPr>
          <p:nvPr>
            <p:ph idx="1"/>
          </p:nvPr>
        </p:nvSpPr>
        <p:spPr>
          <a:xfrm>
            <a:off x="457200" y="2514600"/>
            <a:ext cx="8229600" cy="3840163"/>
          </a:xfrm>
        </p:spPr>
        <p:txBody>
          <a:bodyPr>
            <a:noAutofit/>
          </a:bodyPr>
          <a:lstStyle/>
          <a:p>
            <a:pPr marL="0" indent="0">
              <a:buNone/>
            </a:pPr>
            <a:r>
              <a:rPr lang="en-US" sz="2800" dirty="0"/>
              <a:t>The policy outlines standards as it relates to bias based policing and immigration. The policy encourages noncitizens to utilize police services and states that as a general practice, the State College Police do not ask or collect information about immigration status, nor does it report noncitizens to the federal government, except as necessary to an ongoing criminal investigation. The policy also outlines two types of immigration remedies available to victims and the specific role of law enforcement. </a:t>
            </a:r>
          </a:p>
        </p:txBody>
      </p:sp>
    </p:spTree>
    <p:extLst>
      <p:ext uri="{BB962C8B-B14F-4D97-AF65-F5344CB8AC3E}">
        <p14:creationId xmlns:p14="http://schemas.microsoft.com/office/powerpoint/2010/main" val="273560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BFAA-1BF1-425B-BCB0-63FB2F6B504C}"/>
              </a:ext>
            </a:extLst>
          </p:cNvPr>
          <p:cNvSpPr>
            <a:spLocks noGrp="1"/>
          </p:cNvSpPr>
          <p:nvPr>
            <p:ph type="title"/>
          </p:nvPr>
        </p:nvSpPr>
        <p:spPr/>
        <p:txBody>
          <a:bodyPr>
            <a:normAutofit fontScale="90000"/>
          </a:bodyPr>
          <a:lstStyle/>
          <a:p>
            <a:r>
              <a:rPr lang="en-US" sz="4900" b="1" dirty="0"/>
              <a:t>Immigration Detention: </a:t>
            </a:r>
            <a:br>
              <a:rPr lang="en-US" sz="4900" b="1" dirty="0"/>
            </a:br>
            <a:r>
              <a:rPr lang="en-US" sz="4900" b="1" dirty="0"/>
              <a:t>Is ICE Still Detaining Immigrants</a:t>
            </a:r>
            <a:r>
              <a:rPr lang="en-US" b="1" dirty="0"/>
              <a:t>?</a:t>
            </a:r>
          </a:p>
        </p:txBody>
      </p:sp>
      <p:sp>
        <p:nvSpPr>
          <p:cNvPr id="3" name="Content Placeholder 2">
            <a:extLst>
              <a:ext uri="{FF2B5EF4-FFF2-40B4-BE49-F238E27FC236}">
                <a16:creationId xmlns:a16="http://schemas.microsoft.com/office/drawing/2014/main" id="{D38FAB9F-F5DA-437A-918E-615C31464086}"/>
              </a:ext>
            </a:extLst>
          </p:cNvPr>
          <p:cNvSpPr>
            <a:spLocks noGrp="1"/>
          </p:cNvSpPr>
          <p:nvPr>
            <p:ph idx="1"/>
          </p:nvPr>
        </p:nvSpPr>
        <p:spPr>
          <a:xfrm>
            <a:off x="457200" y="2438400"/>
            <a:ext cx="8229600" cy="4267200"/>
          </a:xfrm>
        </p:spPr>
        <p:txBody>
          <a:bodyPr>
            <a:normAutofit fontScale="92500" lnSpcReduction="10000"/>
          </a:bodyPr>
          <a:lstStyle/>
          <a:p>
            <a:pPr lvl="0"/>
            <a:r>
              <a:rPr lang="en-US" dirty="0"/>
              <a:t>Yes, but with focus on those who are a public-safety risk and/or subject to mandatory detention on criminal grounds</a:t>
            </a:r>
          </a:p>
          <a:p>
            <a:pPr lvl="0"/>
            <a:r>
              <a:rPr lang="en-US" dirty="0"/>
              <a:t>Otherwise, ICE will exercise discretion to delay enforcement</a:t>
            </a:r>
          </a:p>
          <a:p>
            <a:pPr lvl="0"/>
            <a:r>
              <a:rPr lang="en-US" dirty="0"/>
              <a:t>ICE released nearly 700 people after a case by case evaluation </a:t>
            </a:r>
          </a:p>
          <a:p>
            <a:pPr lvl="0"/>
            <a:r>
              <a:rPr lang="en-US" dirty="0"/>
              <a:t>Over 35,000 immigrants remain in detention </a:t>
            </a:r>
          </a:p>
          <a:p>
            <a:pPr marL="0" lvl="0" indent="0">
              <a:buNone/>
            </a:pPr>
            <a:r>
              <a:rPr lang="en-US" sz="1900" dirty="0"/>
              <a:t>Source: </a:t>
            </a:r>
            <a:r>
              <a:rPr lang="en-US" sz="1500" dirty="0">
                <a:hlinkClick r:id="rId3"/>
              </a:rPr>
              <a:t>www.ice.gov/coronavirus</a:t>
            </a:r>
            <a:r>
              <a:rPr lang="en-US" sz="1500" dirty="0"/>
              <a:t>; </a:t>
            </a:r>
            <a:r>
              <a:rPr lang="en-US" sz="1500" dirty="0">
                <a:hlinkClick r:id="rId3"/>
              </a:rPr>
              <a:t>https://www.buzzfeednews.com/article/hamedaleaziz/immigrant-detainees-coronavirus-risk-early-release</a:t>
            </a:r>
            <a:endParaRPr lang="en-US" sz="1500" dirty="0"/>
          </a:p>
        </p:txBody>
      </p:sp>
    </p:spTree>
    <p:extLst>
      <p:ext uri="{BB962C8B-B14F-4D97-AF65-F5344CB8AC3E}">
        <p14:creationId xmlns:p14="http://schemas.microsoft.com/office/powerpoint/2010/main" val="417700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C908-83D5-45E3-BF42-7BBACAD8CA3B}"/>
              </a:ext>
            </a:extLst>
          </p:cNvPr>
          <p:cNvSpPr>
            <a:spLocks noGrp="1"/>
          </p:cNvSpPr>
          <p:nvPr>
            <p:ph type="title"/>
          </p:nvPr>
        </p:nvSpPr>
        <p:spPr/>
        <p:txBody>
          <a:bodyPr>
            <a:normAutofit/>
          </a:bodyPr>
          <a:lstStyle/>
          <a:p>
            <a:r>
              <a:rPr lang="en-US" b="1" dirty="0"/>
              <a:t>Where is ICE Detaining in PA? </a:t>
            </a:r>
          </a:p>
        </p:txBody>
      </p:sp>
      <p:sp>
        <p:nvSpPr>
          <p:cNvPr id="3" name="Content Placeholder 2">
            <a:extLst>
              <a:ext uri="{FF2B5EF4-FFF2-40B4-BE49-F238E27FC236}">
                <a16:creationId xmlns:a16="http://schemas.microsoft.com/office/drawing/2014/main" id="{D258BB54-3852-483E-8B47-2F39FE07736B}"/>
              </a:ext>
            </a:extLst>
          </p:cNvPr>
          <p:cNvSpPr>
            <a:spLocks noGrp="1"/>
          </p:cNvSpPr>
          <p:nvPr>
            <p:ph idx="1"/>
          </p:nvPr>
        </p:nvSpPr>
        <p:spPr/>
        <p:txBody>
          <a:bodyPr>
            <a:normAutofit fontScale="92500" lnSpcReduction="10000"/>
          </a:bodyPr>
          <a:lstStyle/>
          <a:p>
            <a:pPr lvl="0"/>
            <a:r>
              <a:rPr lang="en-US" dirty="0"/>
              <a:t>York County Prison</a:t>
            </a:r>
          </a:p>
          <a:p>
            <a:pPr lvl="0"/>
            <a:r>
              <a:rPr lang="en-US" dirty="0"/>
              <a:t>Pike County Correctional Facility</a:t>
            </a:r>
          </a:p>
          <a:p>
            <a:pPr lvl="0"/>
            <a:r>
              <a:rPr lang="en-US" dirty="0"/>
              <a:t>Clinton County Correctional Facility</a:t>
            </a:r>
          </a:p>
          <a:p>
            <a:pPr lvl="0"/>
            <a:r>
              <a:rPr lang="en-US" dirty="0"/>
              <a:t>Berks County Residential Center</a:t>
            </a:r>
          </a:p>
          <a:p>
            <a:pPr lvl="1"/>
            <a:r>
              <a:rPr lang="en-US" dirty="0"/>
              <a:t>Family detention</a:t>
            </a:r>
          </a:p>
          <a:p>
            <a:pPr lvl="1"/>
            <a:r>
              <a:rPr lang="en-US" dirty="0"/>
              <a:t>ICE spokesperson has said ICE will stop detaining new families in Berks. Source: why.org/articles/lawsuit-ice-family-detention-in-pa-is-a-tinderbox-due-to-covid-19</a:t>
            </a:r>
          </a:p>
          <a:p>
            <a:endParaRPr lang="en-US" dirty="0"/>
          </a:p>
        </p:txBody>
      </p:sp>
    </p:spTree>
    <p:extLst>
      <p:ext uri="{BB962C8B-B14F-4D97-AF65-F5344CB8AC3E}">
        <p14:creationId xmlns:p14="http://schemas.microsoft.com/office/powerpoint/2010/main" val="402799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3679-B26A-4A9F-ADB8-85CC0019403F}"/>
              </a:ext>
            </a:extLst>
          </p:cNvPr>
          <p:cNvSpPr>
            <a:spLocks noGrp="1"/>
          </p:cNvSpPr>
          <p:nvPr>
            <p:ph type="title"/>
          </p:nvPr>
        </p:nvSpPr>
        <p:spPr>
          <a:xfrm>
            <a:off x="468820" y="990600"/>
            <a:ext cx="8229600" cy="1371600"/>
          </a:xfrm>
        </p:spPr>
        <p:txBody>
          <a:bodyPr>
            <a:noAutofit/>
          </a:bodyPr>
          <a:lstStyle/>
          <a:p>
            <a:r>
              <a:rPr lang="en-US" sz="4000" b="1" dirty="0"/>
              <a:t>Has Anyone Detained in PA in Immigration Custody Tested Positive for COVID-19? </a:t>
            </a:r>
          </a:p>
        </p:txBody>
      </p:sp>
      <p:sp>
        <p:nvSpPr>
          <p:cNvPr id="3" name="Content Placeholder 2">
            <a:extLst>
              <a:ext uri="{FF2B5EF4-FFF2-40B4-BE49-F238E27FC236}">
                <a16:creationId xmlns:a16="http://schemas.microsoft.com/office/drawing/2014/main" id="{F95D220E-D3A3-40ED-B870-3B8957E6064A}"/>
              </a:ext>
            </a:extLst>
          </p:cNvPr>
          <p:cNvSpPr>
            <a:spLocks noGrp="1"/>
          </p:cNvSpPr>
          <p:nvPr>
            <p:ph idx="1"/>
          </p:nvPr>
        </p:nvSpPr>
        <p:spPr>
          <a:xfrm>
            <a:off x="435429" y="2728119"/>
            <a:ext cx="8229600" cy="3840163"/>
          </a:xfrm>
        </p:spPr>
        <p:txBody>
          <a:bodyPr>
            <a:normAutofit/>
          </a:bodyPr>
          <a:lstStyle/>
          <a:p>
            <a:pPr lvl="0"/>
            <a:r>
              <a:rPr lang="en-US" dirty="0"/>
              <a:t>1 detainee in York County Prison</a:t>
            </a:r>
          </a:p>
          <a:p>
            <a:pPr lvl="0"/>
            <a:r>
              <a:rPr lang="en-US" dirty="0"/>
              <a:t>6 detainees in Pike County Correctional Facility</a:t>
            </a:r>
          </a:p>
          <a:p>
            <a:pPr lvl="0"/>
            <a:r>
              <a:rPr lang="en-US" dirty="0"/>
              <a:t>25 confirmed cases among ICE employees working in detention facilities, but none in PA</a:t>
            </a:r>
          </a:p>
          <a:p>
            <a:pPr marL="0" lvl="0" indent="0">
              <a:buNone/>
            </a:pPr>
            <a:endParaRPr lang="en-US" sz="1400" dirty="0"/>
          </a:p>
          <a:p>
            <a:pPr marL="0" lvl="0" indent="0">
              <a:buNone/>
            </a:pPr>
            <a:r>
              <a:rPr lang="en-US" sz="1400" dirty="0"/>
              <a:t>Source: </a:t>
            </a:r>
            <a:r>
              <a:rPr lang="en-US" sz="1400" dirty="0">
                <a:hlinkClick r:id="rId2"/>
              </a:rPr>
              <a:t>www.ice.gov/coronavirus</a:t>
            </a:r>
            <a:r>
              <a:rPr lang="en-US" sz="1400" dirty="0"/>
              <a:t> (current as of April 15, 2020)</a:t>
            </a:r>
          </a:p>
          <a:p>
            <a:pPr marL="457200" lvl="1" indent="0">
              <a:buNone/>
            </a:pPr>
            <a:endParaRPr lang="en-US" dirty="0"/>
          </a:p>
          <a:p>
            <a:endParaRPr lang="en-US" dirty="0"/>
          </a:p>
        </p:txBody>
      </p:sp>
    </p:spTree>
    <p:extLst>
      <p:ext uri="{BB962C8B-B14F-4D97-AF65-F5344CB8AC3E}">
        <p14:creationId xmlns:p14="http://schemas.microsoft.com/office/powerpoint/2010/main" val="1170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83BE-4E02-4D71-8B6D-3D6A17E09194}"/>
              </a:ext>
            </a:extLst>
          </p:cNvPr>
          <p:cNvSpPr>
            <a:spLocks noGrp="1"/>
          </p:cNvSpPr>
          <p:nvPr>
            <p:ph type="title"/>
          </p:nvPr>
        </p:nvSpPr>
        <p:spPr/>
        <p:txBody>
          <a:bodyPr>
            <a:noAutofit/>
          </a:bodyPr>
          <a:lstStyle/>
          <a:p>
            <a:r>
              <a:rPr lang="en-US" b="1" dirty="0"/>
              <a:t>What are the ways a detained immigrant can seek release? </a:t>
            </a:r>
          </a:p>
        </p:txBody>
      </p:sp>
      <p:sp>
        <p:nvSpPr>
          <p:cNvPr id="3" name="Content Placeholder 2">
            <a:extLst>
              <a:ext uri="{FF2B5EF4-FFF2-40B4-BE49-F238E27FC236}">
                <a16:creationId xmlns:a16="http://schemas.microsoft.com/office/drawing/2014/main" id="{2146349C-7C34-40E3-9934-3CE061588DCF}"/>
              </a:ext>
            </a:extLst>
          </p:cNvPr>
          <p:cNvSpPr>
            <a:spLocks noGrp="1"/>
          </p:cNvSpPr>
          <p:nvPr>
            <p:ph idx="1"/>
          </p:nvPr>
        </p:nvSpPr>
        <p:spPr>
          <a:xfrm>
            <a:off x="457200" y="2286000"/>
            <a:ext cx="8229600" cy="4191000"/>
          </a:xfrm>
        </p:spPr>
        <p:txBody>
          <a:bodyPr>
            <a:normAutofit/>
          </a:bodyPr>
          <a:lstStyle/>
          <a:p>
            <a:pPr lvl="0"/>
            <a:r>
              <a:rPr lang="en-US" sz="3500" dirty="0"/>
              <a:t>Immigrants can still pay bond in certain locations </a:t>
            </a:r>
          </a:p>
          <a:p>
            <a:pPr lvl="1"/>
            <a:r>
              <a:rPr lang="en-US" sz="1400" dirty="0"/>
              <a:t>Source: </a:t>
            </a:r>
            <a:r>
              <a:rPr lang="en-US" sz="1400" dirty="0">
                <a:hlinkClick r:id="rId3"/>
              </a:rPr>
              <a:t>www.ice.gov/coronavirus</a:t>
            </a:r>
            <a:endParaRPr lang="en-US" sz="1400" dirty="0"/>
          </a:p>
          <a:p>
            <a:pPr lvl="0"/>
            <a:r>
              <a:rPr lang="en-US" dirty="0"/>
              <a:t>Multiple lawsuits demanding release of adult families in immigration detention on due process and statutory grounds </a:t>
            </a:r>
          </a:p>
          <a:p>
            <a:pPr lvl="0"/>
            <a:endParaRPr lang="en-US" sz="2600" dirty="0"/>
          </a:p>
          <a:p>
            <a:endParaRPr lang="en-US" dirty="0"/>
          </a:p>
        </p:txBody>
      </p:sp>
    </p:spTree>
    <p:extLst>
      <p:ext uri="{BB962C8B-B14F-4D97-AF65-F5344CB8AC3E}">
        <p14:creationId xmlns:p14="http://schemas.microsoft.com/office/powerpoint/2010/main" val="307232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EC3E-D05C-4B2B-9A47-89398D729284}"/>
              </a:ext>
            </a:extLst>
          </p:cNvPr>
          <p:cNvSpPr>
            <a:spLocks noGrp="1"/>
          </p:cNvSpPr>
          <p:nvPr>
            <p:ph type="title"/>
          </p:nvPr>
        </p:nvSpPr>
        <p:spPr>
          <a:xfrm>
            <a:off x="457200" y="838200"/>
            <a:ext cx="8229600" cy="1371600"/>
          </a:xfrm>
        </p:spPr>
        <p:txBody>
          <a:bodyPr anchor="ctr">
            <a:normAutofit/>
          </a:bodyPr>
          <a:lstStyle/>
          <a:p>
            <a:r>
              <a:rPr lang="en-US" b="1" dirty="0"/>
              <a:t>Immigration Courts </a:t>
            </a:r>
          </a:p>
        </p:txBody>
      </p:sp>
      <p:pic>
        <p:nvPicPr>
          <p:cNvPr id="4" name="Content Placeholder 3">
            <a:extLst>
              <a:ext uri="{FF2B5EF4-FFF2-40B4-BE49-F238E27FC236}">
                <a16:creationId xmlns:a16="http://schemas.microsoft.com/office/drawing/2014/main" id="{0DD51C3D-026C-44BD-894E-0CD14951C868}"/>
              </a:ext>
            </a:extLst>
          </p:cNvPr>
          <p:cNvPicPr>
            <a:picLocks noGrp="1" noChangeAspect="1"/>
          </p:cNvPicPr>
          <p:nvPr>
            <p:ph idx="1"/>
          </p:nvPr>
        </p:nvPicPr>
        <p:blipFill>
          <a:blip r:embed="rId2"/>
          <a:stretch>
            <a:fillRect/>
          </a:stretch>
        </p:blipFill>
        <p:spPr>
          <a:xfrm>
            <a:off x="1359017" y="2057400"/>
            <a:ext cx="6425965" cy="4337527"/>
          </a:xfrm>
          <a:prstGeom prst="rect">
            <a:avLst/>
          </a:prstGeom>
          <a:noFill/>
        </p:spPr>
      </p:pic>
    </p:spTree>
    <p:extLst>
      <p:ext uri="{BB962C8B-B14F-4D97-AF65-F5344CB8AC3E}">
        <p14:creationId xmlns:p14="http://schemas.microsoft.com/office/powerpoint/2010/main" val="135327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4334-EE61-A84C-A370-4F5A159704F0}"/>
              </a:ext>
            </a:extLst>
          </p:cNvPr>
          <p:cNvSpPr>
            <a:spLocks noGrp="1"/>
          </p:cNvSpPr>
          <p:nvPr>
            <p:ph type="title"/>
          </p:nvPr>
        </p:nvSpPr>
        <p:spPr/>
        <p:txBody>
          <a:bodyPr/>
          <a:lstStyle/>
          <a:p>
            <a:r>
              <a:rPr lang="en-US" b="1" dirty="0"/>
              <a:t>Borders</a:t>
            </a:r>
          </a:p>
        </p:txBody>
      </p:sp>
      <p:sp>
        <p:nvSpPr>
          <p:cNvPr id="3" name="Content Placeholder 2">
            <a:extLst>
              <a:ext uri="{FF2B5EF4-FFF2-40B4-BE49-F238E27FC236}">
                <a16:creationId xmlns:a16="http://schemas.microsoft.com/office/drawing/2014/main" id="{A7FDD897-4D27-084B-9909-9B7B0998AB43}"/>
              </a:ext>
            </a:extLst>
          </p:cNvPr>
          <p:cNvSpPr>
            <a:spLocks noGrp="1"/>
          </p:cNvSpPr>
          <p:nvPr>
            <p:ph idx="1"/>
          </p:nvPr>
        </p:nvSpPr>
        <p:spPr/>
        <p:txBody>
          <a:bodyPr>
            <a:normAutofit/>
          </a:bodyPr>
          <a:lstStyle/>
          <a:p>
            <a:r>
              <a:rPr lang="en-US" dirty="0"/>
              <a:t>How is the pandemic affecting travelers to the United States from around the world? </a:t>
            </a:r>
          </a:p>
          <a:p>
            <a:r>
              <a:rPr lang="en-US" dirty="0"/>
              <a:t>What are the changes at the U.S.-MX/U.S.-CA borders?</a:t>
            </a:r>
          </a:p>
          <a:p>
            <a:r>
              <a:rPr lang="en-US" dirty="0"/>
              <a:t>How are asylum seekers at the border impacted? </a:t>
            </a:r>
          </a:p>
        </p:txBody>
      </p:sp>
    </p:spTree>
    <p:extLst>
      <p:ext uri="{BB962C8B-B14F-4D97-AF65-F5344CB8AC3E}">
        <p14:creationId xmlns:p14="http://schemas.microsoft.com/office/powerpoint/2010/main" val="12057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B356-06FD-7847-B14D-40E59C1D46C7}"/>
              </a:ext>
            </a:extLst>
          </p:cNvPr>
          <p:cNvSpPr>
            <a:spLocks noGrp="1"/>
          </p:cNvSpPr>
          <p:nvPr>
            <p:ph type="title"/>
          </p:nvPr>
        </p:nvSpPr>
        <p:spPr/>
        <p:txBody>
          <a:bodyPr>
            <a:noAutofit/>
          </a:bodyPr>
          <a:lstStyle/>
          <a:p>
            <a:r>
              <a:rPr lang="en-US" b="1" dirty="0"/>
              <a:t>Consulates and Embassies: From the Department of State </a:t>
            </a:r>
          </a:p>
        </p:txBody>
      </p:sp>
      <p:sp>
        <p:nvSpPr>
          <p:cNvPr id="3" name="Content Placeholder 2">
            <a:extLst>
              <a:ext uri="{FF2B5EF4-FFF2-40B4-BE49-F238E27FC236}">
                <a16:creationId xmlns:a16="http://schemas.microsoft.com/office/drawing/2014/main" id="{5AF9DBF1-8273-744C-B9F1-D961B7AA0BFC}"/>
              </a:ext>
            </a:extLst>
          </p:cNvPr>
          <p:cNvSpPr>
            <a:spLocks noGrp="1"/>
          </p:cNvSpPr>
          <p:nvPr>
            <p:ph idx="1"/>
          </p:nvPr>
        </p:nvSpPr>
        <p:spPr>
          <a:xfrm>
            <a:off x="457200" y="3581400"/>
            <a:ext cx="8229600" cy="2286000"/>
          </a:xfrm>
        </p:spPr>
        <p:txBody>
          <a:bodyPr>
            <a:normAutofit/>
          </a:bodyPr>
          <a:lstStyle/>
          <a:p>
            <a:pPr marL="0" indent="0">
              <a:buNone/>
            </a:pPr>
            <a:endParaRPr lang="en-US" sz="2800" dirty="0"/>
          </a:p>
          <a:p>
            <a:pPr marL="0" indent="0">
              <a:buNone/>
            </a:pPr>
            <a:endParaRPr lang="en-US" sz="1800" dirty="0"/>
          </a:p>
        </p:txBody>
      </p:sp>
      <p:sp>
        <p:nvSpPr>
          <p:cNvPr id="5" name="Rectangle 4">
            <a:extLst>
              <a:ext uri="{FF2B5EF4-FFF2-40B4-BE49-F238E27FC236}">
                <a16:creationId xmlns:a16="http://schemas.microsoft.com/office/drawing/2014/main" id="{9543F9F8-6C5D-4787-A365-59691D35FE28}"/>
              </a:ext>
            </a:extLst>
          </p:cNvPr>
          <p:cNvSpPr/>
          <p:nvPr/>
        </p:nvSpPr>
        <p:spPr>
          <a:xfrm>
            <a:off x="381000" y="6119336"/>
            <a:ext cx="6019800" cy="738664"/>
          </a:xfrm>
          <a:prstGeom prst="rect">
            <a:avLst/>
          </a:prstGeom>
        </p:spPr>
        <p:txBody>
          <a:bodyPr wrap="square">
            <a:spAutoFit/>
          </a:bodyPr>
          <a:lstStyle/>
          <a:p>
            <a:r>
              <a:rPr lang="en-US" sz="1400" dirty="0"/>
              <a:t>Source: </a:t>
            </a:r>
            <a:r>
              <a:rPr lang="en-US" sz="1400" dirty="0">
                <a:hlinkClick r:id="rId3"/>
              </a:rPr>
              <a:t>https://travel.state.gov/content/travel/en/News/visas-news/suspension-of-routine-visa-services.html</a:t>
            </a:r>
            <a:endParaRPr lang="en-US" sz="1400" dirty="0"/>
          </a:p>
          <a:p>
            <a:endParaRPr lang="en-US" sz="1400" dirty="0"/>
          </a:p>
        </p:txBody>
      </p:sp>
      <p:pic>
        <p:nvPicPr>
          <p:cNvPr id="6" name="Picture 5">
            <a:extLst>
              <a:ext uri="{FF2B5EF4-FFF2-40B4-BE49-F238E27FC236}">
                <a16:creationId xmlns:a16="http://schemas.microsoft.com/office/drawing/2014/main" id="{8F8CB0B0-31C7-4B07-A2CA-220249135D88}"/>
              </a:ext>
            </a:extLst>
          </p:cNvPr>
          <p:cNvPicPr>
            <a:picLocks noChangeAspect="1"/>
          </p:cNvPicPr>
          <p:nvPr/>
        </p:nvPicPr>
        <p:blipFill>
          <a:blip r:embed="rId4"/>
          <a:stretch>
            <a:fillRect/>
          </a:stretch>
        </p:blipFill>
        <p:spPr>
          <a:xfrm>
            <a:off x="304800" y="2286000"/>
            <a:ext cx="8734425" cy="3981450"/>
          </a:xfrm>
          <a:prstGeom prst="rect">
            <a:avLst/>
          </a:prstGeom>
        </p:spPr>
      </p:pic>
    </p:spTree>
    <p:extLst>
      <p:ext uri="{BB962C8B-B14F-4D97-AF65-F5344CB8AC3E}">
        <p14:creationId xmlns:p14="http://schemas.microsoft.com/office/powerpoint/2010/main" val="370341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FEB9-DBDE-41BF-9ED9-4B8FFA7EA2FE}"/>
              </a:ext>
            </a:extLst>
          </p:cNvPr>
          <p:cNvSpPr>
            <a:spLocks noGrp="1"/>
          </p:cNvSpPr>
          <p:nvPr>
            <p:ph type="title"/>
          </p:nvPr>
        </p:nvSpPr>
        <p:spPr/>
        <p:txBody>
          <a:bodyPr/>
          <a:lstStyle/>
          <a:p>
            <a:r>
              <a:rPr lang="en-US" b="1" dirty="0"/>
              <a:t>International Students </a:t>
            </a:r>
          </a:p>
        </p:txBody>
      </p:sp>
      <p:sp>
        <p:nvSpPr>
          <p:cNvPr id="3" name="Content Placeholder 2">
            <a:extLst>
              <a:ext uri="{FF2B5EF4-FFF2-40B4-BE49-F238E27FC236}">
                <a16:creationId xmlns:a16="http://schemas.microsoft.com/office/drawing/2014/main" id="{C1D4DF1B-7BFD-4F04-AEC3-265E5EE83F39}"/>
              </a:ext>
            </a:extLst>
          </p:cNvPr>
          <p:cNvSpPr>
            <a:spLocks noGrp="1"/>
          </p:cNvSpPr>
          <p:nvPr>
            <p:ph idx="1"/>
          </p:nvPr>
        </p:nvSpPr>
        <p:spPr>
          <a:xfrm>
            <a:off x="457200" y="2286000"/>
            <a:ext cx="8229600" cy="4343400"/>
          </a:xfrm>
        </p:spPr>
        <p:txBody>
          <a:bodyPr>
            <a:normAutofit fontScale="85000" lnSpcReduction="20000"/>
          </a:bodyPr>
          <a:lstStyle/>
          <a:p>
            <a:r>
              <a:rPr lang="en-US" sz="3300" dirty="0"/>
              <a:t>Will remote learning affect my immigration status? </a:t>
            </a:r>
          </a:p>
          <a:p>
            <a:r>
              <a:rPr lang="en-US" sz="3300" dirty="0"/>
              <a:t>Can I go back to my home country during remote instruction? </a:t>
            </a:r>
          </a:p>
          <a:p>
            <a:r>
              <a:rPr lang="en-US" dirty="0"/>
              <a:t>I am graduating in May, but I am having trouble obtaining a flight home or there are travel restrictions to return to my home country.  What do I do if I can’t leave before the end of my 60-day grace period?</a:t>
            </a:r>
            <a:endParaRPr lang="en-US" sz="3300" dirty="0"/>
          </a:p>
          <a:p>
            <a:r>
              <a:rPr lang="en-US" sz="3300" dirty="0"/>
              <a:t>Spring 2020 is my last semester. Will I be able to return to the United States for OPT?</a:t>
            </a:r>
          </a:p>
          <a:p>
            <a:pPr marL="0" indent="0">
              <a:buNone/>
            </a:pPr>
            <a:endParaRPr lang="en-US" dirty="0"/>
          </a:p>
          <a:p>
            <a:pPr marL="0" indent="0">
              <a:buNone/>
            </a:pPr>
            <a:r>
              <a:rPr lang="en-US" sz="1600" dirty="0"/>
              <a:t>Source: Penn State Office of Global Programs </a:t>
            </a:r>
            <a:r>
              <a:rPr lang="en-US" sz="1600" dirty="0">
                <a:hlinkClick r:id="rId2"/>
              </a:rPr>
              <a:t>https://global.psu.edu/covidintlfaq</a:t>
            </a:r>
            <a:endParaRPr lang="en-US" sz="1600" dirty="0"/>
          </a:p>
        </p:txBody>
      </p:sp>
    </p:spTree>
    <p:extLst>
      <p:ext uri="{BB962C8B-B14F-4D97-AF65-F5344CB8AC3E}">
        <p14:creationId xmlns:p14="http://schemas.microsoft.com/office/powerpoint/2010/main" val="419057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EF66-A383-4BFD-BF81-EE3F82C7D0A7}"/>
              </a:ext>
            </a:extLst>
          </p:cNvPr>
          <p:cNvSpPr>
            <a:spLocks noGrp="1"/>
          </p:cNvSpPr>
          <p:nvPr>
            <p:ph type="title"/>
          </p:nvPr>
        </p:nvSpPr>
        <p:spPr/>
        <p:txBody>
          <a:bodyPr>
            <a:normAutofit/>
          </a:bodyPr>
          <a:lstStyle/>
          <a:p>
            <a:r>
              <a:rPr lang="en-US" b="1" dirty="0"/>
              <a:t>Public Benefits and Food Security</a:t>
            </a:r>
          </a:p>
        </p:txBody>
      </p:sp>
      <p:sp>
        <p:nvSpPr>
          <p:cNvPr id="3" name="Content Placeholder 2">
            <a:extLst>
              <a:ext uri="{FF2B5EF4-FFF2-40B4-BE49-F238E27FC236}">
                <a16:creationId xmlns:a16="http://schemas.microsoft.com/office/drawing/2014/main" id="{42CC5474-2C8B-4913-80F8-4E9E1C732608}"/>
              </a:ext>
            </a:extLst>
          </p:cNvPr>
          <p:cNvSpPr>
            <a:spLocks noGrp="1"/>
          </p:cNvSpPr>
          <p:nvPr>
            <p:ph idx="1"/>
          </p:nvPr>
        </p:nvSpPr>
        <p:spPr>
          <a:xfrm>
            <a:off x="304800" y="2027237"/>
            <a:ext cx="8229600" cy="4525963"/>
          </a:xfrm>
        </p:spPr>
        <p:txBody>
          <a:bodyPr>
            <a:normAutofit/>
          </a:bodyPr>
          <a:lstStyle/>
          <a:p>
            <a:r>
              <a:rPr lang="en-US" sz="2800" dirty="0">
                <a:latin typeface="Calibri" panose="020F0502020204030204" pitchFamily="34" charset="0"/>
                <a:cs typeface="Calibri" panose="020F0502020204030204" pitchFamily="34" charset="0"/>
              </a:rPr>
              <a:t>How does the COVID-19 affect immigrant farmworkers and food chain workers? </a:t>
            </a:r>
          </a:p>
          <a:p>
            <a:r>
              <a:rPr lang="en-US" sz="2800" dirty="0">
                <a:latin typeface="Calibri" panose="020F0502020204030204" pitchFamily="34" charset="0"/>
                <a:cs typeface="Calibri" panose="020F0502020204030204" pitchFamily="34" charset="0"/>
              </a:rPr>
              <a:t>If an immigrant has been laid off and needs food, should they worry about applying for services at the food pantry?</a:t>
            </a:r>
          </a:p>
          <a:p>
            <a:r>
              <a:rPr lang="en-US" sz="2800" dirty="0">
                <a:latin typeface="Calibri" panose="020F0502020204030204" pitchFamily="34" charset="0"/>
                <a:cs typeface="Calibri" panose="020F0502020204030204" pitchFamily="34" charset="0"/>
              </a:rPr>
              <a:t>If an immigrant seeks testing or treatment for COVID-19, will that count against them according to the Public Charge Rule?</a:t>
            </a:r>
          </a:p>
          <a:p>
            <a:pPr marL="0" indent="0">
              <a:buNone/>
            </a:pPr>
            <a:endParaRPr lang="en-US" dirty="0"/>
          </a:p>
        </p:txBody>
      </p:sp>
    </p:spTree>
    <p:extLst>
      <p:ext uri="{BB962C8B-B14F-4D97-AF65-F5344CB8AC3E}">
        <p14:creationId xmlns:p14="http://schemas.microsoft.com/office/powerpoint/2010/main" val="3661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CB2D-BA3F-4602-BBCB-3A317FE9621D}"/>
              </a:ext>
            </a:extLst>
          </p:cNvPr>
          <p:cNvSpPr>
            <a:spLocks noGrp="1"/>
          </p:cNvSpPr>
          <p:nvPr>
            <p:ph type="title"/>
          </p:nvPr>
        </p:nvSpPr>
        <p:spPr/>
        <p:txBody>
          <a:bodyPr/>
          <a:lstStyle/>
          <a:p>
            <a:r>
              <a:rPr lang="en-US" b="1" dirty="0"/>
              <a:t>Legal Disclaimer </a:t>
            </a:r>
          </a:p>
        </p:txBody>
      </p:sp>
      <p:sp>
        <p:nvSpPr>
          <p:cNvPr id="3" name="Content Placeholder 2">
            <a:extLst>
              <a:ext uri="{FF2B5EF4-FFF2-40B4-BE49-F238E27FC236}">
                <a16:creationId xmlns:a16="http://schemas.microsoft.com/office/drawing/2014/main" id="{C2A5E432-DBCA-40D5-AA0A-A90D4B800451}"/>
              </a:ext>
            </a:extLst>
          </p:cNvPr>
          <p:cNvSpPr>
            <a:spLocks noGrp="1"/>
          </p:cNvSpPr>
          <p:nvPr>
            <p:ph idx="1"/>
          </p:nvPr>
        </p:nvSpPr>
        <p:spPr/>
        <p:txBody>
          <a:bodyPr/>
          <a:lstStyle/>
          <a:p>
            <a:pPr marL="0" indent="0">
              <a:buNone/>
            </a:pPr>
            <a:r>
              <a:rPr lang="en-US" dirty="0"/>
              <a:t>This town hall is designed to provide community members basic information about COVID-19 and immigration. It is not a substitute for legal advice.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8786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0773-78CD-42CA-B0E0-7B993A041A5D}"/>
              </a:ext>
            </a:extLst>
          </p:cNvPr>
          <p:cNvSpPr>
            <a:spLocks noGrp="1"/>
          </p:cNvSpPr>
          <p:nvPr>
            <p:ph type="title"/>
          </p:nvPr>
        </p:nvSpPr>
        <p:spPr/>
        <p:txBody>
          <a:bodyPr/>
          <a:lstStyle/>
          <a:p>
            <a:r>
              <a:rPr lang="en-US" b="1" dirty="0"/>
              <a:t>CARES Act and Immigration </a:t>
            </a:r>
          </a:p>
        </p:txBody>
      </p:sp>
      <p:sp>
        <p:nvSpPr>
          <p:cNvPr id="3" name="Content Placeholder 2">
            <a:extLst>
              <a:ext uri="{FF2B5EF4-FFF2-40B4-BE49-F238E27FC236}">
                <a16:creationId xmlns:a16="http://schemas.microsoft.com/office/drawing/2014/main" id="{F2B98DC6-381B-4A55-ADD4-31C502B06941}"/>
              </a:ext>
            </a:extLst>
          </p:cNvPr>
          <p:cNvSpPr>
            <a:spLocks noGrp="1"/>
          </p:cNvSpPr>
          <p:nvPr>
            <p:ph idx="1"/>
          </p:nvPr>
        </p:nvSpPr>
        <p:spPr/>
        <p:txBody>
          <a:bodyPr/>
          <a:lstStyle/>
          <a:p>
            <a:r>
              <a:rPr lang="en-US" dirty="0"/>
              <a:t>Are immigrants eligible for the economic stimulus payments included in the CARES Act?</a:t>
            </a:r>
          </a:p>
          <a:p>
            <a:endParaRPr lang="en-US" dirty="0"/>
          </a:p>
          <a:p>
            <a:r>
              <a:rPr lang="en-US" dirty="0"/>
              <a:t>Are stimulus payments counted in the “public charge” test?</a:t>
            </a:r>
          </a:p>
          <a:p>
            <a:pPr marL="0" indent="0">
              <a:buNone/>
            </a:pPr>
            <a:endParaRPr lang="en-US" dirty="0"/>
          </a:p>
        </p:txBody>
      </p:sp>
    </p:spTree>
    <p:extLst>
      <p:ext uri="{BB962C8B-B14F-4D97-AF65-F5344CB8AC3E}">
        <p14:creationId xmlns:p14="http://schemas.microsoft.com/office/powerpoint/2010/main" val="106287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A596-8F23-7C45-90DF-BF3B0B487AD9}"/>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0797D46C-7BFC-FF47-8F14-8B57920F2481}"/>
              </a:ext>
            </a:extLst>
          </p:cNvPr>
          <p:cNvSpPr>
            <a:spLocks noGrp="1"/>
          </p:cNvSpPr>
          <p:nvPr>
            <p:ph idx="1"/>
          </p:nvPr>
        </p:nvSpPr>
        <p:spPr>
          <a:xfrm>
            <a:off x="457200" y="1981200"/>
            <a:ext cx="8229600" cy="4648200"/>
          </a:xfrm>
        </p:spPr>
        <p:txBody>
          <a:bodyPr>
            <a:noAutofit/>
          </a:bodyPr>
          <a:lstStyle/>
          <a:p>
            <a:r>
              <a:rPr lang="en-US" sz="2400" dirty="0"/>
              <a:t>Center for Immigrants’ Rights Clinic: </a:t>
            </a:r>
            <a:r>
              <a:rPr lang="en-US" sz="2400" dirty="0">
                <a:hlinkClick r:id="rId2"/>
              </a:rPr>
              <a:t>https://pennstatelaw.psu.edu/immigration-time-of-trump</a:t>
            </a:r>
            <a:endParaRPr lang="en-US" sz="2400" dirty="0"/>
          </a:p>
          <a:p>
            <a:r>
              <a:rPr lang="en-US" sz="2400" dirty="0"/>
              <a:t>PSU Office of Global Programs: </a:t>
            </a:r>
            <a:r>
              <a:rPr lang="en-US" sz="2400" dirty="0">
                <a:hlinkClick r:id="rId3"/>
              </a:rPr>
              <a:t>https://global.psu.edu/covidintlfaq</a:t>
            </a:r>
            <a:endParaRPr lang="en-US" sz="2400" dirty="0"/>
          </a:p>
          <a:p>
            <a:r>
              <a:rPr lang="en-US" sz="2400" dirty="0"/>
              <a:t>Immigration Services: </a:t>
            </a:r>
            <a:r>
              <a:rPr lang="en-US" sz="2400" dirty="0">
                <a:hlinkClick r:id="rId4"/>
              </a:rPr>
              <a:t>https://www.uscis.gov/about-us/uscis-response-covid-19</a:t>
            </a:r>
            <a:endParaRPr lang="en-US" sz="2400" dirty="0"/>
          </a:p>
          <a:p>
            <a:r>
              <a:rPr lang="en-US" sz="2400" dirty="0"/>
              <a:t>Immigration Enforcement: </a:t>
            </a:r>
            <a:r>
              <a:rPr lang="en-US" sz="2400" dirty="0">
                <a:hlinkClick r:id="rId5"/>
              </a:rPr>
              <a:t>https://www.ice.gov/coronavirus</a:t>
            </a:r>
            <a:endParaRPr lang="en-US" sz="2400" dirty="0"/>
          </a:p>
          <a:p>
            <a:r>
              <a:rPr lang="en-US" sz="2400" dirty="0"/>
              <a:t>Immigration Courts: </a:t>
            </a:r>
            <a:r>
              <a:rPr lang="en-US" sz="2400" dirty="0">
                <a:hlinkClick r:id="rId6"/>
              </a:rPr>
              <a:t>https://www.justice.gov/eoir/file/1259226/download</a:t>
            </a:r>
            <a:endParaRPr lang="en-US" sz="2400" dirty="0"/>
          </a:p>
          <a:p>
            <a:r>
              <a:rPr lang="en-US" sz="2400" dirty="0"/>
              <a:t>Visas and Consulates: </a:t>
            </a:r>
            <a:r>
              <a:rPr lang="en-US" sz="2400" dirty="0">
                <a:hlinkClick r:id="rId7"/>
              </a:rPr>
              <a:t>https://travel.state.gov/content/travel/en/us-visas.html</a:t>
            </a:r>
            <a:endParaRPr lang="en-US" sz="2400" dirty="0"/>
          </a:p>
        </p:txBody>
      </p:sp>
    </p:spTree>
    <p:extLst>
      <p:ext uri="{BB962C8B-B14F-4D97-AF65-F5344CB8AC3E}">
        <p14:creationId xmlns:p14="http://schemas.microsoft.com/office/powerpoint/2010/main" val="88882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562E-2D30-4EE4-BCBB-0F747B410773}"/>
              </a:ext>
            </a:extLst>
          </p:cNvPr>
          <p:cNvSpPr>
            <a:spLocks noGrp="1"/>
          </p:cNvSpPr>
          <p:nvPr>
            <p:ph type="title"/>
          </p:nvPr>
        </p:nvSpPr>
        <p:spPr>
          <a:xfrm>
            <a:off x="457200" y="838200"/>
            <a:ext cx="8458200" cy="1371600"/>
          </a:xfrm>
        </p:spPr>
        <p:txBody>
          <a:bodyPr>
            <a:noAutofit/>
          </a:bodyPr>
          <a:lstStyle/>
          <a:p>
            <a:r>
              <a:rPr lang="en-US" b="1" dirty="0"/>
              <a:t>About the </a:t>
            </a:r>
            <a:br>
              <a:rPr lang="en-US" b="1" dirty="0"/>
            </a:br>
            <a:r>
              <a:rPr lang="en-US" b="1" dirty="0"/>
              <a:t>Center for Immigrants’ Rights Clinic</a:t>
            </a:r>
          </a:p>
        </p:txBody>
      </p:sp>
      <p:pic>
        <p:nvPicPr>
          <p:cNvPr id="4" name="Content Placeholder 3">
            <a:extLst>
              <a:ext uri="{FF2B5EF4-FFF2-40B4-BE49-F238E27FC236}">
                <a16:creationId xmlns:a16="http://schemas.microsoft.com/office/drawing/2014/main" id="{01D0D350-E1AC-45DB-91E1-E2ACE073F836}"/>
              </a:ext>
            </a:extLst>
          </p:cNvPr>
          <p:cNvPicPr>
            <a:picLocks noGrp="1" noChangeAspect="1"/>
          </p:cNvPicPr>
          <p:nvPr>
            <p:ph idx="1"/>
          </p:nvPr>
        </p:nvPicPr>
        <p:blipFill>
          <a:blip r:embed="rId3"/>
          <a:stretch>
            <a:fillRect/>
          </a:stretch>
        </p:blipFill>
        <p:spPr>
          <a:xfrm>
            <a:off x="718431" y="2667000"/>
            <a:ext cx="7968369" cy="2758281"/>
          </a:xfrm>
          <a:prstGeom prst="rect">
            <a:avLst/>
          </a:prstGeom>
        </p:spPr>
      </p:pic>
    </p:spTree>
    <p:extLst>
      <p:ext uri="{BB962C8B-B14F-4D97-AF65-F5344CB8AC3E}">
        <p14:creationId xmlns:p14="http://schemas.microsoft.com/office/powerpoint/2010/main" val="351076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6326-F998-4593-A44A-B160602B9887}"/>
              </a:ext>
            </a:extLst>
          </p:cNvPr>
          <p:cNvSpPr>
            <a:spLocks noGrp="1"/>
          </p:cNvSpPr>
          <p:nvPr>
            <p:ph type="title"/>
          </p:nvPr>
        </p:nvSpPr>
        <p:spPr/>
        <p:txBody>
          <a:bodyPr/>
          <a:lstStyle/>
          <a:p>
            <a:r>
              <a:rPr lang="en-US" b="1" dirty="0"/>
              <a:t>Purpose &amp; Roadmap</a:t>
            </a:r>
          </a:p>
        </p:txBody>
      </p:sp>
      <p:sp>
        <p:nvSpPr>
          <p:cNvPr id="3" name="Content Placeholder 2">
            <a:extLst>
              <a:ext uri="{FF2B5EF4-FFF2-40B4-BE49-F238E27FC236}">
                <a16:creationId xmlns:a16="http://schemas.microsoft.com/office/drawing/2014/main" id="{7DF17BB9-CA57-49E3-92A2-B187B951F1E7}"/>
              </a:ext>
            </a:extLst>
          </p:cNvPr>
          <p:cNvSpPr>
            <a:spLocks noGrp="1"/>
          </p:cNvSpPr>
          <p:nvPr>
            <p:ph idx="1"/>
          </p:nvPr>
        </p:nvSpPr>
        <p:spPr>
          <a:xfrm>
            <a:off x="457200" y="2057400"/>
            <a:ext cx="8229600" cy="4267200"/>
          </a:xfrm>
        </p:spPr>
        <p:txBody>
          <a:bodyPr>
            <a:normAutofit fontScale="92500" lnSpcReduction="20000"/>
          </a:bodyPr>
          <a:lstStyle/>
          <a:p>
            <a:r>
              <a:rPr lang="en-US" dirty="0"/>
              <a:t>Immigration Services</a:t>
            </a:r>
          </a:p>
          <a:p>
            <a:r>
              <a:rPr lang="en-US" dirty="0"/>
              <a:t>Immigration Enforcement &amp; Detention </a:t>
            </a:r>
          </a:p>
          <a:p>
            <a:r>
              <a:rPr lang="en-US" dirty="0"/>
              <a:t>Immigration Courts </a:t>
            </a:r>
          </a:p>
          <a:p>
            <a:r>
              <a:rPr lang="en-US" dirty="0"/>
              <a:t>Borders </a:t>
            </a:r>
          </a:p>
          <a:p>
            <a:r>
              <a:rPr lang="en-US" dirty="0"/>
              <a:t>U.S. consulates and embassies </a:t>
            </a:r>
          </a:p>
          <a:p>
            <a:r>
              <a:rPr lang="en-US" dirty="0"/>
              <a:t>International Students </a:t>
            </a:r>
          </a:p>
          <a:p>
            <a:r>
              <a:rPr lang="en-US" dirty="0"/>
              <a:t>Public Benefits and Food Security </a:t>
            </a:r>
          </a:p>
          <a:p>
            <a:r>
              <a:rPr lang="en-US" dirty="0"/>
              <a:t>Resources </a:t>
            </a:r>
          </a:p>
          <a:p>
            <a:r>
              <a:rPr lang="en-US" dirty="0"/>
              <a:t>Q &amp; A </a:t>
            </a:r>
          </a:p>
        </p:txBody>
      </p:sp>
    </p:spTree>
    <p:extLst>
      <p:ext uri="{BB962C8B-B14F-4D97-AF65-F5344CB8AC3E}">
        <p14:creationId xmlns:p14="http://schemas.microsoft.com/office/powerpoint/2010/main" val="405633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022C55-BBFF-4242-9030-264A9D57C2C6}"/>
              </a:ext>
            </a:extLst>
          </p:cNvPr>
          <p:cNvSpPr>
            <a:spLocks noGrp="1"/>
          </p:cNvSpPr>
          <p:nvPr>
            <p:ph type="title"/>
          </p:nvPr>
        </p:nvSpPr>
        <p:spPr>
          <a:xfrm>
            <a:off x="0" y="609600"/>
            <a:ext cx="9144000" cy="1143000"/>
          </a:xfrm>
        </p:spPr>
        <p:txBody>
          <a:bodyPr>
            <a:normAutofit/>
          </a:bodyPr>
          <a:lstStyle/>
          <a:p>
            <a:r>
              <a:rPr lang="en-US" b="1" dirty="0"/>
              <a:t>Immigration Services </a:t>
            </a:r>
          </a:p>
        </p:txBody>
      </p:sp>
      <p:sp>
        <p:nvSpPr>
          <p:cNvPr id="5" name="Content Placeholder 4">
            <a:extLst>
              <a:ext uri="{FF2B5EF4-FFF2-40B4-BE49-F238E27FC236}">
                <a16:creationId xmlns:a16="http://schemas.microsoft.com/office/drawing/2014/main" id="{E53C5DC9-242F-674F-826E-A5196562C064}"/>
              </a:ext>
            </a:extLst>
          </p:cNvPr>
          <p:cNvSpPr>
            <a:spLocks noGrp="1"/>
          </p:cNvSpPr>
          <p:nvPr>
            <p:ph idx="1"/>
          </p:nvPr>
        </p:nvSpPr>
        <p:spPr>
          <a:xfrm>
            <a:off x="381000" y="1600200"/>
            <a:ext cx="8686800" cy="5257800"/>
          </a:xfrm>
        </p:spPr>
        <p:txBody>
          <a:bodyPr>
            <a:normAutofit fontScale="32500" lnSpcReduction="20000"/>
          </a:bodyPr>
          <a:lstStyle/>
          <a:p>
            <a:r>
              <a:rPr lang="en-US" sz="7000" dirty="0"/>
              <a:t>Which USCIS offices are closed?</a:t>
            </a:r>
          </a:p>
          <a:p>
            <a:endParaRPr lang="en-US" sz="7000" dirty="0"/>
          </a:p>
          <a:p>
            <a:r>
              <a:rPr lang="en-US" sz="7000" dirty="0"/>
              <a:t>What if I had a green card interview or an affirmative asylum interview scheduled in person during the time the USCIS office is closed?</a:t>
            </a:r>
          </a:p>
          <a:p>
            <a:endParaRPr lang="en-US" sz="7000" dirty="0"/>
          </a:p>
          <a:p>
            <a:r>
              <a:rPr lang="en-US" sz="7000" dirty="0"/>
              <a:t>What if I had a biometrics (fingerprinting) appointment scheduled during the time that offices are closed?</a:t>
            </a:r>
          </a:p>
          <a:p>
            <a:endParaRPr lang="en-US" sz="7000" dirty="0"/>
          </a:p>
          <a:p>
            <a:r>
              <a:rPr lang="en-US" sz="7000" dirty="0"/>
              <a:t>What about DACA?</a:t>
            </a:r>
          </a:p>
          <a:p>
            <a:pPr marL="0" indent="0">
              <a:buNone/>
            </a:pPr>
            <a:endParaRPr lang="en-US" sz="7000" dirty="0"/>
          </a:p>
          <a:p>
            <a:r>
              <a:rPr lang="en-US" sz="7000" dirty="0"/>
              <a:t>What if I am a nonimmigrant (i.e., students, </a:t>
            </a:r>
            <a:r>
              <a:rPr lang="en-US" sz="7000"/>
              <a:t>business visitors) and </a:t>
            </a:r>
            <a:r>
              <a:rPr lang="en-US" sz="7000" dirty="0"/>
              <a:t>my status is set to expire before I can leave the United States?</a:t>
            </a:r>
          </a:p>
          <a:p>
            <a:pPr marL="0" indent="0">
              <a:buNone/>
            </a:pPr>
            <a:endParaRPr lang="en-US" sz="4300" dirty="0"/>
          </a:p>
          <a:p>
            <a:pPr marL="0" indent="0">
              <a:buNone/>
            </a:pPr>
            <a:r>
              <a:rPr lang="en-US" sz="4300" dirty="0"/>
              <a:t>Source: </a:t>
            </a:r>
            <a:r>
              <a:rPr lang="en-US" sz="4300" u="sng" dirty="0">
                <a:hlinkClick r:id="rId3"/>
              </a:rPr>
              <a:t>https://www.uscis.gov/about-us/uscis-response-coronavirus-2019-covid-19</a:t>
            </a:r>
            <a:r>
              <a:rPr lang="en-US" sz="4300" dirty="0"/>
              <a:t>.</a:t>
            </a:r>
          </a:p>
          <a:p>
            <a:pPr marL="0" indent="0">
              <a:buNone/>
            </a:pPr>
            <a:endParaRPr lang="en-US" dirty="0"/>
          </a:p>
        </p:txBody>
      </p:sp>
    </p:spTree>
    <p:extLst>
      <p:ext uri="{BB962C8B-B14F-4D97-AF65-F5344CB8AC3E}">
        <p14:creationId xmlns:p14="http://schemas.microsoft.com/office/powerpoint/2010/main" val="283445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B72F-5159-C347-BAEC-8D49085EF2B6}"/>
              </a:ext>
            </a:extLst>
          </p:cNvPr>
          <p:cNvSpPr>
            <a:spLocks noGrp="1"/>
          </p:cNvSpPr>
          <p:nvPr>
            <p:ph type="title"/>
          </p:nvPr>
        </p:nvSpPr>
        <p:spPr/>
        <p:txBody>
          <a:bodyPr/>
          <a:lstStyle/>
          <a:p>
            <a:r>
              <a:rPr lang="en-US" b="1" dirty="0"/>
              <a:t>Immigration Enforcement</a:t>
            </a:r>
          </a:p>
        </p:txBody>
      </p:sp>
      <p:sp>
        <p:nvSpPr>
          <p:cNvPr id="3" name="Content Placeholder 2">
            <a:extLst>
              <a:ext uri="{FF2B5EF4-FFF2-40B4-BE49-F238E27FC236}">
                <a16:creationId xmlns:a16="http://schemas.microsoft.com/office/drawing/2014/main" id="{BBE0A44B-9B4C-FA48-B301-1B0FA11B09AD}"/>
              </a:ext>
            </a:extLst>
          </p:cNvPr>
          <p:cNvSpPr>
            <a:spLocks noGrp="1"/>
          </p:cNvSpPr>
          <p:nvPr>
            <p:ph idx="1"/>
          </p:nvPr>
        </p:nvSpPr>
        <p:spPr/>
        <p:txBody>
          <a:bodyPr>
            <a:noAutofit/>
          </a:bodyPr>
          <a:lstStyle/>
          <a:p>
            <a:pPr marL="385763" indent="-385763">
              <a:buFont typeface="+mj-lt"/>
              <a:buAutoNum type="arabicPeriod"/>
            </a:pPr>
            <a:r>
              <a:rPr lang="en-US" sz="2300" b="1" dirty="0"/>
              <a:t>Will the DHS conduct immigration enforcement at schools? Hospitals?</a:t>
            </a:r>
          </a:p>
          <a:p>
            <a:pPr marL="566738" lvl="1">
              <a:buFont typeface="Wingdings" pitchFamily="2" charset="2"/>
              <a:buChar char="à"/>
            </a:pPr>
            <a:r>
              <a:rPr lang="en-US" sz="2300" dirty="0">
                <a:hlinkClick r:id="rId3">
                  <a:extLst>
                    <a:ext uri="{A12FA001-AC4F-418D-AE19-62706E023703}">
                      <ahyp:hlinkClr xmlns:ahyp="http://schemas.microsoft.com/office/drawing/2018/hyperlinkcolor" val="tx"/>
                    </a:ext>
                  </a:extLst>
                </a:hlinkClick>
              </a:rPr>
              <a:t>Sensitive Locations Policy (2011)</a:t>
            </a:r>
            <a:r>
              <a:rPr lang="en-US" sz="2300" dirty="0">
                <a:sym typeface="Wingdings" pitchFamily="2" charset="2"/>
                <a:hlinkClick r:id="rId3">
                  <a:extLst>
                    <a:ext uri="{A12FA001-AC4F-418D-AE19-62706E023703}">
                      <ahyp:hlinkClr xmlns:ahyp="http://schemas.microsoft.com/office/drawing/2018/hyperlinkcolor" val="tx"/>
                    </a:ext>
                  </a:extLst>
                </a:hlinkClick>
              </a:rPr>
              <a:t> </a:t>
            </a:r>
            <a:endParaRPr lang="en-US" sz="2300" dirty="0">
              <a:sym typeface="Wingdings" pitchFamily="2" charset="2"/>
            </a:endParaRPr>
          </a:p>
          <a:p>
            <a:pPr marL="566738" lvl="1">
              <a:buFont typeface="Wingdings" pitchFamily="2" charset="2"/>
              <a:buChar char="à"/>
            </a:pPr>
            <a:r>
              <a:rPr lang="en-US" sz="2300" dirty="0">
                <a:hlinkClick r:id="rId3">
                  <a:extLst>
                    <a:ext uri="{A12FA001-AC4F-418D-AE19-62706E023703}">
                      <ahyp:hlinkClr xmlns:ahyp="http://schemas.microsoft.com/office/drawing/2018/hyperlinkcolor" val="tx"/>
                    </a:ext>
                  </a:extLst>
                </a:hlinkClick>
              </a:rPr>
              <a:t>ICE Guidance on COVID-19 (March 18, 2020)</a:t>
            </a:r>
            <a:br>
              <a:rPr lang="en-US" sz="2300" dirty="0"/>
            </a:br>
            <a:endParaRPr lang="en-US" sz="2300" dirty="0"/>
          </a:p>
          <a:p>
            <a:pPr marL="385763" indent="-385763">
              <a:buFont typeface="+mj-lt"/>
              <a:buAutoNum type="arabicPeriod"/>
            </a:pPr>
            <a:r>
              <a:rPr lang="en-US" sz="2300" b="1" dirty="0"/>
              <a:t>Should I be worried about immigration enforcement around the State College Area School District?</a:t>
            </a:r>
          </a:p>
          <a:p>
            <a:pPr marL="342900" lvl="1" indent="0">
              <a:buNone/>
            </a:pPr>
            <a:r>
              <a:rPr lang="en-US" sz="2300" dirty="0">
                <a:sym typeface="Wingdings" pitchFamily="2" charset="2"/>
              </a:rPr>
              <a:t> </a:t>
            </a:r>
            <a:r>
              <a:rPr lang="en-US" sz="2300" dirty="0">
                <a:hlinkClick r:id="rId3">
                  <a:extLst>
                    <a:ext uri="{A12FA001-AC4F-418D-AE19-62706E023703}">
                      <ahyp:hlinkClr xmlns:ahyp="http://schemas.microsoft.com/office/drawing/2018/hyperlinkcolor" val="tx"/>
                    </a:ext>
                  </a:extLst>
                </a:hlinkClick>
              </a:rPr>
              <a:t>FAQ on Sensitive Locations </a:t>
            </a:r>
            <a:br>
              <a:rPr lang="en-US" sz="2300" dirty="0"/>
            </a:br>
            <a:r>
              <a:rPr lang="en-US" sz="2300" dirty="0">
                <a:sym typeface="Wingdings" pitchFamily="2" charset="2"/>
              </a:rPr>
              <a:t> </a:t>
            </a:r>
            <a:r>
              <a:rPr lang="en-US" sz="2300" dirty="0">
                <a:hlinkClick r:id="rId3">
                  <a:extLst>
                    <a:ext uri="{A12FA001-AC4F-418D-AE19-62706E023703}">
                      <ahyp:hlinkClr xmlns:ahyp="http://schemas.microsoft.com/office/drawing/2018/hyperlinkcolor" val="tx"/>
                    </a:ext>
                  </a:extLst>
                </a:hlinkClick>
              </a:rPr>
              <a:t>ICE Guidance on COVID-19 (March 18, 2020)</a:t>
            </a:r>
            <a:br>
              <a:rPr lang="en-US" sz="2300" dirty="0"/>
            </a:br>
            <a:endParaRPr lang="en-US" sz="2300" dirty="0"/>
          </a:p>
          <a:p>
            <a:pPr marL="385763" indent="-385763">
              <a:buFont typeface="+mj-lt"/>
              <a:buAutoNum type="arabicPeriod"/>
            </a:pPr>
            <a:r>
              <a:rPr lang="en-US" sz="2300" b="1" dirty="0"/>
              <a:t>Will ICE conduct arrests during COVID-19?</a:t>
            </a:r>
          </a:p>
        </p:txBody>
      </p:sp>
    </p:spTree>
    <p:extLst>
      <p:ext uri="{BB962C8B-B14F-4D97-AF65-F5344CB8AC3E}">
        <p14:creationId xmlns:p14="http://schemas.microsoft.com/office/powerpoint/2010/main" val="420546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EFD5-43B9-4946-B55B-7D10EB1EE422}"/>
              </a:ext>
            </a:extLst>
          </p:cNvPr>
          <p:cNvSpPr>
            <a:spLocks noGrp="1"/>
          </p:cNvSpPr>
          <p:nvPr>
            <p:ph type="title"/>
          </p:nvPr>
        </p:nvSpPr>
        <p:spPr/>
        <p:txBody>
          <a:bodyPr>
            <a:noAutofit/>
          </a:bodyPr>
          <a:lstStyle/>
          <a:p>
            <a:r>
              <a:rPr lang="en-US" b="1" dirty="0"/>
              <a:t>Will ICE conduct arrests during COVID-19?</a:t>
            </a:r>
            <a:endParaRPr lang="en-US" dirty="0"/>
          </a:p>
        </p:txBody>
      </p:sp>
      <p:pic>
        <p:nvPicPr>
          <p:cNvPr id="5" name="Content Placeholder 4">
            <a:extLst>
              <a:ext uri="{FF2B5EF4-FFF2-40B4-BE49-F238E27FC236}">
                <a16:creationId xmlns:a16="http://schemas.microsoft.com/office/drawing/2014/main" id="{2D5B97EA-C6BF-BD46-BF34-2E000C9E4B9C}"/>
              </a:ext>
            </a:extLst>
          </p:cNvPr>
          <p:cNvPicPr>
            <a:picLocks noGrp="1" noChangeAspect="1"/>
          </p:cNvPicPr>
          <p:nvPr>
            <p:ph idx="1"/>
          </p:nvPr>
        </p:nvPicPr>
        <p:blipFill>
          <a:blip r:embed="rId3"/>
          <a:stretch>
            <a:fillRect/>
          </a:stretch>
        </p:blipFill>
        <p:spPr>
          <a:xfrm>
            <a:off x="678156" y="2066261"/>
            <a:ext cx="7787688" cy="4068763"/>
          </a:xfrm>
        </p:spPr>
      </p:pic>
      <p:sp>
        <p:nvSpPr>
          <p:cNvPr id="6" name="TextBox 5">
            <a:extLst>
              <a:ext uri="{FF2B5EF4-FFF2-40B4-BE49-F238E27FC236}">
                <a16:creationId xmlns:a16="http://schemas.microsoft.com/office/drawing/2014/main" id="{6B1B1AFA-3752-9744-ACD7-182F809156DA}"/>
              </a:ext>
            </a:extLst>
          </p:cNvPr>
          <p:cNvSpPr txBox="1"/>
          <p:nvPr/>
        </p:nvSpPr>
        <p:spPr>
          <a:xfrm>
            <a:off x="304800" y="6159833"/>
            <a:ext cx="6705599" cy="523220"/>
          </a:xfrm>
          <a:prstGeom prst="rect">
            <a:avLst/>
          </a:prstGeom>
          <a:noFill/>
        </p:spPr>
        <p:txBody>
          <a:bodyPr wrap="square" rtlCol="0">
            <a:spAutoFit/>
          </a:bodyPr>
          <a:lstStyle/>
          <a:p>
            <a:r>
              <a:rPr lang="en-US" sz="1400" dirty="0"/>
              <a:t>Source: ICE Guidance on COVID-19 (2020) </a:t>
            </a:r>
            <a:r>
              <a:rPr lang="en-US" sz="1400" dirty="0">
                <a:hlinkClick r:id="rId4"/>
              </a:rPr>
              <a:t>https://www.ice.gov/coronavirus</a:t>
            </a:r>
            <a:endParaRPr lang="en-US" sz="1400" dirty="0"/>
          </a:p>
          <a:p>
            <a:endParaRPr lang="en-US" sz="1400" dirty="0"/>
          </a:p>
        </p:txBody>
      </p:sp>
    </p:spTree>
    <p:extLst>
      <p:ext uri="{BB962C8B-B14F-4D97-AF65-F5344CB8AC3E}">
        <p14:creationId xmlns:p14="http://schemas.microsoft.com/office/powerpoint/2010/main" val="278120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DB2F-7A56-6041-94C9-D4924CA11818}"/>
              </a:ext>
            </a:extLst>
          </p:cNvPr>
          <p:cNvSpPr>
            <a:spLocks noGrp="1"/>
          </p:cNvSpPr>
          <p:nvPr>
            <p:ph type="title"/>
          </p:nvPr>
        </p:nvSpPr>
        <p:spPr/>
        <p:txBody>
          <a:bodyPr/>
          <a:lstStyle/>
          <a:p>
            <a:r>
              <a:rPr lang="en-US" b="1" dirty="0"/>
              <a:t>ICE Guidance on COVID-19</a:t>
            </a:r>
          </a:p>
        </p:txBody>
      </p:sp>
      <p:sp>
        <p:nvSpPr>
          <p:cNvPr id="3" name="Content Placeholder 2">
            <a:extLst>
              <a:ext uri="{FF2B5EF4-FFF2-40B4-BE49-F238E27FC236}">
                <a16:creationId xmlns:a16="http://schemas.microsoft.com/office/drawing/2014/main" id="{82A2D1D2-BBB5-9641-8F58-C5AD9E8F4B90}"/>
              </a:ext>
            </a:extLst>
          </p:cNvPr>
          <p:cNvSpPr>
            <a:spLocks noGrp="1"/>
          </p:cNvSpPr>
          <p:nvPr>
            <p:ph idx="1"/>
          </p:nvPr>
        </p:nvSpPr>
        <p:spPr>
          <a:xfrm>
            <a:off x="457200" y="2286000"/>
            <a:ext cx="8229600" cy="4419600"/>
          </a:xfrm>
        </p:spPr>
        <p:txBody>
          <a:bodyPr>
            <a:normAutofit fontScale="47500" lnSpcReduction="20000"/>
          </a:bodyPr>
          <a:lstStyle/>
          <a:p>
            <a:pPr marL="0" indent="0">
              <a:buNone/>
            </a:pPr>
            <a:r>
              <a:rPr lang="en-US" sz="6700" dirty="0"/>
              <a:t>“Consistent with its sensitive locations policy, during the COVID-19 crisis, ICE will not carry out enforcement operations at or near health care facilities, such as hospitals, doctors' offices, accredited health clinics, and emergent or urgent care facilities, except in the most extraordinary of circumstances. </a:t>
            </a:r>
            <a:r>
              <a:rPr lang="en-US" sz="6700" i="1" dirty="0"/>
              <a:t>Individuals should not avoid seeking medical care because they fear civil immigration enforcement.” </a:t>
            </a:r>
            <a:r>
              <a:rPr lang="en-US" sz="6700" dirty="0"/>
              <a:t>(emphasis added).</a:t>
            </a:r>
          </a:p>
          <a:p>
            <a:pPr marL="0" indent="0">
              <a:buNone/>
            </a:pPr>
            <a:r>
              <a:rPr lang="fr-FR" sz="2900" dirty="0"/>
              <a:t>Source:  </a:t>
            </a:r>
            <a:r>
              <a:rPr lang="fr-FR" sz="2900" dirty="0">
                <a:hlinkClick r:id="rId3"/>
              </a:rPr>
              <a:t>https://www.ice.gov/coronavirus</a:t>
            </a:r>
            <a:endParaRPr lang="fr-FR" sz="2900" dirty="0"/>
          </a:p>
          <a:p>
            <a:pPr marL="0" indent="0">
              <a:buNone/>
            </a:pPr>
            <a:endParaRPr lang="fr-FR" sz="2900" dirty="0"/>
          </a:p>
          <a:p>
            <a:pPr marL="0" indent="0">
              <a:buNone/>
            </a:pPr>
            <a:endParaRPr lang="fr-FR" sz="2900" dirty="0"/>
          </a:p>
          <a:p>
            <a:pPr marL="0" indent="0">
              <a:buNone/>
            </a:pPr>
            <a:endParaRPr lang="fr-FR" sz="2900" dirty="0"/>
          </a:p>
          <a:p>
            <a:pPr marL="0" indent="0">
              <a:buNone/>
            </a:pPr>
            <a:endParaRPr lang="en-US" sz="4600" dirty="0">
              <a:solidFill>
                <a:srgbClr val="FF0000"/>
              </a:solidFill>
            </a:endParaRPr>
          </a:p>
          <a:p>
            <a:pPr marL="0" indent="0">
              <a:buNone/>
            </a:pPr>
            <a:endParaRPr lang="en-US" sz="5800" dirty="0">
              <a:solidFill>
                <a:srgbClr val="FF0000"/>
              </a:solidFill>
            </a:endParaRPr>
          </a:p>
        </p:txBody>
      </p:sp>
    </p:spTree>
    <p:extLst>
      <p:ext uri="{BB962C8B-B14F-4D97-AF65-F5344CB8AC3E}">
        <p14:creationId xmlns:p14="http://schemas.microsoft.com/office/powerpoint/2010/main" val="46403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257A-1C7D-4F4D-90A6-FD313436D080}"/>
              </a:ext>
            </a:extLst>
          </p:cNvPr>
          <p:cNvSpPr>
            <a:spLocks noGrp="1"/>
          </p:cNvSpPr>
          <p:nvPr>
            <p:ph type="title"/>
          </p:nvPr>
        </p:nvSpPr>
        <p:spPr/>
        <p:txBody>
          <a:bodyPr>
            <a:noAutofit/>
          </a:bodyPr>
          <a:lstStyle/>
          <a:p>
            <a:r>
              <a:rPr lang="en-US" b="1" dirty="0"/>
              <a:t>State College Borough Resolution 1180 (2016)</a:t>
            </a:r>
          </a:p>
        </p:txBody>
      </p:sp>
      <p:sp>
        <p:nvSpPr>
          <p:cNvPr id="3" name="Content Placeholder 2">
            <a:extLst>
              <a:ext uri="{FF2B5EF4-FFF2-40B4-BE49-F238E27FC236}">
                <a16:creationId xmlns:a16="http://schemas.microsoft.com/office/drawing/2014/main" id="{596D91FE-FE62-1A47-AEAF-9A1B39AE9F8B}"/>
              </a:ext>
            </a:extLst>
          </p:cNvPr>
          <p:cNvSpPr>
            <a:spLocks noGrp="1"/>
          </p:cNvSpPr>
          <p:nvPr>
            <p:ph idx="1"/>
          </p:nvPr>
        </p:nvSpPr>
        <p:spPr>
          <a:xfrm>
            <a:off x="533400" y="2209800"/>
            <a:ext cx="8153400" cy="3916363"/>
          </a:xfrm>
        </p:spPr>
        <p:txBody>
          <a:bodyPr>
            <a:normAutofit/>
          </a:bodyPr>
          <a:lstStyle/>
          <a:p>
            <a:pPr marL="0" indent="0">
              <a:buNone/>
            </a:pPr>
            <a:r>
              <a:rPr lang="en-US" sz="2800" dirty="0"/>
              <a:t>WHEREAS, all people present in the Borough of State College “are members of the State College community and will be treated fairly and equitably; and [ . . . .] that the State College Council will not voluntarily assist in any efforts by the federal government to apprehend, detain or deport community members.”</a:t>
            </a:r>
          </a:p>
        </p:txBody>
      </p:sp>
      <p:sp>
        <p:nvSpPr>
          <p:cNvPr id="4" name="TextBox 3">
            <a:extLst>
              <a:ext uri="{FF2B5EF4-FFF2-40B4-BE49-F238E27FC236}">
                <a16:creationId xmlns:a16="http://schemas.microsoft.com/office/drawing/2014/main" id="{B9CFA75F-86C9-854D-83BE-900509833D1B}"/>
              </a:ext>
            </a:extLst>
          </p:cNvPr>
          <p:cNvSpPr txBox="1"/>
          <p:nvPr/>
        </p:nvSpPr>
        <p:spPr>
          <a:xfrm>
            <a:off x="349401" y="5511969"/>
            <a:ext cx="8747844" cy="523220"/>
          </a:xfrm>
          <a:prstGeom prst="rect">
            <a:avLst/>
          </a:prstGeom>
          <a:noFill/>
        </p:spPr>
        <p:txBody>
          <a:bodyPr wrap="none" rtlCol="0">
            <a:spAutoFit/>
          </a:bodyPr>
          <a:lstStyle/>
          <a:p>
            <a:r>
              <a:rPr lang="en-US" sz="1400" dirty="0">
                <a:solidFill>
                  <a:srgbClr val="0000FF"/>
                </a:solidFill>
                <a:hlinkClick r:id="rId3">
                  <a:extLst>
                    <a:ext uri="{A12FA001-AC4F-418D-AE19-62706E023703}">
                      <ahyp:hlinkClr xmlns:ahyp="http://schemas.microsoft.com/office/drawing/2018/hyperlinkcolor" val="tx"/>
                    </a:ext>
                  </a:extLst>
                </a:hlinkClick>
              </a:rPr>
              <a:t>Borough Resolution 1180 (2016)</a:t>
            </a:r>
            <a:br>
              <a:rPr lang="en-US" sz="1400" dirty="0">
                <a:solidFill>
                  <a:srgbClr val="0000FF"/>
                </a:solidFill>
                <a:hlinkClick r:id="rId3">
                  <a:extLst>
                    <a:ext uri="{A12FA001-AC4F-418D-AE19-62706E023703}">
                      <ahyp:hlinkClr xmlns:ahyp="http://schemas.microsoft.com/office/drawing/2018/hyperlinkcolor" val="tx"/>
                    </a:ext>
                  </a:extLst>
                </a:hlinkClick>
              </a:rPr>
            </a:br>
            <a:r>
              <a:rPr lang="en-US" sz="1400" dirty="0">
                <a:solidFill>
                  <a:srgbClr val="0000FF"/>
                </a:solidFill>
                <a:hlinkClick r:id="rId3">
                  <a:extLst>
                    <a:ext uri="{A12FA001-AC4F-418D-AE19-62706E023703}">
                      <ahyp:hlinkClr xmlns:ahyp="http://schemas.microsoft.com/office/drawing/2018/hyperlinkcolor" val="tx"/>
                    </a:ext>
                  </a:extLst>
                </a:hlinkClick>
              </a:rPr>
              <a:t>https://www.statecollegepa.us/DocumentCenter/View/17545/RES-1180---A-Resolution-on-Immigration-Enforcement</a:t>
            </a:r>
            <a:endParaRPr lang="en-US" sz="1400" dirty="0"/>
          </a:p>
        </p:txBody>
      </p:sp>
    </p:spTree>
    <p:extLst>
      <p:ext uri="{BB962C8B-B14F-4D97-AF65-F5344CB8AC3E}">
        <p14:creationId xmlns:p14="http://schemas.microsoft.com/office/powerpoint/2010/main" val="3022980486"/>
      </p:ext>
    </p:extLst>
  </p:cSld>
  <p:clrMapOvr>
    <a:masterClrMapping/>
  </p:clrMapOvr>
</p:sld>
</file>

<file path=ppt/theme/theme1.xml><?xml version="1.0" encoding="utf-8"?>
<a:theme xmlns:a="http://schemas.openxmlformats.org/drawingml/2006/main" name="PPT_Tmplte_PennStateLaw_whit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mplte_PennStateLaw_whitebackground" id="{38CA760C-9301-49FF-B773-AACD7C6D3DC0}" vid="{C2D85B0B-1E6D-49D6-A958-7798F24B2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5753525691FA4AA154FAE9A4E7A790" ma:contentTypeVersion="11" ma:contentTypeDescription="Create a new document." ma:contentTypeScope="" ma:versionID="ee3793c728cec092152b5680eb47df2f">
  <xsd:schema xmlns:xsd="http://www.w3.org/2001/XMLSchema" xmlns:xs="http://www.w3.org/2001/XMLSchema" xmlns:p="http://schemas.microsoft.com/office/2006/metadata/properties" xmlns:ns3="a2339aca-71a0-42f4-b618-acf53552deba" xmlns:ns4="59ef53cb-602f-4b7c-ba07-ffb2906bebf4" targetNamespace="http://schemas.microsoft.com/office/2006/metadata/properties" ma:root="true" ma:fieldsID="f543f5098d4c07e0f2915e305931c4bb" ns3:_="" ns4:_="">
    <xsd:import namespace="a2339aca-71a0-42f4-b618-acf53552deba"/>
    <xsd:import namespace="59ef53cb-602f-4b7c-ba07-ffb2906beb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39aca-71a0-42f4-b618-acf53552d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ef53cb-602f-4b7c-ba07-ffb2906bebf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27071D-C6BA-434F-9948-E7F34B4E6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339aca-71a0-42f4-b618-acf53552deba"/>
    <ds:schemaRef ds:uri="59ef53cb-602f-4b7c-ba07-ffb2906be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09E48A-2F06-460C-8121-27DB413FA174}">
  <ds:schemaRefs>
    <ds:schemaRef ds:uri="http://schemas.microsoft.com/sharepoint/v3/contenttype/forms"/>
  </ds:schemaRefs>
</ds:datastoreItem>
</file>

<file path=customXml/itemProps3.xml><?xml version="1.0" encoding="utf-8"?>
<ds:datastoreItem xmlns:ds="http://schemas.openxmlformats.org/officeDocument/2006/customXml" ds:itemID="{2137E469-0101-43A6-8D37-4CA86CBB5D67}">
  <ds:schemaRefs>
    <ds:schemaRef ds:uri="a2339aca-71a0-42f4-b618-acf53552deba"/>
    <ds:schemaRef ds:uri="http://purl.org/dc/terms/"/>
    <ds:schemaRef ds:uri="59ef53cb-602f-4b7c-ba07-ffb2906bebf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219</TotalTime>
  <Words>1157</Words>
  <Application>Microsoft Office PowerPoint</Application>
  <PresentationFormat>On-screen Show (4:3)</PresentationFormat>
  <Paragraphs>116</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PPT_Tmplte_PennStateLaw_whitebackground</vt:lpstr>
      <vt:lpstr>PowerPoint Presentation</vt:lpstr>
      <vt:lpstr>Legal Disclaimer </vt:lpstr>
      <vt:lpstr>About the  Center for Immigrants’ Rights Clinic</vt:lpstr>
      <vt:lpstr>Purpose &amp; Roadmap</vt:lpstr>
      <vt:lpstr>Immigration Services </vt:lpstr>
      <vt:lpstr>Immigration Enforcement</vt:lpstr>
      <vt:lpstr>Will ICE conduct arrests during COVID-19?</vt:lpstr>
      <vt:lpstr>ICE Guidance on COVID-19</vt:lpstr>
      <vt:lpstr>State College Borough Resolution 1180 (2016)</vt:lpstr>
      <vt:lpstr>Anti-Bias Based Policing and Immigration Policy of the State College Police Department (2017)</vt:lpstr>
      <vt:lpstr>Immigration Detention:  Is ICE Still Detaining Immigrants?</vt:lpstr>
      <vt:lpstr>Where is ICE Detaining in PA? </vt:lpstr>
      <vt:lpstr>Has Anyone Detained in PA in Immigration Custody Tested Positive for COVID-19? </vt:lpstr>
      <vt:lpstr>What are the ways a detained immigrant can seek release? </vt:lpstr>
      <vt:lpstr>Immigration Courts </vt:lpstr>
      <vt:lpstr>Borders</vt:lpstr>
      <vt:lpstr>Consulates and Embassies: From the Department of State </vt:lpstr>
      <vt:lpstr>International Students </vt:lpstr>
      <vt:lpstr>Public Benefits and Food Security</vt:lpstr>
      <vt:lpstr>CARES Act and Immigration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Wadhia, Shoba Sivaprasad</dc:creator>
  <cp:lastModifiedBy>Wadhia, Shoba Sivaprasad</cp:lastModifiedBy>
  <cp:revision>1</cp:revision>
  <dcterms:created xsi:type="dcterms:W3CDTF">2020-04-16T14:23:35Z</dcterms:created>
  <dcterms:modified xsi:type="dcterms:W3CDTF">2020-04-16T18:03:17Z</dcterms:modified>
</cp:coreProperties>
</file>