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2" r:id="rId3"/>
    <p:sldId id="274" r:id="rId4"/>
    <p:sldId id="276" r:id="rId5"/>
    <p:sldId id="275" r:id="rId6"/>
    <p:sldId id="257" r:id="rId7"/>
    <p:sldId id="273" r:id="rId8"/>
    <p:sldId id="258" r:id="rId9"/>
    <p:sldId id="261" r:id="rId10"/>
    <p:sldId id="262" r:id="rId11"/>
    <p:sldId id="263" r:id="rId12"/>
    <p:sldId id="264" r:id="rId13"/>
    <p:sldId id="265" r:id="rId14"/>
    <p:sldId id="266" r:id="rId15"/>
    <p:sldId id="267" r:id="rId16"/>
    <p:sldId id="268" r:id="rId17"/>
    <p:sldId id="270" r:id="rId18"/>
    <p:sldId id="278" r:id="rId19"/>
    <p:sldId id="279" r:id="rId20"/>
    <p:sldId id="277" r:id="rId21"/>
    <p:sldId id="280"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73794" autoAdjust="0"/>
  </p:normalViewPr>
  <p:slideViewPr>
    <p:cSldViewPr snapToGrid="0">
      <p:cViewPr varScale="1">
        <p:scale>
          <a:sx n="84" d="100"/>
          <a:sy n="84" d="100"/>
        </p:scale>
        <p:origin x="16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3D446-727B-4B41-A109-EC1A37A9EF50}" type="datetimeFigureOut">
              <a:rPr lang="en-US" smtClean="0"/>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633CC-B438-4706-85EA-2579F266E590}" type="slidenum">
              <a:rPr lang="en-US" smtClean="0"/>
              <a:t>‹#›</a:t>
            </a:fld>
            <a:endParaRPr lang="en-US"/>
          </a:p>
        </p:txBody>
      </p:sp>
    </p:spTree>
    <p:extLst>
      <p:ext uri="{BB962C8B-B14F-4D97-AF65-F5344CB8AC3E}">
        <p14:creationId xmlns:p14="http://schemas.microsoft.com/office/powerpoint/2010/main" val="260881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633CC-B438-4706-85EA-2579F266E590}" type="slidenum">
              <a:rPr lang="en-US" smtClean="0"/>
              <a:t>1</a:t>
            </a:fld>
            <a:endParaRPr lang="en-US"/>
          </a:p>
        </p:txBody>
      </p:sp>
    </p:spTree>
    <p:extLst>
      <p:ext uri="{BB962C8B-B14F-4D97-AF65-F5344CB8AC3E}">
        <p14:creationId xmlns:p14="http://schemas.microsoft.com/office/powerpoint/2010/main" val="363993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633CC-B438-4706-85EA-2579F266E590}" type="slidenum">
              <a:rPr lang="en-US" smtClean="0"/>
              <a:t>18</a:t>
            </a:fld>
            <a:endParaRPr lang="en-US"/>
          </a:p>
        </p:txBody>
      </p:sp>
    </p:spTree>
    <p:extLst>
      <p:ext uri="{BB962C8B-B14F-4D97-AF65-F5344CB8AC3E}">
        <p14:creationId xmlns:p14="http://schemas.microsoft.com/office/powerpoint/2010/main" val="161793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633CC-B438-4706-85EA-2579F266E590}" type="slidenum">
              <a:rPr lang="en-US" smtClean="0"/>
              <a:t>19</a:t>
            </a:fld>
            <a:endParaRPr lang="en-US"/>
          </a:p>
        </p:txBody>
      </p:sp>
    </p:spTree>
    <p:extLst>
      <p:ext uri="{BB962C8B-B14F-4D97-AF65-F5344CB8AC3E}">
        <p14:creationId xmlns:p14="http://schemas.microsoft.com/office/powerpoint/2010/main" val="286208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633CC-B438-4706-85EA-2579F266E590}" type="slidenum">
              <a:rPr lang="en-US" smtClean="0"/>
              <a:t>21</a:t>
            </a:fld>
            <a:endParaRPr lang="en-US"/>
          </a:p>
        </p:txBody>
      </p:sp>
    </p:spTree>
    <p:extLst>
      <p:ext uri="{BB962C8B-B14F-4D97-AF65-F5344CB8AC3E}">
        <p14:creationId xmlns:p14="http://schemas.microsoft.com/office/powerpoint/2010/main" val="407168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44CC-FE01-47BB-8EC0-46CD6614B5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51C8FD-DEEE-449D-84DD-A196048B7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00C743-7A3E-4F1D-88F3-2EED13D6F134}"/>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5" name="Footer Placeholder 4">
            <a:extLst>
              <a:ext uri="{FF2B5EF4-FFF2-40B4-BE49-F238E27FC236}">
                <a16:creationId xmlns:a16="http://schemas.microsoft.com/office/drawing/2014/main" id="{85961CBB-EAFD-4F59-8E70-5ADD0DE17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B6586-2765-4A14-BD76-8E49CDBB4ABF}"/>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170428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3F67-CE54-4192-803D-A7B9BE5D97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77AD08-FD6E-4A49-BB4A-B64290A31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8B00-22F9-4690-9865-602FB006CACA}"/>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5" name="Footer Placeholder 4">
            <a:extLst>
              <a:ext uri="{FF2B5EF4-FFF2-40B4-BE49-F238E27FC236}">
                <a16:creationId xmlns:a16="http://schemas.microsoft.com/office/drawing/2014/main" id="{6C840132-7893-48CA-84D7-54775EFA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13E50-9EBF-4489-BC81-CED4CF1EB777}"/>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232739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92B806-D161-419D-B337-57FBF43240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C833D5-6C62-478B-94D3-A1F167F5A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CC5FA-6639-4AA1-AE93-C7BE1D1031DC}"/>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5" name="Footer Placeholder 4">
            <a:extLst>
              <a:ext uri="{FF2B5EF4-FFF2-40B4-BE49-F238E27FC236}">
                <a16:creationId xmlns:a16="http://schemas.microsoft.com/office/drawing/2014/main" id="{6F52C64D-1532-4F55-B72F-2FF851C0C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2D741-717C-425E-97EF-8F7E0B66F04D}"/>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188548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301F-0B63-4519-ADDB-947218BD31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6F122-C244-4B37-BE13-776108C5BA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FA339-CC3E-4532-9D6F-5ED228F2579B}"/>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5" name="Footer Placeholder 4">
            <a:extLst>
              <a:ext uri="{FF2B5EF4-FFF2-40B4-BE49-F238E27FC236}">
                <a16:creationId xmlns:a16="http://schemas.microsoft.com/office/drawing/2014/main" id="{AD335120-4E15-4AD8-80B9-BCCD9A4C8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8B699-A24B-444F-BF3E-19CD8F7856B1}"/>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200157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936A-02B0-44F2-AF48-3763AB8EE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F8037A-DD4A-44D9-B761-697189C8F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F0613F-7433-4C4C-BBB0-F5A6C014F76F}"/>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5" name="Footer Placeholder 4">
            <a:extLst>
              <a:ext uri="{FF2B5EF4-FFF2-40B4-BE49-F238E27FC236}">
                <a16:creationId xmlns:a16="http://schemas.microsoft.com/office/drawing/2014/main" id="{BEEC7D09-DEF8-4E9B-8446-A8B0FDF8C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42285-B0C3-4CA9-8FF6-122ADA6AD3AC}"/>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420675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5E7C-4CDA-4D48-A09E-D77B8A8CA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7ED53-ADF3-4F33-9C82-8440F8D8A6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AD19-D8CF-4E38-844E-B69D0F6484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BB8971-43D7-4738-832D-26F4C0EEE8C5}"/>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6" name="Footer Placeholder 5">
            <a:extLst>
              <a:ext uri="{FF2B5EF4-FFF2-40B4-BE49-F238E27FC236}">
                <a16:creationId xmlns:a16="http://schemas.microsoft.com/office/drawing/2014/main" id="{B110071A-FE5D-4763-98E4-B501A4166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E62CD7-4278-42A1-AA92-241EE4A269BF}"/>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239240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2DFF-F793-442C-8662-9AEDE3C860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E45047-E7FF-4D47-AE3C-CB83AC2D5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4020A-084A-4F54-8681-B49C27CE8F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8C09E-ACBA-491D-A2F6-7B063BA1B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4B7A2C-6D67-4065-AA97-C7360F2EF2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49482-A147-4951-9183-3D1CE980129E}"/>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8" name="Footer Placeholder 7">
            <a:extLst>
              <a:ext uri="{FF2B5EF4-FFF2-40B4-BE49-F238E27FC236}">
                <a16:creationId xmlns:a16="http://schemas.microsoft.com/office/drawing/2014/main" id="{43762C99-FF72-40E7-AB8F-C53A84F14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1F22F7-0549-4AFD-8076-A4FFDA585E55}"/>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149159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CB98-63F3-4619-8696-FF5623E6A2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CC97F-FF29-4FE4-AFCE-093FB8E86DF7}"/>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4" name="Footer Placeholder 3">
            <a:extLst>
              <a:ext uri="{FF2B5EF4-FFF2-40B4-BE49-F238E27FC236}">
                <a16:creationId xmlns:a16="http://schemas.microsoft.com/office/drawing/2014/main" id="{122D515B-4410-4A53-A5FE-39B018E245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34913-F291-42B1-BF16-3A93FAA23CE0}"/>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387059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22D1C-345F-46B0-A868-E2579AA01233}"/>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3" name="Footer Placeholder 2">
            <a:extLst>
              <a:ext uri="{FF2B5EF4-FFF2-40B4-BE49-F238E27FC236}">
                <a16:creationId xmlns:a16="http://schemas.microsoft.com/office/drawing/2014/main" id="{3E99D31D-CC4B-4036-B4EB-353CBECBB2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A70041-6A59-4135-8594-978818FE0D2F}"/>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218947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7168-39E4-4C64-9566-0435642BA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0A4E8F-7FD7-435F-95EB-2BED91854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6C8B26-B324-4012-A74C-FAD48EB53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9E25F-E518-4B70-8316-1B760A7F154E}"/>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6" name="Footer Placeholder 5">
            <a:extLst>
              <a:ext uri="{FF2B5EF4-FFF2-40B4-BE49-F238E27FC236}">
                <a16:creationId xmlns:a16="http://schemas.microsoft.com/office/drawing/2014/main" id="{7DF18EF3-8C8D-4935-84DC-5B56A7D75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6E900-8853-4226-A9E9-5597E1FBB05D}"/>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105686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3E70-B950-462A-B677-CF30CEEDE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FD0672-B6A2-43D1-980A-BB15A5DE7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E62C14-DDA2-402F-A683-5F279F192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FB9228-4467-4E20-8053-C8A127D35F8D}"/>
              </a:ext>
            </a:extLst>
          </p:cNvPr>
          <p:cNvSpPr>
            <a:spLocks noGrp="1"/>
          </p:cNvSpPr>
          <p:nvPr>
            <p:ph type="dt" sz="half" idx="10"/>
          </p:nvPr>
        </p:nvSpPr>
        <p:spPr/>
        <p:txBody>
          <a:bodyPr/>
          <a:lstStyle/>
          <a:p>
            <a:fld id="{49E89B7E-315B-4081-8904-2BDA569CE42A}" type="datetimeFigureOut">
              <a:rPr lang="en-US" smtClean="0"/>
              <a:t>10/3/2019</a:t>
            </a:fld>
            <a:endParaRPr lang="en-US"/>
          </a:p>
        </p:txBody>
      </p:sp>
      <p:sp>
        <p:nvSpPr>
          <p:cNvPr id="6" name="Footer Placeholder 5">
            <a:extLst>
              <a:ext uri="{FF2B5EF4-FFF2-40B4-BE49-F238E27FC236}">
                <a16:creationId xmlns:a16="http://schemas.microsoft.com/office/drawing/2014/main" id="{14E2BBCB-A528-4206-B092-0F2651613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EE9AF6-C58C-4A54-93CA-2F47109B79ED}"/>
              </a:ext>
            </a:extLst>
          </p:cNvPr>
          <p:cNvSpPr>
            <a:spLocks noGrp="1"/>
          </p:cNvSpPr>
          <p:nvPr>
            <p:ph type="sldNum" sz="quarter" idx="12"/>
          </p:nvPr>
        </p:nvSpPr>
        <p:spPr/>
        <p:txBody>
          <a:bodyPr/>
          <a:lstStyle/>
          <a:p>
            <a:fld id="{94A1AFFB-C42B-4A23-BE3E-63719C7832B2}" type="slidenum">
              <a:rPr lang="en-US" smtClean="0"/>
              <a:t>‹#›</a:t>
            </a:fld>
            <a:endParaRPr lang="en-US"/>
          </a:p>
        </p:txBody>
      </p:sp>
    </p:spTree>
    <p:extLst>
      <p:ext uri="{BB962C8B-B14F-4D97-AF65-F5344CB8AC3E}">
        <p14:creationId xmlns:p14="http://schemas.microsoft.com/office/powerpoint/2010/main" val="425043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702EF-E7D0-47C5-864C-C7020A3DE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8ABFD3-55E6-4BEF-9A63-6A0F04D1E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31B0F-32AB-4768-9B17-6F47128F0B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89B7E-315B-4081-8904-2BDA569CE42A}" type="datetimeFigureOut">
              <a:rPr lang="en-US" smtClean="0"/>
              <a:t>10/3/2019</a:t>
            </a:fld>
            <a:endParaRPr lang="en-US"/>
          </a:p>
        </p:txBody>
      </p:sp>
      <p:sp>
        <p:nvSpPr>
          <p:cNvPr id="5" name="Footer Placeholder 4">
            <a:extLst>
              <a:ext uri="{FF2B5EF4-FFF2-40B4-BE49-F238E27FC236}">
                <a16:creationId xmlns:a16="http://schemas.microsoft.com/office/drawing/2014/main" id="{FC4DFBC3-DBD4-463C-9E1C-D406D7F25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F9FB9C-06E8-4EBD-9380-3B1539D10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1AFFB-C42B-4A23-BE3E-63719C7832B2}" type="slidenum">
              <a:rPr lang="en-US" smtClean="0"/>
              <a:t>‹#›</a:t>
            </a:fld>
            <a:endParaRPr lang="en-US"/>
          </a:p>
        </p:txBody>
      </p:sp>
    </p:spTree>
    <p:extLst>
      <p:ext uri="{BB962C8B-B14F-4D97-AF65-F5344CB8AC3E}">
        <p14:creationId xmlns:p14="http://schemas.microsoft.com/office/powerpoint/2010/main" val="2252303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cbex.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abarexam.org/c_and_f/cffaq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cbex.org/news/mpre-computer-based-testing-transition/" TargetMode="External"/><Relationship Id="rId2" Type="http://schemas.openxmlformats.org/officeDocument/2006/relationships/hyperlink" Target="http://www.ncbex.org/exams/mpre#maincontent" TargetMode="External"/><Relationship Id="rId1" Type="http://schemas.openxmlformats.org/officeDocument/2006/relationships/slideLayout" Target="../slideLayouts/slideLayout2.xml"/><Relationship Id="rId4" Type="http://schemas.openxmlformats.org/officeDocument/2006/relationships/hyperlink" Target="http://www.ncbex.org/exams/mpre/registration/"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ncbex.org/exams/mpre/ada-accommodations/how-to-appl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mericanbar.org/groups/diversity/disabilityrights/resources/bia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abarexam.org/" TargetMode="External"/><Relationship Id="rId2" Type="http://schemas.openxmlformats.org/officeDocument/2006/relationships/hyperlink" Target="http://www.ncbex.org/" TargetMode="External"/><Relationship Id="rId1" Type="http://schemas.openxmlformats.org/officeDocument/2006/relationships/slideLayout" Target="../slideLayouts/slideLayout2.xml"/><Relationship Id="rId6" Type="http://schemas.openxmlformats.org/officeDocument/2006/relationships/hyperlink" Target="http://www.calbar.ca.gov/" TargetMode="External"/><Relationship Id="rId5" Type="http://schemas.openxmlformats.org/officeDocument/2006/relationships/hyperlink" Target="https://www.floridabarexam.org/" TargetMode="External"/><Relationship Id="rId4" Type="http://schemas.openxmlformats.org/officeDocument/2006/relationships/hyperlink" Target="https://www.nybarexam.org/"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ncbex.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F4C73-6342-4461-91E1-FD3427DD9209}"/>
              </a:ext>
            </a:extLst>
          </p:cNvPr>
          <p:cNvSpPr>
            <a:spLocks noGrp="1"/>
          </p:cNvSpPr>
          <p:nvPr>
            <p:ph type="title"/>
          </p:nvPr>
        </p:nvSpPr>
        <p:spPr/>
        <p:txBody>
          <a:bodyPr/>
          <a:lstStyle/>
          <a:p>
            <a:pPr algn="ctr"/>
            <a:r>
              <a:rPr lang="en-US" dirty="0"/>
              <a:t>September 19, 2019</a:t>
            </a:r>
            <a:br>
              <a:rPr lang="en-US" dirty="0"/>
            </a:br>
            <a:r>
              <a:rPr lang="en-US" dirty="0"/>
              <a:t>Bar Exam Workshop</a:t>
            </a:r>
          </a:p>
        </p:txBody>
      </p:sp>
      <p:sp>
        <p:nvSpPr>
          <p:cNvPr id="5" name="Content Placeholder 4">
            <a:extLst>
              <a:ext uri="{FF2B5EF4-FFF2-40B4-BE49-F238E27FC236}">
                <a16:creationId xmlns:a16="http://schemas.microsoft.com/office/drawing/2014/main" id="{98FE3FE2-0FDA-45CA-B4F8-35BCDB86EAF7}"/>
              </a:ext>
            </a:extLst>
          </p:cNvPr>
          <p:cNvSpPr>
            <a:spLocks noGrp="1"/>
          </p:cNvSpPr>
          <p:nvPr>
            <p:ph idx="1"/>
          </p:nvPr>
        </p:nvSpPr>
        <p:spPr/>
        <p:txBody>
          <a:bodyPr>
            <a:normAutofit fontScale="92500" lnSpcReduction="20000"/>
          </a:bodyPr>
          <a:lstStyle/>
          <a:p>
            <a:r>
              <a:rPr lang="en-US" dirty="0"/>
              <a:t>Overview</a:t>
            </a:r>
          </a:p>
          <a:p>
            <a:r>
              <a:rPr lang="en-US" dirty="0"/>
              <a:t>MPRE</a:t>
            </a:r>
          </a:p>
          <a:p>
            <a:r>
              <a:rPr lang="en-US" dirty="0"/>
              <a:t>Disability accommodations</a:t>
            </a:r>
          </a:p>
          <a:p>
            <a:r>
              <a:rPr lang="en-US" dirty="0"/>
              <a:t>Important websites</a:t>
            </a:r>
          </a:p>
          <a:p>
            <a:r>
              <a:rPr lang="en-US" dirty="0"/>
              <a:t>Bar exam content and preparation</a:t>
            </a:r>
          </a:p>
          <a:p>
            <a:pPr lvl="0"/>
            <a:r>
              <a:rPr lang="en-US" dirty="0"/>
              <a:t>How to choose a state if your job plans are uncertain</a:t>
            </a:r>
          </a:p>
          <a:p>
            <a:pPr lvl="0"/>
            <a:r>
              <a:rPr lang="en-US" dirty="0"/>
              <a:t>Forms and requirements (how to get them, what to do with them)</a:t>
            </a:r>
          </a:p>
          <a:p>
            <a:pPr lvl="0"/>
            <a:r>
              <a:rPr lang="en-US" dirty="0"/>
              <a:t>Character &amp; Fitness Process</a:t>
            </a:r>
          </a:p>
          <a:p>
            <a:pPr lvl="0"/>
            <a:r>
              <a:rPr lang="en-US" dirty="0"/>
              <a:t>How to pay bar review costs and bar fees</a:t>
            </a:r>
          </a:p>
          <a:p>
            <a:r>
              <a:rPr lang="en-US" dirty="0"/>
              <a:t>Your questions</a:t>
            </a:r>
          </a:p>
        </p:txBody>
      </p:sp>
    </p:spTree>
    <p:extLst>
      <p:ext uri="{BB962C8B-B14F-4D97-AF65-F5344CB8AC3E}">
        <p14:creationId xmlns:p14="http://schemas.microsoft.com/office/powerpoint/2010/main" val="313438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49BF-62C9-4065-B643-7111D6ECAFB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95A3D3E-FF5F-40C4-B59A-71D1DBB5BDBD}"/>
              </a:ext>
            </a:extLst>
          </p:cNvPr>
          <p:cNvPicPr>
            <a:picLocks noGrp="1" noChangeAspect="1"/>
          </p:cNvPicPr>
          <p:nvPr>
            <p:ph idx="1"/>
          </p:nvPr>
        </p:nvPicPr>
        <p:blipFill>
          <a:blip r:embed="rId2"/>
          <a:stretch>
            <a:fillRect/>
          </a:stretch>
        </p:blipFill>
        <p:spPr>
          <a:xfrm>
            <a:off x="838200" y="365125"/>
            <a:ext cx="10670628" cy="6492875"/>
          </a:xfrm>
          <a:prstGeom prst="rect">
            <a:avLst/>
          </a:prstGeom>
        </p:spPr>
      </p:pic>
    </p:spTree>
    <p:extLst>
      <p:ext uri="{BB962C8B-B14F-4D97-AF65-F5344CB8AC3E}">
        <p14:creationId xmlns:p14="http://schemas.microsoft.com/office/powerpoint/2010/main" val="308403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803A-BC7E-4C34-9E83-CFDCE23F79F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344C496-AD57-41C3-97E0-3FB17235C0DE}"/>
              </a:ext>
            </a:extLst>
          </p:cNvPr>
          <p:cNvPicPr>
            <a:picLocks noGrp="1" noChangeAspect="1"/>
          </p:cNvPicPr>
          <p:nvPr>
            <p:ph idx="1"/>
          </p:nvPr>
        </p:nvPicPr>
        <p:blipFill>
          <a:blip r:embed="rId2"/>
          <a:stretch>
            <a:fillRect/>
          </a:stretch>
        </p:blipFill>
        <p:spPr>
          <a:xfrm>
            <a:off x="1292772" y="365124"/>
            <a:ext cx="9443545" cy="6492875"/>
          </a:xfrm>
          <a:prstGeom prst="rect">
            <a:avLst/>
          </a:prstGeom>
        </p:spPr>
      </p:pic>
    </p:spTree>
    <p:extLst>
      <p:ext uri="{BB962C8B-B14F-4D97-AF65-F5344CB8AC3E}">
        <p14:creationId xmlns:p14="http://schemas.microsoft.com/office/powerpoint/2010/main" val="236239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639D-C7CD-4469-9266-EFAA20E32DC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AB354EB-DB41-4CEF-8627-00A0C93C260B}"/>
              </a:ext>
            </a:extLst>
          </p:cNvPr>
          <p:cNvPicPr>
            <a:picLocks noGrp="1" noChangeAspect="1"/>
          </p:cNvPicPr>
          <p:nvPr>
            <p:ph idx="1"/>
          </p:nvPr>
        </p:nvPicPr>
        <p:blipFill>
          <a:blip r:embed="rId2"/>
          <a:stretch>
            <a:fillRect/>
          </a:stretch>
        </p:blipFill>
        <p:spPr>
          <a:xfrm>
            <a:off x="838200" y="365125"/>
            <a:ext cx="10515600" cy="6492875"/>
          </a:xfrm>
          <a:prstGeom prst="rect">
            <a:avLst/>
          </a:prstGeom>
        </p:spPr>
      </p:pic>
    </p:spTree>
    <p:extLst>
      <p:ext uri="{BB962C8B-B14F-4D97-AF65-F5344CB8AC3E}">
        <p14:creationId xmlns:p14="http://schemas.microsoft.com/office/powerpoint/2010/main" val="361085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A6C1-FA03-4AA7-951A-C798236ECB2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2BD6BA1-7430-4E15-9AC6-A56732669518}"/>
              </a:ext>
            </a:extLst>
          </p:cNvPr>
          <p:cNvPicPr>
            <a:picLocks noGrp="1" noChangeAspect="1"/>
          </p:cNvPicPr>
          <p:nvPr>
            <p:ph idx="1"/>
          </p:nvPr>
        </p:nvPicPr>
        <p:blipFill>
          <a:blip r:embed="rId2"/>
          <a:stretch>
            <a:fillRect/>
          </a:stretch>
        </p:blipFill>
        <p:spPr>
          <a:xfrm>
            <a:off x="838200" y="365124"/>
            <a:ext cx="10515600" cy="6492875"/>
          </a:xfrm>
          <a:prstGeom prst="rect">
            <a:avLst/>
          </a:prstGeom>
        </p:spPr>
      </p:pic>
    </p:spTree>
    <p:extLst>
      <p:ext uri="{BB962C8B-B14F-4D97-AF65-F5344CB8AC3E}">
        <p14:creationId xmlns:p14="http://schemas.microsoft.com/office/powerpoint/2010/main" val="249075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C9EE-38F2-44F5-B4FC-3CCE9CB20C8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87B2946-3DE8-4D70-8319-B87215040E34}"/>
              </a:ext>
            </a:extLst>
          </p:cNvPr>
          <p:cNvPicPr>
            <a:picLocks noGrp="1" noChangeAspect="1"/>
          </p:cNvPicPr>
          <p:nvPr>
            <p:ph idx="1"/>
          </p:nvPr>
        </p:nvPicPr>
        <p:blipFill>
          <a:blip r:embed="rId2"/>
          <a:stretch>
            <a:fillRect/>
          </a:stretch>
        </p:blipFill>
        <p:spPr>
          <a:xfrm>
            <a:off x="838200" y="365124"/>
            <a:ext cx="10515599" cy="6492875"/>
          </a:xfrm>
          <a:prstGeom prst="rect">
            <a:avLst/>
          </a:prstGeom>
        </p:spPr>
      </p:pic>
    </p:spTree>
    <p:extLst>
      <p:ext uri="{BB962C8B-B14F-4D97-AF65-F5344CB8AC3E}">
        <p14:creationId xmlns:p14="http://schemas.microsoft.com/office/powerpoint/2010/main" val="11786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2113-B451-4806-B0D8-CEE063FB5A7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EA2FE85-27AE-4D1F-B7CE-53D4BF3712BA}"/>
              </a:ext>
            </a:extLst>
          </p:cNvPr>
          <p:cNvPicPr>
            <a:picLocks noGrp="1" noChangeAspect="1"/>
          </p:cNvPicPr>
          <p:nvPr>
            <p:ph idx="1"/>
          </p:nvPr>
        </p:nvPicPr>
        <p:blipFill>
          <a:blip r:embed="rId2"/>
          <a:stretch>
            <a:fillRect/>
          </a:stretch>
        </p:blipFill>
        <p:spPr>
          <a:xfrm>
            <a:off x="838200" y="504497"/>
            <a:ext cx="10515600" cy="6495393"/>
          </a:xfrm>
          <a:prstGeom prst="rect">
            <a:avLst/>
          </a:prstGeom>
        </p:spPr>
      </p:pic>
    </p:spTree>
    <p:extLst>
      <p:ext uri="{BB962C8B-B14F-4D97-AF65-F5344CB8AC3E}">
        <p14:creationId xmlns:p14="http://schemas.microsoft.com/office/powerpoint/2010/main" val="270488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EA0D-131B-4E10-A515-1DCDC2D44D3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0BBFC71-C18F-4419-BA07-5F63804714CB}"/>
              </a:ext>
            </a:extLst>
          </p:cNvPr>
          <p:cNvPicPr>
            <a:picLocks noGrp="1" noChangeAspect="1"/>
          </p:cNvPicPr>
          <p:nvPr>
            <p:ph idx="1"/>
          </p:nvPr>
        </p:nvPicPr>
        <p:blipFill>
          <a:blip r:embed="rId2"/>
          <a:stretch>
            <a:fillRect/>
          </a:stretch>
        </p:blipFill>
        <p:spPr>
          <a:xfrm>
            <a:off x="838200" y="365124"/>
            <a:ext cx="10654861" cy="6492875"/>
          </a:xfrm>
          <a:prstGeom prst="rect">
            <a:avLst/>
          </a:prstGeom>
        </p:spPr>
      </p:pic>
    </p:spTree>
    <p:extLst>
      <p:ext uri="{BB962C8B-B14F-4D97-AF65-F5344CB8AC3E}">
        <p14:creationId xmlns:p14="http://schemas.microsoft.com/office/powerpoint/2010/main" val="118835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AC9B-8E99-4BAC-94B6-66AD98BFEF4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AA67413-36B5-415C-9FCC-572B0A408566}"/>
              </a:ext>
            </a:extLst>
          </p:cNvPr>
          <p:cNvPicPr>
            <a:picLocks noGrp="1" noChangeAspect="1"/>
          </p:cNvPicPr>
          <p:nvPr>
            <p:ph idx="1"/>
          </p:nvPr>
        </p:nvPicPr>
        <p:blipFill>
          <a:blip r:embed="rId2"/>
          <a:stretch>
            <a:fillRect/>
          </a:stretch>
        </p:blipFill>
        <p:spPr>
          <a:xfrm>
            <a:off x="838200" y="646386"/>
            <a:ext cx="10515600" cy="6211614"/>
          </a:xfrm>
          <a:prstGeom prst="rect">
            <a:avLst/>
          </a:prstGeom>
        </p:spPr>
      </p:pic>
    </p:spTree>
    <p:extLst>
      <p:ext uri="{BB962C8B-B14F-4D97-AF65-F5344CB8AC3E}">
        <p14:creationId xmlns:p14="http://schemas.microsoft.com/office/powerpoint/2010/main" val="97292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C805-38FD-4DC6-BDFC-14BEFC006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C1ABC7-D1E3-44B9-8851-7038F08EC31E}"/>
              </a:ext>
            </a:extLst>
          </p:cNvPr>
          <p:cNvSpPr>
            <a:spLocks noGrp="1"/>
          </p:cNvSpPr>
          <p:nvPr>
            <p:ph idx="1"/>
          </p:nvPr>
        </p:nvSpPr>
        <p:spPr/>
        <p:txBody>
          <a:bodyPr>
            <a:normAutofit fontScale="92500" lnSpcReduction="20000"/>
          </a:bodyPr>
          <a:lstStyle/>
          <a:p>
            <a:pPr marL="0" indent="0">
              <a:buNone/>
            </a:pPr>
            <a:r>
              <a:rPr lang="en-US" dirty="0"/>
              <a:t>PA Bar Exam Tests and Topics Tested</a:t>
            </a:r>
          </a:p>
          <a:p>
            <a:pPr marL="0" indent="0">
              <a:buNone/>
            </a:pPr>
            <a:r>
              <a:rPr lang="en-US" dirty="0"/>
              <a:t>ESSAY EXAMINATION: The essay examination consists of six essay questions that cover one or more of the following subjects:</a:t>
            </a:r>
          </a:p>
          <a:p>
            <a:pPr marL="0" indent="0">
              <a:buNone/>
            </a:pPr>
            <a:r>
              <a:rPr lang="en-US" dirty="0"/>
              <a:t>Business Organizations (including corporations, partnerships, limited liability companies and professional corporations); Civil Procedure (Pennsylvania and federal) ; Conflict of Laws; Contracts; Criminal Law (including related Pennsylvania and federal constitutional issues and DUI); Employment Discrimination (limited to Title VII, ADA and ADEA); Evidence (Pennsylvania and federal); Family Law; Federal Constitutional Law; Federal Income Taxes (personal only and limited to taxable and non-taxable income, deductions, proprietorships and capital transactions); Professional Responsibility; Real Property; Torts; U.C.C., Art. II – Sales; Wills, Trusts and Decedents' Estates (including related fiduciary responsibilities)</a:t>
            </a:r>
          </a:p>
        </p:txBody>
      </p:sp>
    </p:spTree>
    <p:extLst>
      <p:ext uri="{BB962C8B-B14F-4D97-AF65-F5344CB8AC3E}">
        <p14:creationId xmlns:p14="http://schemas.microsoft.com/office/powerpoint/2010/main" val="416167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7210-E384-44AC-A427-1D37DA4C36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4A39AB-F526-404A-B832-E9EB359AF2A6}"/>
              </a:ext>
            </a:extLst>
          </p:cNvPr>
          <p:cNvSpPr>
            <a:spLocks noGrp="1"/>
          </p:cNvSpPr>
          <p:nvPr>
            <p:ph idx="1"/>
          </p:nvPr>
        </p:nvSpPr>
        <p:spPr/>
        <p:txBody>
          <a:bodyPr>
            <a:normAutofit/>
          </a:bodyPr>
          <a:lstStyle/>
          <a:p>
            <a:pPr marL="0" indent="0">
              <a:buNone/>
            </a:pPr>
            <a:r>
              <a:rPr lang="en-US" b="1" dirty="0"/>
              <a:t>PERFORMANCE TEST:</a:t>
            </a:r>
            <a:r>
              <a:rPr lang="en-US" dirty="0"/>
              <a:t> By Order of the Supreme Court of Pennsylvania, one Performance Test (PT) question, developed by the Board, may be used in lieu of a Multistate Performance Test question as a component of the essay portion of the bar examination. The Performance Test (PT) is intended to test an applicant’s ability to use basic skills that a lawyer should possess to perform a task that a newly admitted attorney would be expected to perform. The PT is designed to test an applicant’s ability to perform the task that has been assigned using the factual information contained in a File and the legal principles that are provided in a Library. </a:t>
            </a:r>
          </a:p>
          <a:p>
            <a:endParaRPr lang="en-US" dirty="0"/>
          </a:p>
        </p:txBody>
      </p:sp>
    </p:spTree>
    <p:extLst>
      <p:ext uri="{BB962C8B-B14F-4D97-AF65-F5344CB8AC3E}">
        <p14:creationId xmlns:p14="http://schemas.microsoft.com/office/powerpoint/2010/main" val="62664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C3E4-C0A8-4F54-A784-1CD31F862971}"/>
              </a:ext>
            </a:extLst>
          </p:cNvPr>
          <p:cNvSpPr>
            <a:spLocks noGrp="1"/>
          </p:cNvSpPr>
          <p:nvPr>
            <p:ph type="title"/>
          </p:nvPr>
        </p:nvSpPr>
        <p:spPr/>
        <p:txBody>
          <a:bodyPr/>
          <a:lstStyle/>
          <a:p>
            <a:pPr algn="ctr"/>
            <a:r>
              <a:rPr lang="en-US" b="1" dirty="0"/>
              <a:t>Overview of Bar Admission </a:t>
            </a:r>
            <a:endParaRPr lang="en-US" dirty="0"/>
          </a:p>
        </p:txBody>
      </p:sp>
      <p:sp>
        <p:nvSpPr>
          <p:cNvPr id="3" name="Content Placeholder 2">
            <a:extLst>
              <a:ext uri="{FF2B5EF4-FFF2-40B4-BE49-F238E27FC236}">
                <a16:creationId xmlns:a16="http://schemas.microsoft.com/office/drawing/2014/main" id="{221FAD0D-4D04-4D64-BCC3-F79512E3BC38}"/>
              </a:ext>
            </a:extLst>
          </p:cNvPr>
          <p:cNvSpPr>
            <a:spLocks noGrp="1"/>
          </p:cNvSpPr>
          <p:nvPr>
            <p:ph idx="1"/>
          </p:nvPr>
        </p:nvSpPr>
        <p:spPr/>
        <p:txBody>
          <a:bodyPr>
            <a:normAutofit fontScale="92500" lnSpcReduction="20000"/>
          </a:bodyPr>
          <a:lstStyle/>
          <a:p>
            <a:pPr marL="0" indent="0">
              <a:buNone/>
            </a:pPr>
            <a:r>
              <a:rPr lang="en-US" dirty="0"/>
              <a:t>Admission to the bar is conducted through the Board of Bar Examiners of the state in which you are applying. While the admission process may vary significantly from state to state, the process usually involves:</a:t>
            </a:r>
          </a:p>
          <a:p>
            <a:pPr marL="514350" indent="-514350">
              <a:buFont typeface="+mj-lt"/>
              <a:buAutoNum type="arabicPeriod"/>
            </a:pPr>
            <a:r>
              <a:rPr lang="en-US" dirty="0">
                <a:solidFill>
                  <a:srgbClr val="0000FF"/>
                </a:solidFill>
              </a:rPr>
              <a:t>Applying to sit for the Multistate Professional Responsibility Examination (MPRE) and taking the MPRE</a:t>
            </a:r>
          </a:p>
          <a:p>
            <a:pPr marL="514350" indent="-514350">
              <a:buFont typeface="+mj-lt"/>
              <a:buAutoNum type="arabicPeriod"/>
            </a:pPr>
            <a:r>
              <a:rPr lang="en-US" dirty="0">
                <a:solidFill>
                  <a:srgbClr val="0000FF"/>
                </a:solidFill>
              </a:rPr>
              <a:t>Applying to sit for the Bar Exam and taking the Bar Exam</a:t>
            </a:r>
          </a:p>
          <a:p>
            <a:pPr marL="514350" indent="-514350">
              <a:buFont typeface="+mj-lt"/>
              <a:buAutoNum type="arabicPeriod"/>
            </a:pPr>
            <a:r>
              <a:rPr lang="en-US" dirty="0">
                <a:solidFill>
                  <a:srgbClr val="0000FF"/>
                </a:solidFill>
              </a:rPr>
              <a:t>Completing your state’s character and fitness process and any additional admission prerequisites that may be required</a:t>
            </a:r>
          </a:p>
          <a:p>
            <a:pPr marL="0" indent="0">
              <a:buNone/>
            </a:pPr>
            <a:r>
              <a:rPr lang="en-US" dirty="0"/>
              <a:t>For LL.M. students, make sure that you are eligible to take that state’s Bar Exam and file the requisite evaluation request (such as the Online Foreign Evaluation required by the New York State Board of Law Examiners) and designated official documents sufficiently in advance of the applicable Bar Exam date. </a:t>
            </a:r>
          </a:p>
          <a:p>
            <a:pPr marL="0" indent="0">
              <a:buNone/>
            </a:pPr>
            <a:endParaRPr lang="en-US" dirty="0"/>
          </a:p>
        </p:txBody>
      </p:sp>
    </p:spTree>
    <p:extLst>
      <p:ext uri="{BB962C8B-B14F-4D97-AF65-F5344CB8AC3E}">
        <p14:creationId xmlns:p14="http://schemas.microsoft.com/office/powerpoint/2010/main" val="293276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9115-567F-455B-895D-08F13ABBE58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BFC2413-7463-4F52-A6DC-D6EFD5A7AF19}"/>
              </a:ext>
            </a:extLst>
          </p:cNvPr>
          <p:cNvSpPr>
            <a:spLocks noGrp="1"/>
          </p:cNvSpPr>
          <p:nvPr>
            <p:ph idx="1"/>
          </p:nvPr>
        </p:nvSpPr>
        <p:spPr/>
        <p:txBody>
          <a:bodyPr/>
          <a:lstStyle/>
          <a:p>
            <a:pPr lvl="0"/>
            <a:r>
              <a:rPr lang="en-US" dirty="0"/>
              <a:t>Forms and requirements (how to get them, what to do with them)</a:t>
            </a:r>
          </a:p>
          <a:p>
            <a:pPr lvl="0"/>
            <a:r>
              <a:rPr lang="en-US" dirty="0"/>
              <a:t>Character &amp; Fitness Process</a:t>
            </a:r>
          </a:p>
          <a:p>
            <a:pPr marL="0" indent="0">
              <a:buNone/>
            </a:pPr>
            <a:endParaRPr lang="en-US" dirty="0">
              <a:hlinkClick r:id="rId2"/>
            </a:endParaRPr>
          </a:p>
          <a:p>
            <a:pPr marL="0" indent="0">
              <a:buNone/>
            </a:pPr>
            <a:r>
              <a:rPr lang="en-US" dirty="0">
                <a:hlinkClick r:id="rId2"/>
              </a:rPr>
              <a:t>http://www.pabarexam.org/</a:t>
            </a:r>
          </a:p>
          <a:p>
            <a:pPr marL="0" indent="0">
              <a:buNone/>
            </a:pPr>
            <a:r>
              <a:rPr lang="en-US" dirty="0">
                <a:hlinkClick r:id="rId2"/>
              </a:rPr>
              <a:t>http://www.ncbex.org/</a:t>
            </a:r>
            <a:endParaRPr lang="en-US" dirty="0"/>
          </a:p>
          <a:p>
            <a:pPr marL="0" indent="0">
              <a:buNone/>
            </a:pPr>
            <a:endParaRPr lang="en-US" dirty="0"/>
          </a:p>
        </p:txBody>
      </p:sp>
    </p:spTree>
    <p:extLst>
      <p:ext uri="{BB962C8B-B14F-4D97-AF65-F5344CB8AC3E}">
        <p14:creationId xmlns:p14="http://schemas.microsoft.com/office/powerpoint/2010/main" val="150148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CA45-09CF-490D-BD7F-20AF87445F50}"/>
              </a:ext>
            </a:extLst>
          </p:cNvPr>
          <p:cNvSpPr>
            <a:spLocks noGrp="1"/>
          </p:cNvSpPr>
          <p:nvPr>
            <p:ph type="title"/>
          </p:nvPr>
        </p:nvSpPr>
        <p:spPr/>
        <p:txBody>
          <a:bodyPr/>
          <a:lstStyle/>
          <a:p>
            <a:pPr algn="ctr"/>
            <a:r>
              <a:rPr lang="en-US" b="1" dirty="0"/>
              <a:t>Bar Application Character And Fitness</a:t>
            </a:r>
            <a:endParaRPr lang="en-US" dirty="0"/>
          </a:p>
        </p:txBody>
      </p:sp>
      <p:sp>
        <p:nvSpPr>
          <p:cNvPr id="3" name="Content Placeholder 2">
            <a:extLst>
              <a:ext uri="{FF2B5EF4-FFF2-40B4-BE49-F238E27FC236}">
                <a16:creationId xmlns:a16="http://schemas.microsoft.com/office/drawing/2014/main" id="{17B4BECE-7F31-42CB-8564-9A18E9365684}"/>
              </a:ext>
            </a:extLst>
          </p:cNvPr>
          <p:cNvSpPr>
            <a:spLocks noGrp="1"/>
          </p:cNvSpPr>
          <p:nvPr>
            <p:ph idx="1"/>
          </p:nvPr>
        </p:nvSpPr>
        <p:spPr/>
        <p:txBody>
          <a:bodyPr>
            <a:normAutofit lnSpcReduction="10000"/>
          </a:bodyPr>
          <a:lstStyle/>
          <a:p>
            <a:pPr marL="0" indent="0">
              <a:buNone/>
            </a:pPr>
            <a:r>
              <a:rPr lang="en-US" dirty="0"/>
              <a:t>Every jurisdiction investigates bar applicants. It is either done by the state bar association or in conjunction with the National Council of Bar Examiners.  The investigation is a comprehensive inquiry into your background requiring you to disclose information about your personal and professional life.  The information you provide will be supplemented by the investigation conducted by NCBEX or your bar. </a:t>
            </a:r>
          </a:p>
          <a:p>
            <a:pPr marL="0" indent="0">
              <a:buNone/>
            </a:pPr>
            <a:endParaRPr lang="en-US" dirty="0"/>
          </a:p>
          <a:p>
            <a:pPr marL="0" indent="0">
              <a:buNone/>
            </a:pPr>
            <a:r>
              <a:rPr lang="en-US" b="1" dirty="0"/>
              <a:t>Bar Application Background Investigation</a:t>
            </a:r>
          </a:p>
          <a:p>
            <a:pPr marL="0" indent="0">
              <a:buNone/>
            </a:pPr>
            <a:r>
              <a:rPr lang="en-US" b="1" dirty="0"/>
              <a:t>Accuracy Is Critical For Bar Applicants</a:t>
            </a:r>
          </a:p>
          <a:p>
            <a:pPr marL="0" indent="0">
              <a:buNone/>
            </a:pPr>
            <a:r>
              <a:rPr lang="en-US" b="1" dirty="0">
                <a:hlinkClick r:id="rId3"/>
              </a:rPr>
              <a:t>Character and Fitness FAQ's</a:t>
            </a: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4170874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3323-F610-422D-901E-40242C5CE5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607FF3-B1CE-47F0-9E64-C393A9086B44}"/>
              </a:ext>
            </a:extLst>
          </p:cNvPr>
          <p:cNvSpPr>
            <a:spLocks noGrp="1"/>
          </p:cNvSpPr>
          <p:nvPr>
            <p:ph idx="1"/>
          </p:nvPr>
        </p:nvSpPr>
        <p:spPr/>
        <p:txBody>
          <a:bodyPr/>
          <a:lstStyle/>
          <a:p>
            <a:pPr marL="0" indent="0">
              <a:buNone/>
            </a:pPr>
            <a:r>
              <a:rPr lang="en-US" dirty="0"/>
              <a:t>Since jurisdiction rules and policies change, you are strongly advised to consult the jurisdiction’s bar admission agency directly for the most current information.</a:t>
            </a:r>
          </a:p>
          <a:p>
            <a:pPr marL="0" indent="0">
              <a:buNone/>
            </a:pPr>
            <a:endParaRPr lang="en-US" dirty="0"/>
          </a:p>
          <a:p>
            <a:pPr marL="0" indent="0">
              <a:buNone/>
            </a:pPr>
            <a:r>
              <a:rPr lang="en-US" dirty="0"/>
              <a:t>We expect each student to take responsibility for researching the exam requirements and application process for the jurisdiction in which he/she plans to apply for admission.  We urge students to pay careful attention to deadlines and to fully research the overall application process in his/her preferred jurisdiction.</a:t>
            </a:r>
          </a:p>
          <a:p>
            <a:pPr marL="0" indent="0">
              <a:buNone/>
            </a:pPr>
            <a:endParaRPr lang="en-US" dirty="0"/>
          </a:p>
        </p:txBody>
      </p:sp>
    </p:spTree>
    <p:extLst>
      <p:ext uri="{BB962C8B-B14F-4D97-AF65-F5344CB8AC3E}">
        <p14:creationId xmlns:p14="http://schemas.microsoft.com/office/powerpoint/2010/main" val="89170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FEC0-868D-4F50-BE16-3CFEE086D6C3}"/>
              </a:ext>
            </a:extLst>
          </p:cNvPr>
          <p:cNvSpPr>
            <a:spLocks noGrp="1"/>
          </p:cNvSpPr>
          <p:nvPr>
            <p:ph type="title"/>
          </p:nvPr>
        </p:nvSpPr>
        <p:spPr/>
        <p:txBody>
          <a:bodyPr/>
          <a:lstStyle/>
          <a:p>
            <a:pPr algn="ctr"/>
            <a:r>
              <a:rPr lang="en-US" b="1" dirty="0"/>
              <a:t>MPRE </a:t>
            </a:r>
            <a:endParaRPr lang="en-US" dirty="0"/>
          </a:p>
        </p:txBody>
      </p:sp>
      <p:sp>
        <p:nvSpPr>
          <p:cNvPr id="3" name="Content Placeholder 2">
            <a:extLst>
              <a:ext uri="{FF2B5EF4-FFF2-40B4-BE49-F238E27FC236}">
                <a16:creationId xmlns:a16="http://schemas.microsoft.com/office/drawing/2014/main" id="{3BB8C58E-CA34-4B0D-8F77-40AA3ADD001E}"/>
              </a:ext>
            </a:extLst>
          </p:cNvPr>
          <p:cNvSpPr>
            <a:spLocks noGrp="1"/>
          </p:cNvSpPr>
          <p:nvPr>
            <p:ph idx="1"/>
          </p:nvPr>
        </p:nvSpPr>
        <p:spPr/>
        <p:txBody>
          <a:bodyPr>
            <a:normAutofit fontScale="55000" lnSpcReduction="20000"/>
          </a:bodyPr>
          <a:lstStyle/>
          <a:p>
            <a:pPr marL="0" indent="0">
              <a:buNone/>
            </a:pPr>
            <a:r>
              <a:rPr lang="en-US" b="1" dirty="0"/>
              <a:t>What is the MPRE?</a:t>
            </a:r>
          </a:p>
          <a:p>
            <a:pPr marL="0" indent="0">
              <a:buNone/>
            </a:pPr>
            <a:r>
              <a:rPr lang="en-US" dirty="0"/>
              <a:t>The Multistate Professional Responsibility Exam (</a:t>
            </a:r>
            <a:r>
              <a:rPr lang="en-US" dirty="0">
                <a:hlinkClick r:id="rId2"/>
              </a:rPr>
              <a:t>MPRE</a:t>
            </a:r>
            <a:r>
              <a:rPr lang="en-US" dirty="0"/>
              <a:t>) is required for admission to the bars of all US jurisdictions, except Wisconsin and Puerto Rico. The MPRE is based on the law governing the conduct of lawyers. It consists of 60 multiple-choice questions and takes approximately two hours to complete. The examination is administered three times per year (March, August, and November). </a:t>
            </a:r>
          </a:p>
          <a:p>
            <a:pPr marL="0" indent="0">
              <a:buNone/>
            </a:pPr>
            <a:r>
              <a:rPr lang="en-US" dirty="0"/>
              <a:t>Currently, the MPRE is a paper-based exam, but the test is being transitioned to a computer-based exam, starting with the August 2019 exam with full transition completed by the March 2020 exam (</a:t>
            </a:r>
            <a:r>
              <a:rPr lang="en-US" dirty="0">
                <a:hlinkClick r:id="rId3"/>
              </a:rPr>
              <a:t>see more information here</a:t>
            </a:r>
            <a:r>
              <a:rPr lang="en-US" dirty="0"/>
              <a:t>); the question format, content and scoring will remain the same throughout the transition.</a:t>
            </a:r>
          </a:p>
          <a:p>
            <a:pPr marL="0" indent="0">
              <a:buNone/>
            </a:pPr>
            <a:r>
              <a:rPr lang="en-US" dirty="0"/>
              <a:t>Please note that some jurisdictions, such as Massachusetts, require a passing score on file before you are allowed to </a:t>
            </a:r>
            <a:r>
              <a:rPr lang="en-US" i="1" dirty="0"/>
              <a:t>apply</a:t>
            </a:r>
            <a:r>
              <a:rPr lang="en-US" dirty="0"/>
              <a:t> for the bar exam. Other jurisdictions, such as Kansas and Kentucky, require a passing score before you are allowed to </a:t>
            </a:r>
            <a:r>
              <a:rPr lang="en-US" i="1" dirty="0"/>
              <a:t>sit</a:t>
            </a:r>
            <a:r>
              <a:rPr lang="en-US" dirty="0"/>
              <a:t> for the bar exam. Please check with your state bar association, particularly if you are considering waiting until March to take the MPRE.</a:t>
            </a:r>
          </a:p>
          <a:p>
            <a:pPr marL="0" indent="0">
              <a:buNone/>
            </a:pPr>
            <a:r>
              <a:rPr lang="en-US" dirty="0"/>
              <a:t>Unlike for the bar exam, students do not have to take the MPRE in the jurisdiction where they plan to practice.</a:t>
            </a:r>
          </a:p>
          <a:p>
            <a:pPr marL="0" indent="0">
              <a:buNone/>
            </a:pPr>
            <a:r>
              <a:rPr lang="en-US" b="1" dirty="0"/>
              <a:t>Registering and Preparing for the MPRE</a:t>
            </a:r>
          </a:p>
          <a:p>
            <a:pPr marL="0" indent="0">
              <a:buNone/>
            </a:pPr>
            <a:r>
              <a:rPr lang="en-US" dirty="0"/>
              <a:t>The MPRE early </a:t>
            </a:r>
            <a:r>
              <a:rPr lang="en-US" dirty="0">
                <a:hlinkClick r:id="rId4"/>
              </a:rPr>
              <a:t>registration deadline</a:t>
            </a:r>
            <a:r>
              <a:rPr lang="en-US" dirty="0"/>
              <a:t> is often more than a month before the actual exam. Register early to get your preferred test location and to avoid paying a late fee.</a:t>
            </a:r>
          </a:p>
          <a:p>
            <a:pPr marL="0" indent="0">
              <a:buNone/>
            </a:pPr>
            <a:r>
              <a:rPr lang="en-US" dirty="0"/>
              <a:t>Most students take a prep course offered by one of the various Bar Review companies or rely on the practice materials available at the MPRE website.</a:t>
            </a:r>
          </a:p>
          <a:p>
            <a:pPr marL="0" indent="0">
              <a:buNone/>
            </a:pPr>
            <a:endParaRPr lang="en-US" dirty="0"/>
          </a:p>
        </p:txBody>
      </p:sp>
    </p:spTree>
    <p:extLst>
      <p:ext uri="{BB962C8B-B14F-4D97-AF65-F5344CB8AC3E}">
        <p14:creationId xmlns:p14="http://schemas.microsoft.com/office/powerpoint/2010/main" val="5345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4DE9-DCB6-4AAF-8B35-B849C64F736A}"/>
              </a:ext>
            </a:extLst>
          </p:cNvPr>
          <p:cNvSpPr>
            <a:spLocks noGrp="1"/>
          </p:cNvSpPr>
          <p:nvPr>
            <p:ph type="title"/>
          </p:nvPr>
        </p:nvSpPr>
        <p:spPr/>
        <p:txBody>
          <a:bodyPr/>
          <a:lstStyle/>
          <a:p>
            <a:pPr algn="ctr"/>
            <a:r>
              <a:rPr lang="en-US" b="1" dirty="0"/>
              <a:t>MPRE Accommodations</a:t>
            </a:r>
            <a:endParaRPr lang="en-US" dirty="0"/>
          </a:p>
        </p:txBody>
      </p:sp>
      <p:sp>
        <p:nvSpPr>
          <p:cNvPr id="3" name="Content Placeholder 2">
            <a:extLst>
              <a:ext uri="{FF2B5EF4-FFF2-40B4-BE49-F238E27FC236}">
                <a16:creationId xmlns:a16="http://schemas.microsoft.com/office/drawing/2014/main" id="{E5C11038-31E5-4254-B5BD-CA39FE33C843}"/>
              </a:ext>
            </a:extLst>
          </p:cNvPr>
          <p:cNvSpPr>
            <a:spLocks noGrp="1"/>
          </p:cNvSpPr>
          <p:nvPr>
            <p:ph idx="1"/>
          </p:nvPr>
        </p:nvSpPr>
        <p:spPr/>
        <p:txBody>
          <a:bodyPr/>
          <a:lstStyle/>
          <a:p>
            <a:pPr marL="0" indent="0">
              <a:buNone/>
            </a:pPr>
            <a:r>
              <a:rPr lang="en-US" b="1" dirty="0">
                <a:hlinkClick r:id="rId2"/>
              </a:rPr>
              <a:t>How to Apply for MPRE Test Accommodations</a:t>
            </a:r>
            <a:endParaRPr lang="en-US" b="1" dirty="0"/>
          </a:p>
          <a:p>
            <a:pPr marL="0" indent="0">
              <a:buNone/>
            </a:pPr>
            <a:endParaRPr lang="en-US" b="1" dirty="0"/>
          </a:p>
          <a:p>
            <a:pPr marL="0" indent="0">
              <a:buNone/>
            </a:pPr>
            <a:r>
              <a:rPr lang="en-US" dirty="0"/>
              <a:t>IMPORTANT: The process for requesting MPRE test accommodations will change for 2020: candidates will be required to apply for accommodations </a:t>
            </a:r>
            <a:r>
              <a:rPr lang="en-US" b="1" dirty="0"/>
              <a:t>prior to registering</a:t>
            </a:r>
            <a:r>
              <a:rPr lang="en-US" dirty="0"/>
              <a:t> for the MPRE. NCBE will begin accepting requests for accommodations for the March 2020 MPRE on October 21, 2019. These pages will be updated on October 1, 2019, with more information about the new process.  </a:t>
            </a:r>
            <a:endParaRPr lang="en-US" b="1" dirty="0"/>
          </a:p>
          <a:p>
            <a:pPr marL="0" indent="0">
              <a:buNone/>
            </a:pPr>
            <a:endParaRPr lang="en-US" dirty="0"/>
          </a:p>
        </p:txBody>
      </p:sp>
    </p:spTree>
    <p:extLst>
      <p:ext uri="{BB962C8B-B14F-4D97-AF65-F5344CB8AC3E}">
        <p14:creationId xmlns:p14="http://schemas.microsoft.com/office/powerpoint/2010/main" val="297191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858C-0A7B-467C-80F2-BFDFD8E6B614}"/>
              </a:ext>
            </a:extLst>
          </p:cNvPr>
          <p:cNvSpPr>
            <a:spLocks noGrp="1"/>
          </p:cNvSpPr>
          <p:nvPr>
            <p:ph type="title"/>
          </p:nvPr>
        </p:nvSpPr>
        <p:spPr/>
        <p:txBody>
          <a:bodyPr>
            <a:normAutofit fontScale="90000"/>
          </a:bodyPr>
          <a:lstStyle/>
          <a:p>
            <a:pPr algn="ctr"/>
            <a:br>
              <a:rPr lang="en-US" dirty="0"/>
            </a:br>
            <a:r>
              <a:rPr lang="en-US" dirty="0"/>
              <a:t>Bar Information for Applicants with Disabilities</a:t>
            </a:r>
            <a:br>
              <a:rPr lang="en-US" dirty="0"/>
            </a:br>
            <a:endParaRPr lang="en-US" dirty="0"/>
          </a:p>
        </p:txBody>
      </p:sp>
      <p:sp>
        <p:nvSpPr>
          <p:cNvPr id="3" name="Content Placeholder 2">
            <a:extLst>
              <a:ext uri="{FF2B5EF4-FFF2-40B4-BE49-F238E27FC236}">
                <a16:creationId xmlns:a16="http://schemas.microsoft.com/office/drawing/2014/main" id="{0D0C6F6E-FC13-4D2D-B8DF-E9526010E1D8}"/>
              </a:ext>
            </a:extLst>
          </p:cNvPr>
          <p:cNvSpPr>
            <a:spLocks noGrp="1"/>
          </p:cNvSpPr>
          <p:nvPr>
            <p:ph idx="1"/>
          </p:nvPr>
        </p:nvSpPr>
        <p:spPr/>
        <p:txBody>
          <a:bodyPr>
            <a:normAutofit/>
          </a:bodyPr>
          <a:lstStyle/>
          <a:p>
            <a:pPr marL="0" indent="0">
              <a:buNone/>
            </a:pPr>
            <a:r>
              <a:rPr lang="en-US" b="1" dirty="0">
                <a:hlinkClick r:id="rId2"/>
              </a:rPr>
              <a:t>Bar Information for Applicants with Disabilities </a:t>
            </a:r>
            <a:endParaRPr lang="en-US" b="1" dirty="0"/>
          </a:p>
          <a:p>
            <a:pPr marL="0" indent="0">
              <a:buNone/>
            </a:pPr>
            <a:endParaRPr lang="en-US" dirty="0"/>
          </a:p>
          <a:p>
            <a:pPr marL="0" indent="0">
              <a:buNone/>
            </a:pPr>
            <a:r>
              <a:rPr lang="en-US" dirty="0"/>
              <a:t>The directory contains information regarding:</a:t>
            </a:r>
          </a:p>
          <a:p>
            <a:pPr marL="0" indent="0">
              <a:buNone/>
            </a:pPr>
            <a:endParaRPr lang="en-US" dirty="0"/>
          </a:p>
          <a:p>
            <a:pPr marL="514350" indent="-514350">
              <a:buFont typeface="+mj-lt"/>
              <a:buAutoNum type="arabicPeriod"/>
            </a:pPr>
            <a:r>
              <a:rPr lang="en-US" dirty="0"/>
              <a:t>The process for seeking bar examination accommodations for each state, including links to forms, deadlines, and additional information about the bar application process, and sample cases; and</a:t>
            </a:r>
          </a:p>
          <a:p>
            <a:pPr marL="514350" indent="-514350">
              <a:buFont typeface="+mj-lt"/>
              <a:buAutoNum type="arabicPeriod"/>
            </a:pPr>
            <a:r>
              <a:rPr lang="en-US" dirty="0"/>
              <a:t>Information about each state’s character and fitness inquiry, including links to forms, rules, and sample cases. </a:t>
            </a:r>
          </a:p>
        </p:txBody>
      </p:sp>
    </p:spTree>
    <p:extLst>
      <p:ext uri="{BB962C8B-B14F-4D97-AF65-F5344CB8AC3E}">
        <p14:creationId xmlns:p14="http://schemas.microsoft.com/office/powerpoint/2010/main" val="298521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9EE5-37AA-4FE7-87A5-0BF453F5B931}"/>
              </a:ext>
            </a:extLst>
          </p:cNvPr>
          <p:cNvSpPr>
            <a:spLocks noGrp="1"/>
          </p:cNvSpPr>
          <p:nvPr>
            <p:ph type="title"/>
          </p:nvPr>
        </p:nvSpPr>
        <p:spPr/>
        <p:txBody>
          <a:bodyPr/>
          <a:lstStyle/>
          <a:p>
            <a:pPr algn="ctr"/>
            <a:r>
              <a:rPr lang="en-US" dirty="0"/>
              <a:t>Some (not all) Important Websites</a:t>
            </a:r>
          </a:p>
        </p:txBody>
      </p:sp>
      <p:sp>
        <p:nvSpPr>
          <p:cNvPr id="3" name="Content Placeholder 2">
            <a:extLst>
              <a:ext uri="{FF2B5EF4-FFF2-40B4-BE49-F238E27FC236}">
                <a16:creationId xmlns:a16="http://schemas.microsoft.com/office/drawing/2014/main" id="{51C1C7AA-0B18-4257-829E-610E8B74BC59}"/>
              </a:ext>
            </a:extLst>
          </p:cNvPr>
          <p:cNvSpPr>
            <a:spLocks noGrp="1"/>
          </p:cNvSpPr>
          <p:nvPr>
            <p:ph idx="1"/>
          </p:nvPr>
        </p:nvSpPr>
        <p:spPr>
          <a:xfrm>
            <a:off x="838200" y="1504709"/>
            <a:ext cx="10515600" cy="4988166"/>
          </a:xfrm>
        </p:spPr>
        <p:txBody>
          <a:bodyPr>
            <a:normAutofit fontScale="55000" lnSpcReduction="20000"/>
          </a:bodyPr>
          <a:lstStyle/>
          <a:p>
            <a:pPr marL="0" indent="0">
              <a:buNone/>
            </a:pPr>
            <a:r>
              <a:rPr lang="en-US" b="1" dirty="0"/>
              <a:t>Because the processes vary by state, you will not receive emails from PSL about upcoming deadlines, but there are a number of resources available to help you navigate the process. </a:t>
            </a:r>
          </a:p>
          <a:p>
            <a:pPr marL="0" indent="0">
              <a:buNone/>
            </a:pPr>
            <a:endParaRPr lang="en-US" dirty="0">
              <a:highlight>
                <a:srgbClr val="FFFF00"/>
              </a:highlight>
            </a:endParaRPr>
          </a:p>
          <a:p>
            <a:pPr marL="0" indent="0">
              <a:buNone/>
            </a:pPr>
            <a:r>
              <a:rPr lang="en-US" dirty="0">
                <a:highlight>
                  <a:srgbClr val="FFFF00"/>
                </a:highlight>
              </a:rPr>
              <a:t>National Conference of Bar Examiners</a:t>
            </a:r>
          </a:p>
          <a:p>
            <a:pPr marL="0" indent="0">
              <a:buNone/>
            </a:pPr>
            <a:r>
              <a:rPr lang="en-US" dirty="0">
                <a:hlinkClick r:id="rId2"/>
              </a:rPr>
              <a:t>http://www.ncbex.org/</a:t>
            </a:r>
            <a:endParaRPr lang="en-US" dirty="0"/>
          </a:p>
          <a:p>
            <a:pPr marL="0" indent="0">
              <a:buNone/>
            </a:pPr>
            <a:r>
              <a:rPr lang="en-US" sz="2400" dirty="0"/>
              <a:t>Provides a list of bar admission requirements by state and links to the official state sites.</a:t>
            </a:r>
          </a:p>
          <a:p>
            <a:pPr marL="0" indent="0">
              <a:buNone/>
            </a:pPr>
            <a:endParaRPr lang="en-US" dirty="0"/>
          </a:p>
          <a:p>
            <a:pPr marL="0" indent="0">
              <a:buNone/>
            </a:pPr>
            <a:r>
              <a:rPr lang="en-US" dirty="0">
                <a:highlight>
                  <a:srgbClr val="FFFF00"/>
                </a:highlight>
              </a:rPr>
              <a:t>Pennsylvania Board of Law Examiners</a:t>
            </a:r>
          </a:p>
          <a:p>
            <a:pPr marL="0" indent="0">
              <a:buNone/>
            </a:pPr>
            <a:r>
              <a:rPr lang="en-US" dirty="0">
                <a:hlinkClick r:id="rId3"/>
              </a:rPr>
              <a:t>http://www.pabarexam.org/</a:t>
            </a:r>
            <a:endParaRPr lang="en-US" dirty="0"/>
          </a:p>
          <a:p>
            <a:pPr marL="0" indent="0">
              <a:buNone/>
            </a:pPr>
            <a:endParaRPr lang="en-US" dirty="0"/>
          </a:p>
          <a:p>
            <a:pPr marL="0" indent="0">
              <a:buNone/>
            </a:pPr>
            <a:r>
              <a:rPr lang="en-US" dirty="0">
                <a:highlight>
                  <a:srgbClr val="FFFF00"/>
                </a:highlight>
              </a:rPr>
              <a:t>New York Board of Law Examiners</a:t>
            </a:r>
          </a:p>
          <a:p>
            <a:pPr marL="0" indent="0">
              <a:buNone/>
            </a:pPr>
            <a:r>
              <a:rPr lang="en-US" dirty="0">
                <a:hlinkClick r:id="rId4"/>
              </a:rPr>
              <a:t>https://www.nybarexam.org/</a:t>
            </a:r>
            <a:endParaRPr lang="en-US" dirty="0"/>
          </a:p>
          <a:p>
            <a:pPr marL="0" indent="0">
              <a:buNone/>
            </a:pPr>
            <a:endParaRPr lang="en-US" dirty="0"/>
          </a:p>
          <a:p>
            <a:pPr marL="0" indent="0">
              <a:buNone/>
            </a:pPr>
            <a:r>
              <a:rPr lang="en-US" dirty="0">
                <a:highlight>
                  <a:srgbClr val="FFFF00"/>
                </a:highlight>
              </a:rPr>
              <a:t>Florida Board of Bar Examiners</a:t>
            </a:r>
          </a:p>
          <a:p>
            <a:pPr marL="0" indent="0">
              <a:buNone/>
            </a:pPr>
            <a:r>
              <a:rPr lang="en-US" dirty="0">
                <a:hlinkClick r:id="rId5"/>
              </a:rPr>
              <a:t>https://www.floridabarexam.org/</a:t>
            </a:r>
            <a:endParaRPr lang="en-US" dirty="0"/>
          </a:p>
          <a:p>
            <a:pPr marL="0" indent="0">
              <a:buNone/>
            </a:pPr>
            <a:endParaRPr lang="en-US" dirty="0"/>
          </a:p>
          <a:p>
            <a:pPr marL="0" indent="0">
              <a:buNone/>
            </a:pPr>
            <a:r>
              <a:rPr lang="en-US" dirty="0">
                <a:highlight>
                  <a:srgbClr val="FFFF00"/>
                </a:highlight>
              </a:rPr>
              <a:t>California Board of Law Examiners</a:t>
            </a:r>
          </a:p>
          <a:p>
            <a:pPr marL="0" indent="0">
              <a:buNone/>
            </a:pPr>
            <a:r>
              <a:rPr lang="en-US" dirty="0">
                <a:hlinkClick r:id="rId6"/>
              </a:rPr>
              <a:t>http://www.calbar.ca.gov/</a:t>
            </a:r>
            <a:endParaRPr lang="en-US" dirty="0"/>
          </a:p>
          <a:p>
            <a:pPr marL="0" indent="0">
              <a:buNone/>
            </a:pPr>
            <a:endParaRPr lang="en-US" dirty="0">
              <a:highlight>
                <a:srgbClr val="FFFF00"/>
              </a:highlight>
            </a:endParaRPr>
          </a:p>
        </p:txBody>
      </p:sp>
    </p:spTree>
    <p:extLst>
      <p:ext uri="{BB962C8B-B14F-4D97-AF65-F5344CB8AC3E}">
        <p14:creationId xmlns:p14="http://schemas.microsoft.com/office/powerpoint/2010/main" val="3151479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BA2B-A3BA-47B2-BDBC-887306913F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B79D50-6FA2-4571-A567-9C6F675BCDBF}"/>
              </a:ext>
            </a:extLst>
          </p:cNvPr>
          <p:cNvSpPr>
            <a:spLocks noGrp="1"/>
          </p:cNvSpPr>
          <p:nvPr>
            <p:ph idx="1"/>
          </p:nvPr>
        </p:nvSpPr>
        <p:spPr/>
        <p:txBody>
          <a:bodyPr/>
          <a:lstStyle/>
          <a:p>
            <a:pPr marL="0" indent="0">
              <a:buNone/>
            </a:pPr>
            <a:r>
              <a:rPr lang="en-US" dirty="0"/>
              <a:t>Begin your search by visiting the </a:t>
            </a:r>
            <a:r>
              <a:rPr lang="en-US" dirty="0">
                <a:hlinkClick r:id="rId2"/>
              </a:rPr>
              <a:t>NCBEX</a:t>
            </a:r>
            <a:r>
              <a:rPr lang="en-US" dirty="0"/>
              <a:t> site, which contains information about deadlines and requirements for different jurisdictions. It is important that you routinely check your state’s Bar page, as deadlines and requirements change throughout the year and the state committees are not flexible about waiving requirements. </a:t>
            </a:r>
          </a:p>
        </p:txBody>
      </p:sp>
    </p:spTree>
    <p:extLst>
      <p:ext uri="{BB962C8B-B14F-4D97-AF65-F5344CB8AC3E}">
        <p14:creationId xmlns:p14="http://schemas.microsoft.com/office/powerpoint/2010/main" val="297337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0369-A3C2-48C6-8A18-63783789F7FE}"/>
              </a:ext>
            </a:extLst>
          </p:cNvPr>
          <p:cNvSpPr>
            <a:spLocks noGrp="1"/>
          </p:cNvSpPr>
          <p:nvPr>
            <p:ph type="title"/>
          </p:nvPr>
        </p:nvSpPr>
        <p:spPr/>
        <p:txBody>
          <a:bodyPr/>
          <a:lstStyle/>
          <a:p>
            <a:pPr algn="ctr"/>
            <a:r>
              <a:rPr lang="en-US" dirty="0"/>
              <a:t>Upcoming Test Dates</a:t>
            </a:r>
          </a:p>
        </p:txBody>
      </p:sp>
      <p:sp>
        <p:nvSpPr>
          <p:cNvPr id="3" name="Content Placeholder 2">
            <a:extLst>
              <a:ext uri="{FF2B5EF4-FFF2-40B4-BE49-F238E27FC236}">
                <a16:creationId xmlns:a16="http://schemas.microsoft.com/office/drawing/2014/main" id="{E4B0C1D4-9A51-47C6-91C2-AD90AE631635}"/>
              </a:ext>
            </a:extLst>
          </p:cNvPr>
          <p:cNvSpPr>
            <a:spLocks noGrp="1"/>
          </p:cNvSpPr>
          <p:nvPr>
            <p:ph idx="1"/>
          </p:nvPr>
        </p:nvSpPr>
        <p:spPr/>
        <p:txBody>
          <a:bodyPr/>
          <a:lstStyle/>
          <a:p>
            <a:r>
              <a:rPr lang="en-US" b="1" dirty="0"/>
              <a:t>February 25 - 26, 2020</a:t>
            </a:r>
            <a:endParaRPr lang="en-US" dirty="0"/>
          </a:p>
          <a:p>
            <a:r>
              <a:rPr lang="en-US" b="1" dirty="0"/>
              <a:t>July 28 - 29, 2020</a:t>
            </a:r>
          </a:p>
          <a:p>
            <a:endParaRPr lang="en-US" b="1" dirty="0"/>
          </a:p>
          <a:p>
            <a:pPr marL="0" indent="0">
              <a:buNone/>
            </a:pPr>
            <a:r>
              <a:rPr lang="en-US" dirty="0"/>
              <a:t>Beware: Some jurisdictions may test over a 3-day period (e.g., Delaware: July 27, 28, and 29th)</a:t>
            </a:r>
          </a:p>
          <a:p>
            <a:pPr marL="0" indent="0">
              <a:buNone/>
            </a:pPr>
            <a:endParaRPr lang="en-US" dirty="0"/>
          </a:p>
          <a:p>
            <a:pPr marL="0" indent="0">
              <a:buNone/>
            </a:pPr>
            <a:r>
              <a:rPr lang="en-US" b="1" u="sng" dirty="0"/>
              <a:t>Application deadlines</a:t>
            </a:r>
            <a:r>
              <a:rPr lang="en-US" dirty="0"/>
              <a:t>: </a:t>
            </a:r>
            <a:r>
              <a:rPr lang="en-US" b="1" i="1" u="sng" dirty="0">
                <a:solidFill>
                  <a:srgbClr val="FF0000"/>
                </a:solidFill>
                <a:effectLst>
                  <a:outerShdw blurRad="38100" dist="38100" dir="2700000" algn="tl">
                    <a:srgbClr val="000000">
                      <a:alpha val="43137"/>
                    </a:srgbClr>
                  </a:outerShdw>
                </a:effectLst>
              </a:rPr>
              <a:t>NOT UNIFORM</a:t>
            </a:r>
          </a:p>
          <a:p>
            <a:pPr marL="0" indent="0">
              <a:buNone/>
            </a:pPr>
            <a:endParaRPr lang="en-US" dirty="0"/>
          </a:p>
        </p:txBody>
      </p:sp>
    </p:spTree>
    <p:extLst>
      <p:ext uri="{BB962C8B-B14F-4D97-AF65-F5344CB8AC3E}">
        <p14:creationId xmlns:p14="http://schemas.microsoft.com/office/powerpoint/2010/main" val="216875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6502-6B21-4A50-85B5-E272589E068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F5A35C8-C65A-424A-833C-6A4DDBFC1093}"/>
              </a:ext>
            </a:extLst>
          </p:cNvPr>
          <p:cNvPicPr>
            <a:picLocks noGrp="1" noChangeAspect="1"/>
          </p:cNvPicPr>
          <p:nvPr>
            <p:ph idx="1"/>
          </p:nvPr>
        </p:nvPicPr>
        <p:blipFill>
          <a:blip r:embed="rId2"/>
          <a:stretch>
            <a:fillRect/>
          </a:stretch>
        </p:blipFill>
        <p:spPr>
          <a:xfrm>
            <a:off x="1072054" y="365125"/>
            <a:ext cx="10105697" cy="6492875"/>
          </a:xfrm>
          <a:prstGeom prst="rect">
            <a:avLst/>
          </a:prstGeom>
        </p:spPr>
      </p:pic>
    </p:spTree>
    <p:extLst>
      <p:ext uri="{BB962C8B-B14F-4D97-AF65-F5344CB8AC3E}">
        <p14:creationId xmlns:p14="http://schemas.microsoft.com/office/powerpoint/2010/main" val="2304593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1160</Words>
  <Application>Microsoft Office PowerPoint</Application>
  <PresentationFormat>Widescreen</PresentationFormat>
  <Paragraphs>85</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September 19, 2019 Bar Exam Workshop</vt:lpstr>
      <vt:lpstr>Overview of Bar Admission </vt:lpstr>
      <vt:lpstr>MPRE </vt:lpstr>
      <vt:lpstr>MPRE Accommodations</vt:lpstr>
      <vt:lpstr> Bar Information for Applicants with Disabilities </vt:lpstr>
      <vt:lpstr>Some (not all) Important Websites</vt:lpstr>
      <vt:lpstr>PowerPoint Presentation</vt:lpstr>
      <vt:lpstr>Upcoming Test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 Application Character And Fitness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 Exam Workshop</dc:title>
  <dc:creator>Elkin, Keith</dc:creator>
  <cp:lastModifiedBy>Brummert, Samantha</cp:lastModifiedBy>
  <cp:revision>21</cp:revision>
  <cp:lastPrinted>2019-09-09T14:56:42Z</cp:lastPrinted>
  <dcterms:created xsi:type="dcterms:W3CDTF">2019-09-03T19:40:19Z</dcterms:created>
  <dcterms:modified xsi:type="dcterms:W3CDTF">2019-10-03T14:31:07Z</dcterms:modified>
</cp:coreProperties>
</file>