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D477-57DC-4972-8077-45F2CB898A75}" type="datetimeFigureOut">
              <a:rPr lang="en-AU" smtClean="0"/>
              <a:t>11/08/2013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3E7D-1663-44A3-AC2B-86C17FE24E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2791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D477-57DC-4972-8077-45F2CB898A75}" type="datetimeFigureOut">
              <a:rPr lang="en-AU" smtClean="0"/>
              <a:t>11/08/2013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3E7D-1663-44A3-AC2B-86C17FE24E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826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D477-57DC-4972-8077-45F2CB898A75}" type="datetimeFigureOut">
              <a:rPr lang="en-AU" smtClean="0"/>
              <a:t>11/08/2013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3E7D-1663-44A3-AC2B-86C17FE24E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4620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D477-57DC-4972-8077-45F2CB898A75}" type="datetimeFigureOut">
              <a:rPr lang="en-AU" smtClean="0"/>
              <a:t>11/08/2013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3E7D-1663-44A3-AC2B-86C17FE24E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7917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D477-57DC-4972-8077-45F2CB898A75}" type="datetimeFigureOut">
              <a:rPr lang="en-AU" smtClean="0"/>
              <a:t>11/08/2013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3E7D-1663-44A3-AC2B-86C17FE24E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8050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D477-57DC-4972-8077-45F2CB898A75}" type="datetimeFigureOut">
              <a:rPr lang="en-AU" smtClean="0"/>
              <a:t>11/08/2013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3E7D-1663-44A3-AC2B-86C17FE24E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7284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D477-57DC-4972-8077-45F2CB898A75}" type="datetimeFigureOut">
              <a:rPr lang="en-AU" smtClean="0"/>
              <a:t>11/08/2013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3E7D-1663-44A3-AC2B-86C17FE24E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241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D477-57DC-4972-8077-45F2CB898A75}" type="datetimeFigureOut">
              <a:rPr lang="en-AU" smtClean="0"/>
              <a:t>11/08/2013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3E7D-1663-44A3-AC2B-86C17FE24E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4033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D477-57DC-4972-8077-45F2CB898A75}" type="datetimeFigureOut">
              <a:rPr lang="en-AU" smtClean="0"/>
              <a:t>11/08/2013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3E7D-1663-44A3-AC2B-86C17FE24E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862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D477-57DC-4972-8077-45F2CB898A75}" type="datetimeFigureOut">
              <a:rPr lang="en-AU" smtClean="0"/>
              <a:t>11/08/2013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3E7D-1663-44A3-AC2B-86C17FE24E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5608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D477-57DC-4972-8077-45F2CB898A75}" type="datetimeFigureOut">
              <a:rPr lang="en-AU" smtClean="0"/>
              <a:t>11/08/2013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3E7D-1663-44A3-AC2B-86C17FE24E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8355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6D477-57DC-4972-8077-45F2CB898A75}" type="datetimeFigureOut">
              <a:rPr lang="en-AU" smtClean="0"/>
              <a:t>11/08/2013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E3E7D-1663-44A3-AC2B-86C17FE24E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885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au/url?sa=i&amp;rct=j&amp;q=quantas&amp;source=images&amp;cd=&amp;cad=rja&amp;docid=rNFvPMvUfGp1UM&amp;tbnid=BpEsXrkL_pVsUM:&amp;ved=0CAUQjRw&amp;url=http://www.businessreviewaustralia.com/sectors/qantas-a380-and-rolls-royce-engine-debacle-coming-end&amp;ei=Xs4CUti8M4bYkgWrkIGgDA&amp;bvm=bv.50310824,d.dGI&amp;psig=AFQjCNFjcttkwmpii1AyaVgHKSJXJ9dqXg&amp;ust=137600198632306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>
            <a:normAutofit fontScale="90000"/>
          </a:bodyPr>
          <a:lstStyle/>
          <a:p>
            <a:r>
              <a:rPr lang="en-US" dirty="0"/>
              <a:t>“Trans-Pacific Lessons for Sports Leagues: What Americans and Australians Can Learn From Each Other</a:t>
            </a:r>
            <a:r>
              <a:rPr lang="en-US" dirty="0" smtClean="0"/>
              <a:t>”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002060"/>
          </a:solidFill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Stephen F. Ross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Professor of Law/ Director of Institute for Sports Law, Policy and Research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The Pennsylvania State University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12 August 2013</a:t>
            </a:r>
            <a:endParaRPr lang="en-A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823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Context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National Football League is unique</a:t>
            </a:r>
          </a:p>
          <a:p>
            <a:r>
              <a:rPr lang="en-US" dirty="0" smtClean="0"/>
              <a:t>History matters</a:t>
            </a:r>
          </a:p>
          <a:p>
            <a:pPr lvl="1"/>
            <a:r>
              <a:rPr lang="en-US" dirty="0" smtClean="0"/>
              <a:t>Melbourne-based AFL clubs</a:t>
            </a:r>
          </a:p>
          <a:p>
            <a:pPr lvl="1"/>
            <a:r>
              <a:rPr lang="en-US" dirty="0" smtClean="0"/>
              <a:t>Sydney-based NRL clubs</a:t>
            </a:r>
          </a:p>
          <a:p>
            <a:r>
              <a:rPr lang="en-US" dirty="0" smtClean="0"/>
              <a:t>Size matters</a:t>
            </a:r>
          </a:p>
          <a:p>
            <a:pPr lvl="1"/>
            <a:r>
              <a:rPr lang="en-US" dirty="0" smtClean="0"/>
              <a:t>Pressures for new teams, tax subsidies, relocation pressures</a:t>
            </a:r>
          </a:p>
          <a:p>
            <a:pPr lvl="1"/>
            <a:r>
              <a:rPr lang="en-US" dirty="0" smtClean="0"/>
              <a:t>Labor markets: “add a zero”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96511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Westerlies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Non-elite participation</a:t>
            </a:r>
          </a:p>
          <a:p>
            <a:r>
              <a:rPr lang="en-US" dirty="0" smtClean="0"/>
              <a:t>“Vertical separation” in club sports competitions</a:t>
            </a:r>
          </a:p>
          <a:p>
            <a:r>
              <a:rPr lang="en-US" dirty="0" smtClean="0"/>
              <a:t>Conflict-free governance</a:t>
            </a:r>
          </a:p>
          <a:p>
            <a:r>
              <a:rPr lang="en-US" dirty="0" smtClean="0"/>
              <a:t>Development programs for young players</a:t>
            </a:r>
          </a:p>
        </p:txBody>
      </p:sp>
      <p:pic>
        <p:nvPicPr>
          <p:cNvPr id="1026" name="Picture 2" descr="http://www.businessreviewaustralia.com/sectors/qantas-a380-airbus_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588503"/>
            <a:ext cx="3400425" cy="2269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354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Easterlies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Reasonably clear competition law</a:t>
            </a:r>
          </a:p>
          <a:p>
            <a:pPr lvl="1"/>
            <a:r>
              <a:rPr lang="en-US" dirty="0" smtClean="0"/>
              <a:t>Agreements that have a non-trivial effect on competition (contrast how unrestrained market would be) must be justified</a:t>
            </a:r>
          </a:p>
          <a:p>
            <a:pPr lvl="1"/>
            <a:r>
              <a:rPr lang="en-US" dirty="0" smtClean="0"/>
              <a:t>Leagues must have a legitimate, pro-competitive purpose</a:t>
            </a:r>
          </a:p>
          <a:p>
            <a:pPr lvl="1"/>
            <a:r>
              <a:rPr lang="en-US" dirty="0" smtClean="0"/>
              <a:t>Rules must not be overly restrictive</a:t>
            </a:r>
          </a:p>
          <a:p>
            <a:r>
              <a:rPr lang="en-US" dirty="0" smtClean="0"/>
              <a:t>Parity not necessarily desirable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Revenue sharing to maximize league goals</a:t>
            </a:r>
            <a:endParaRPr lang="en-AU" dirty="0" smtClean="0"/>
          </a:p>
          <a:p>
            <a:pPr lvl="1"/>
            <a:r>
              <a:rPr lang="en-US" dirty="0" smtClean="0"/>
              <a:t>Central revenue not pro rata but designed to give clubs incentives for efficient operation</a:t>
            </a:r>
          </a:p>
          <a:p>
            <a:pPr lvl="1"/>
            <a:r>
              <a:rPr lang="en-US" dirty="0" smtClean="0"/>
              <a:t>Local revenue subject to redistribution</a:t>
            </a:r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61" y="4419600"/>
            <a:ext cx="3810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4954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Issues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Designing salary caps and free agent rules to maximize fan appeal</a:t>
            </a:r>
          </a:p>
          <a:p>
            <a:r>
              <a:rPr lang="en-US" dirty="0" smtClean="0"/>
              <a:t>Franchise relocation accounting for tradition but also optimal TV growth</a:t>
            </a:r>
          </a:p>
          <a:p>
            <a:r>
              <a:rPr lang="en-US" dirty="0" smtClean="0"/>
              <a:t>Growing the game internationally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49794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Q&amp;A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0698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191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“Trans-Pacific Lessons for Sports Leagues: What Americans and Australians Can Learn From Each Other”</vt:lpstr>
      <vt:lpstr>Understanding Context</vt:lpstr>
      <vt:lpstr>Westerlies</vt:lpstr>
      <vt:lpstr>Easterlies</vt:lpstr>
      <vt:lpstr>Common Issues</vt:lpstr>
      <vt:lpstr>Q&amp;A</vt:lpstr>
    </vt:vector>
  </TitlesOfParts>
  <Company>PSU Dickinson School of Law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“Trans-Pacific Lessons for Sports Leagues: What Americans and Australians Can Learn From Each Other”</dc:title>
  <dc:creator>steve ross</dc:creator>
  <cp:lastModifiedBy>steve ross </cp:lastModifiedBy>
  <cp:revision>20</cp:revision>
  <dcterms:created xsi:type="dcterms:W3CDTF">2013-08-07T22:38:19Z</dcterms:created>
  <dcterms:modified xsi:type="dcterms:W3CDTF">2013-08-11T11:42:00Z</dcterms:modified>
</cp:coreProperties>
</file>