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70" r:id="rId9"/>
    <p:sldId id="264" r:id="rId10"/>
    <p:sldId id="265" r:id="rId11"/>
    <p:sldId id="266" r:id="rId12"/>
    <p:sldId id="267"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F36C46-AAFD-4EFE-A403-B0064295BCDF}" type="datetimeFigureOut">
              <a:rPr lang="en-US" smtClean="0"/>
              <a:t>4/3/2014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1B5996-E67C-4FD7-BBE3-7A8D85D8B4C3}" type="slidenum">
              <a:rPr lang="en-US" smtClean="0"/>
              <a:t>‹#›</a:t>
            </a:fld>
            <a:endParaRPr lang="en-US"/>
          </a:p>
        </p:txBody>
      </p:sp>
    </p:spTree>
    <p:extLst>
      <p:ext uri="{BB962C8B-B14F-4D97-AF65-F5344CB8AC3E}">
        <p14:creationId xmlns:p14="http://schemas.microsoft.com/office/powerpoint/2010/main" val="360110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6630B-BAC8-44D7-BD74-38452D8ABF55}"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SPORTS LAW FALL 2011</a:t>
            </a:r>
            <a:endParaRPr lang="en-US"/>
          </a:p>
        </p:txBody>
      </p:sp>
      <p:sp>
        <p:nvSpPr>
          <p:cNvPr id="6" name="Slide Number Placeholder 5"/>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89BC36-FD26-4010-864B-4107DADF6FED}"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SPORTS LAW FALL 2011</a:t>
            </a:r>
            <a:endParaRPr lang="en-US"/>
          </a:p>
        </p:txBody>
      </p:sp>
      <p:sp>
        <p:nvSpPr>
          <p:cNvPr id="6" name="Slide Number Placeholder 5"/>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7C455D-C2E4-443E-8F1F-56CA9AAF1D37}"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SPORTS LAW FALL 2011</a:t>
            </a:r>
            <a:endParaRPr lang="en-US"/>
          </a:p>
        </p:txBody>
      </p:sp>
      <p:sp>
        <p:nvSpPr>
          <p:cNvPr id="6" name="Slide Number Placeholder 5"/>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512CE0-FB3D-4152-97E3-8489D0AD1D0A}"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SPORTS LAW FALL 2011</a:t>
            </a:r>
            <a:endParaRPr lang="en-US"/>
          </a:p>
        </p:txBody>
      </p:sp>
      <p:sp>
        <p:nvSpPr>
          <p:cNvPr id="6" name="Slide Number Placeholder 5"/>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86D98B-6ECA-4CB0-BE0A-C5DB54BEB49F}" type="datetime1">
              <a:rPr lang="en-US" smtClean="0"/>
              <a:t>4/3/2014</a:t>
            </a:fld>
            <a:endParaRPr lang="en-US"/>
          </a:p>
        </p:txBody>
      </p:sp>
      <p:sp>
        <p:nvSpPr>
          <p:cNvPr id="5" name="Footer Placeholder 4"/>
          <p:cNvSpPr>
            <a:spLocks noGrp="1"/>
          </p:cNvSpPr>
          <p:nvPr>
            <p:ph type="ftr" sz="quarter" idx="11"/>
          </p:nvPr>
        </p:nvSpPr>
        <p:spPr/>
        <p:txBody>
          <a:bodyPr/>
          <a:lstStyle/>
          <a:p>
            <a:r>
              <a:rPr lang="en-US" smtClean="0"/>
              <a:t>SPORTS LAW FALL 2011</a:t>
            </a:r>
            <a:endParaRPr lang="en-US"/>
          </a:p>
        </p:txBody>
      </p:sp>
      <p:sp>
        <p:nvSpPr>
          <p:cNvPr id="6" name="Slide Number Placeholder 5"/>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D62C0-E7AA-43EE-B869-9D98C9F0699A}"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SPORTS LAW FALL 2011</a:t>
            </a:r>
            <a:endParaRPr lang="en-US"/>
          </a:p>
        </p:txBody>
      </p:sp>
      <p:sp>
        <p:nvSpPr>
          <p:cNvPr id="7" name="Slide Number Placeholder 6"/>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80C657-15B8-46EF-84B9-4DD063CA1ABE}" type="datetime1">
              <a:rPr lang="en-US" smtClean="0"/>
              <a:t>4/3/2014</a:t>
            </a:fld>
            <a:endParaRPr lang="en-US"/>
          </a:p>
        </p:txBody>
      </p:sp>
      <p:sp>
        <p:nvSpPr>
          <p:cNvPr id="8" name="Footer Placeholder 7"/>
          <p:cNvSpPr>
            <a:spLocks noGrp="1"/>
          </p:cNvSpPr>
          <p:nvPr>
            <p:ph type="ftr" sz="quarter" idx="11"/>
          </p:nvPr>
        </p:nvSpPr>
        <p:spPr/>
        <p:txBody>
          <a:bodyPr/>
          <a:lstStyle/>
          <a:p>
            <a:r>
              <a:rPr lang="en-US" smtClean="0"/>
              <a:t>SPORTS LAW FALL 2011</a:t>
            </a:r>
            <a:endParaRPr lang="en-US"/>
          </a:p>
        </p:txBody>
      </p:sp>
      <p:sp>
        <p:nvSpPr>
          <p:cNvPr id="9" name="Slide Number Placeholder 8"/>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D10EDB-C46B-4169-8737-54F793EADCD8}" type="datetime1">
              <a:rPr lang="en-US" smtClean="0"/>
              <a:t>4/3/2014</a:t>
            </a:fld>
            <a:endParaRPr lang="en-US"/>
          </a:p>
        </p:txBody>
      </p:sp>
      <p:sp>
        <p:nvSpPr>
          <p:cNvPr id="4" name="Footer Placeholder 3"/>
          <p:cNvSpPr>
            <a:spLocks noGrp="1"/>
          </p:cNvSpPr>
          <p:nvPr>
            <p:ph type="ftr" sz="quarter" idx="11"/>
          </p:nvPr>
        </p:nvSpPr>
        <p:spPr/>
        <p:txBody>
          <a:bodyPr/>
          <a:lstStyle/>
          <a:p>
            <a:r>
              <a:rPr lang="en-US" smtClean="0"/>
              <a:t>SPORTS LAW FALL 2011</a:t>
            </a:r>
            <a:endParaRPr lang="en-US"/>
          </a:p>
        </p:txBody>
      </p:sp>
      <p:sp>
        <p:nvSpPr>
          <p:cNvPr id="5" name="Slide Number Placeholder 4"/>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A65CE-7E28-4735-A5C5-ABDC0B452868}" type="datetime1">
              <a:rPr lang="en-US" smtClean="0"/>
              <a:t>4/3/2014</a:t>
            </a:fld>
            <a:endParaRPr lang="en-US"/>
          </a:p>
        </p:txBody>
      </p:sp>
      <p:sp>
        <p:nvSpPr>
          <p:cNvPr id="3" name="Footer Placeholder 2"/>
          <p:cNvSpPr>
            <a:spLocks noGrp="1"/>
          </p:cNvSpPr>
          <p:nvPr>
            <p:ph type="ftr" sz="quarter" idx="11"/>
          </p:nvPr>
        </p:nvSpPr>
        <p:spPr/>
        <p:txBody>
          <a:bodyPr/>
          <a:lstStyle/>
          <a:p>
            <a:r>
              <a:rPr lang="en-US" smtClean="0"/>
              <a:t>SPORTS LAW FALL 2011</a:t>
            </a:r>
            <a:endParaRPr lang="en-US"/>
          </a:p>
        </p:txBody>
      </p:sp>
      <p:sp>
        <p:nvSpPr>
          <p:cNvPr id="4" name="Slide Number Placeholder 3"/>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D439C-A692-467D-9341-ADF29F389C87}"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SPORTS LAW FALL 2011</a:t>
            </a:r>
            <a:endParaRPr lang="en-US"/>
          </a:p>
        </p:txBody>
      </p:sp>
      <p:sp>
        <p:nvSpPr>
          <p:cNvPr id="7" name="Slide Number Placeholder 6"/>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C051E2-098E-4D3A-8D03-5532B8787ADE}" type="datetime1">
              <a:rPr lang="en-US" smtClean="0"/>
              <a:t>4/3/2014</a:t>
            </a:fld>
            <a:endParaRPr lang="en-US"/>
          </a:p>
        </p:txBody>
      </p:sp>
      <p:sp>
        <p:nvSpPr>
          <p:cNvPr id="6" name="Footer Placeholder 5"/>
          <p:cNvSpPr>
            <a:spLocks noGrp="1"/>
          </p:cNvSpPr>
          <p:nvPr>
            <p:ph type="ftr" sz="quarter" idx="11"/>
          </p:nvPr>
        </p:nvSpPr>
        <p:spPr/>
        <p:txBody>
          <a:bodyPr/>
          <a:lstStyle/>
          <a:p>
            <a:r>
              <a:rPr lang="en-US" smtClean="0"/>
              <a:t>SPORTS LAW FALL 2011</a:t>
            </a:r>
            <a:endParaRPr lang="en-US"/>
          </a:p>
        </p:txBody>
      </p:sp>
      <p:sp>
        <p:nvSpPr>
          <p:cNvPr id="7" name="Slide Number Placeholder 6"/>
          <p:cNvSpPr>
            <a:spLocks noGrp="1"/>
          </p:cNvSpPr>
          <p:nvPr>
            <p:ph type="sldNum" sz="quarter" idx="12"/>
          </p:nvPr>
        </p:nvSpPr>
        <p:spPr/>
        <p:txBody>
          <a:bodyPr/>
          <a:lstStyle/>
          <a:p>
            <a:fld id="{CDD52EEA-C93D-45FF-8187-46C85206C53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50E2D8-449C-4EAB-8666-8E2194D82CD4}" type="datetime1">
              <a:rPr lang="en-US" smtClean="0"/>
              <a:t>4/3/2014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SPORTS LAW FALL 2011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52EEA-C93D-45FF-8187-46C85206C53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dsl.psu.edu/"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87562"/>
          </a:xfrm>
        </p:spPr>
        <p:txBody>
          <a:bodyPr rtlCol="0">
            <a:normAutofit/>
          </a:bodyPr>
          <a:lstStyle/>
          <a:p>
            <a:pPr eaLnBrk="1" fontAlgn="auto" hangingPunct="1">
              <a:spcAft>
                <a:spcPts val="0"/>
              </a:spcAft>
              <a:defRPr/>
            </a:pPr>
            <a:r>
              <a:rPr lang="en-US" smtClean="0"/>
              <a:t>AMATEURISM AND THE NATURE OF A “COLLEGE ATHLETE”</a:t>
            </a:r>
          </a:p>
        </p:txBody>
      </p:sp>
      <p:pic>
        <p:nvPicPr>
          <p:cNvPr id="2051" name="Picture 4" descr="Penn State Dickinson Home">
            <a:hlinkClick r:id="rId2"/>
          </p:cNvPr>
          <p:cNvPicPr>
            <a:picLocks noChangeAspect="1" noChangeArrowheads="1"/>
          </p:cNvPicPr>
          <p:nvPr/>
        </p:nvPicPr>
        <p:blipFill>
          <a:blip r:embed="rId3" cstate="print"/>
          <a:srcRect/>
          <a:stretch>
            <a:fillRect/>
          </a:stretch>
        </p:blipFill>
        <p:spPr bwMode="auto">
          <a:xfrm>
            <a:off x="2819400" y="3048000"/>
            <a:ext cx="4191000" cy="1389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077200" cy="1401762"/>
          </a:xfrm>
        </p:spPr>
        <p:txBody>
          <a:bodyPr/>
          <a:lstStyle/>
          <a:p>
            <a:pPr eaLnBrk="1" hangingPunct="1"/>
            <a:r>
              <a:rPr lang="en-US" altLang="en-US" sz="3200" b="1" smtClean="0"/>
              <a:t>Are Student-Athletes Employees?</a:t>
            </a:r>
          </a:p>
        </p:txBody>
      </p:sp>
      <p:sp>
        <p:nvSpPr>
          <p:cNvPr id="4099" name="Rectangle 3"/>
          <p:cNvSpPr>
            <a:spLocks noGrp="1" noChangeArrowheads="1"/>
          </p:cNvSpPr>
          <p:nvPr>
            <p:ph type="body" idx="1"/>
          </p:nvPr>
        </p:nvSpPr>
        <p:spPr>
          <a:xfrm>
            <a:off x="457200" y="1524000"/>
            <a:ext cx="8229600" cy="4602163"/>
          </a:xfrm>
        </p:spPr>
        <p:txBody>
          <a:bodyPr/>
          <a:lstStyle/>
          <a:p>
            <a:pPr eaLnBrk="1" hangingPunct="1"/>
            <a:r>
              <a:rPr lang="en-US" altLang="en-US" smtClean="0"/>
              <a:t>MI standards from </a:t>
            </a:r>
            <a:r>
              <a:rPr lang="en-US" altLang="en-US" u="sng" smtClean="0"/>
              <a:t>Coleman</a:t>
            </a:r>
            <a:r>
              <a:rPr lang="en-US" altLang="en-US" smtClean="0"/>
              <a:t>:</a:t>
            </a:r>
          </a:p>
          <a:p>
            <a:pPr eaLnBrk="1" hangingPunct="1">
              <a:buFontTx/>
              <a:buNone/>
            </a:pPr>
            <a:r>
              <a:rPr lang="en-US" altLang="en-US" smtClean="0"/>
              <a:t>1) U's right to dictate activities</a:t>
            </a:r>
          </a:p>
          <a:p>
            <a:pPr eaLnBrk="1" hangingPunct="1">
              <a:buFontTx/>
              <a:buNone/>
            </a:pPr>
            <a:r>
              <a:rPr lang="en-US" altLang="en-US" smtClean="0"/>
              <a:t>2) U's right to discipline or fire </a:t>
            </a:r>
          </a:p>
          <a:p>
            <a:pPr eaLnBrk="1" hangingPunct="1">
              <a:buFontTx/>
              <a:buNone/>
            </a:pPr>
            <a:r>
              <a:rPr lang="en-US" altLang="en-US" smtClean="0"/>
              <a:t>3) payment of "wages," and dependence of athlete on the wages</a:t>
            </a:r>
          </a:p>
          <a:p>
            <a:pPr eaLnBrk="1" hangingPunct="1">
              <a:buFontTx/>
              <a:buNone/>
            </a:pPr>
            <a:r>
              <a:rPr lang="en-US" altLang="en-US" smtClean="0"/>
              <a:t>4) how integrally related individual's performance is to U operations</a:t>
            </a:r>
          </a:p>
        </p:txBody>
      </p:sp>
    </p:spTree>
    <p:extLst>
      <p:ext uri="{BB962C8B-B14F-4D97-AF65-F5344CB8AC3E}">
        <p14:creationId xmlns:p14="http://schemas.microsoft.com/office/powerpoint/2010/main" val="1203330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/2 Workers’ Comp</a:t>
            </a:r>
          </a:p>
        </p:txBody>
      </p:sp>
      <p:sp>
        <p:nvSpPr>
          <p:cNvPr id="5123" name="Rectangle 3"/>
          <p:cNvSpPr>
            <a:spLocks noGrp="1" noChangeArrowheads="1"/>
          </p:cNvSpPr>
          <p:nvPr>
            <p:ph type="body" idx="1"/>
          </p:nvPr>
        </p:nvSpPr>
        <p:spPr/>
        <p:txBody>
          <a:bodyPr/>
          <a:lstStyle/>
          <a:p>
            <a:pPr eaLnBrk="1" hangingPunct="1"/>
            <a:r>
              <a:rPr lang="en-US" altLang="en-US" i="1" smtClean="0"/>
              <a:t>Does an employer-employee relationship exist between a college and a scholarship athlete?</a:t>
            </a:r>
            <a:endParaRPr lang="en-US" altLang="en-US" smtClean="0"/>
          </a:p>
          <a:p>
            <a:pPr eaLnBrk="1" hangingPunct="1"/>
            <a:r>
              <a:rPr lang="en-US" altLang="en-US" i="1" smtClean="0"/>
              <a:t>Agree with </a:t>
            </a:r>
            <a:r>
              <a:rPr lang="en-US" altLang="en-US" i="1" u="sng" smtClean="0"/>
              <a:t>Coleman</a:t>
            </a:r>
            <a:r>
              <a:rPr lang="en-US" altLang="en-US" i="1" smtClean="0"/>
              <a:t> finding of no employment relationship, because athlete’s performance is NOT integrally related to key U business of education &amp; research, not sports?</a:t>
            </a:r>
          </a:p>
        </p:txBody>
      </p:sp>
    </p:spTree>
    <p:extLst>
      <p:ext uri="{BB962C8B-B14F-4D97-AF65-F5344CB8AC3E}">
        <p14:creationId xmlns:p14="http://schemas.microsoft.com/office/powerpoint/2010/main" val="46739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smtClean="0"/>
              <a:t>/3 Workers’ comp</a:t>
            </a:r>
          </a:p>
        </p:txBody>
      </p:sp>
      <p:sp>
        <p:nvSpPr>
          <p:cNvPr id="6147" name="Rectangle 3"/>
          <p:cNvSpPr>
            <a:spLocks noGrp="1" noChangeArrowheads="1"/>
          </p:cNvSpPr>
          <p:nvPr>
            <p:ph type="body" idx="1"/>
          </p:nvPr>
        </p:nvSpPr>
        <p:spPr>
          <a:xfrm>
            <a:off x="457200" y="1600200"/>
            <a:ext cx="8229600" cy="2743200"/>
          </a:xfrm>
        </p:spPr>
        <p:txBody>
          <a:bodyPr/>
          <a:lstStyle/>
          <a:p>
            <a:pPr eaLnBrk="1" hangingPunct="1">
              <a:lnSpc>
                <a:spcPct val="90000"/>
              </a:lnSpc>
            </a:pPr>
            <a:r>
              <a:rPr lang="en-US" altLang="en-US" i="1" smtClean="0"/>
              <a:t>Are scholarship football players different, with regard to </a:t>
            </a:r>
            <a:r>
              <a:rPr lang="en-US" altLang="en-US" i="1" u="sng" smtClean="0"/>
              <a:t>Coleman</a:t>
            </a:r>
            <a:r>
              <a:rPr lang="en-US" altLang="en-US" i="1" smtClean="0"/>
              <a:t> and other factors, than recipient of an academic scholarship who needs to work as a professor’s research assistant and whose scholarship can be revoked with a &lt;3.0 gpa?</a:t>
            </a:r>
          </a:p>
        </p:txBody>
      </p:sp>
    </p:spTree>
    <p:extLst>
      <p:ext uri="{BB962C8B-B14F-4D97-AF65-F5344CB8AC3E}">
        <p14:creationId xmlns:p14="http://schemas.microsoft.com/office/powerpoint/2010/main" val="3145026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NRLB DECISION: </a:t>
            </a:r>
            <a:r>
              <a:rPr lang="en-US" u="sng" smtClean="0"/>
              <a:t>Northwestern and CAPA</a:t>
            </a:r>
            <a:endParaRPr lang="en-US"/>
          </a:p>
        </p:txBody>
      </p:sp>
      <p:sp>
        <p:nvSpPr>
          <p:cNvPr id="3" name="Content Placeholder 2"/>
          <p:cNvSpPr>
            <a:spLocks noGrp="1"/>
          </p:cNvSpPr>
          <p:nvPr>
            <p:ph idx="1"/>
          </p:nvPr>
        </p:nvSpPr>
        <p:spPr/>
        <p:txBody>
          <a:bodyPr>
            <a:normAutofit fontScale="47500" lnSpcReduction="20000"/>
          </a:bodyPr>
          <a:lstStyle/>
          <a:p>
            <a:r>
              <a:rPr lang="en-US" smtClean="0"/>
              <a:t>NRLB Regional Director found that NW football players were employees eligible to unionize under the NLRA</a:t>
            </a:r>
          </a:p>
          <a:p>
            <a:pPr marL="0" indent="0">
              <a:buNone/>
            </a:pPr>
            <a:endParaRPr lang="en-US" smtClean="0"/>
          </a:p>
          <a:p>
            <a:r>
              <a:rPr lang="en-US" smtClean="0"/>
              <a:t>Consider the following claims he rejected, made by NW in its brief:</a:t>
            </a:r>
          </a:p>
          <a:p>
            <a:pPr marL="0" indent="0">
              <a:buNone/>
            </a:pPr>
            <a:endParaRPr lang="en-US"/>
          </a:p>
          <a:p>
            <a:pPr marL="0" indent="0">
              <a:buNone/>
            </a:pPr>
            <a:r>
              <a:rPr lang="en-US" smtClean="0"/>
              <a:t>1</a:t>
            </a:r>
            <a:r>
              <a:rPr lang="en-US"/>
              <a:t>) Northwestern is, first and foremost, a premier academic institution. Its football program is an avocation, not a vocation. Those students who participate in National Collegiate Athletic Association (“NCAA”) varsity sports at Northwestern are carrying out the educational mission of the school.</a:t>
            </a:r>
          </a:p>
          <a:p>
            <a:pPr marL="0" indent="0">
              <a:buNone/>
            </a:pPr>
            <a:endParaRPr lang="en-US"/>
          </a:p>
          <a:p>
            <a:pPr marL="0" indent="0">
              <a:buNone/>
            </a:pPr>
            <a:r>
              <a:rPr lang="en-US"/>
              <a:t>2) Underscoring that participation in athletics is part of a Northwestern education, not employment, the athletic scholarship funds received by the student-athletes on its football team have no relation to the actual performance of any football activities by, or the ultimate quality or skills of, the individual student-athletes. </a:t>
            </a:r>
            <a:endParaRPr lang="en-US" smtClean="0"/>
          </a:p>
          <a:p>
            <a:pPr marL="182880" indent="0">
              <a:buNone/>
            </a:pPr>
            <a:r>
              <a:rPr lang="en-US" smtClean="0"/>
              <a:t>a</a:t>
            </a:r>
            <a:r>
              <a:rPr lang="en-US"/>
              <a:t>) At Northwestern, a student-athlete must engage in egregious misconduct to prompt cancellation of an athletic scholarship. Head Coaches do not have the independent authority to revoke athletic aid</a:t>
            </a:r>
          </a:p>
          <a:p>
            <a:pPr marL="182880" indent="0">
              <a:buNone/>
            </a:pPr>
            <a:r>
              <a:rPr lang="en-US"/>
              <a:t>b) since Fitzgerald has been the Head Football Coach, there have been no non-renewals for “abuse of team rules.”</a:t>
            </a:r>
          </a:p>
          <a:p>
            <a:pPr marL="182880" indent="0">
              <a:buNone/>
            </a:pPr>
            <a:r>
              <a:rPr lang="en-US"/>
              <a:t>c) As a general proposition, employees are usually paid by one of two means: (a) based on the number of hours worked; or (b) based on merit. Neither form of compensation for services exists between the student-athletes and the University.</a:t>
            </a:r>
          </a:p>
          <a:p>
            <a:pPr marL="0" indent="0">
              <a:buNone/>
            </a:pPr>
            <a:endParaRPr lang="en-US"/>
          </a:p>
        </p:txBody>
      </p:sp>
    </p:spTree>
    <p:extLst>
      <p:ext uri="{BB962C8B-B14F-4D97-AF65-F5344CB8AC3E}">
        <p14:creationId xmlns:p14="http://schemas.microsoft.com/office/powerpoint/2010/main" val="642366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NRLA/2</a:t>
            </a:r>
            <a:endParaRPr lang="en-US"/>
          </a:p>
        </p:txBody>
      </p:sp>
      <p:sp>
        <p:nvSpPr>
          <p:cNvPr id="3" name="Content Placeholder 2"/>
          <p:cNvSpPr>
            <a:spLocks noGrp="1"/>
          </p:cNvSpPr>
          <p:nvPr>
            <p:ph idx="1"/>
          </p:nvPr>
        </p:nvSpPr>
        <p:spPr/>
        <p:txBody>
          <a:bodyPr>
            <a:normAutofit fontScale="47500" lnSpcReduction="20000"/>
          </a:bodyPr>
          <a:lstStyle/>
          <a:p>
            <a:pPr marL="0" indent="0">
              <a:buNone/>
            </a:pPr>
            <a:r>
              <a:rPr lang="en-US"/>
              <a:t>3) Athletic scholarship funds do not bear the hallmarks of compensation, as the funds are not subject to taxes or withholdings.</a:t>
            </a:r>
          </a:p>
          <a:p>
            <a:endParaRPr lang="en-US"/>
          </a:p>
          <a:p>
            <a:pPr marL="0" indent="0">
              <a:buNone/>
            </a:pPr>
            <a:r>
              <a:rPr lang="en-US"/>
              <a:t>4) Based on the test set forth in Brown University, 342 NLRB 483 (2004), Northwestern’s student-athletes in the football program who receive athletic scholarships have a predominantly academic, rather than economic, relationship with the University.</a:t>
            </a:r>
          </a:p>
          <a:p>
            <a:endParaRPr lang="en-US"/>
          </a:p>
          <a:p>
            <a:pPr marL="0" indent="0">
              <a:buNone/>
            </a:pPr>
            <a:r>
              <a:rPr lang="en-US"/>
              <a:t>5) unionization of Northwestern student-athletes would have a chaotic effect due to the wide variation between federal and state labor laws concerning union representation and collective bargaining.</a:t>
            </a:r>
          </a:p>
          <a:p>
            <a:endParaRPr lang="en-US"/>
          </a:p>
          <a:p>
            <a:pPr marL="0" indent="0">
              <a:buNone/>
            </a:pPr>
            <a:r>
              <a:rPr lang="en-US"/>
              <a:t>6) many CAPA objectives cannot be achieved by collective bargaining with Northwestern due to NCAA regulations, which Northwestern has no power to change.</a:t>
            </a:r>
          </a:p>
          <a:p>
            <a:endParaRPr lang="en-US"/>
          </a:p>
          <a:p>
            <a:pPr marL="0" indent="0">
              <a:buNone/>
            </a:pPr>
            <a:r>
              <a:rPr lang="en-US"/>
              <a:t>7) Northwestern’s athletic program achieves its mission by providing  student-athletes with a host of comprehensive services and resources that allow them to find their passion, develop who they are, and feel great about the experiences that they have had before leaving Northwestern. Those services and resources fall into three distinct categories—direct support services, monitoring, and career and personal development.</a:t>
            </a:r>
          </a:p>
          <a:p>
            <a:pPr marL="0" indent="0">
              <a:buNone/>
            </a:pPr>
            <a:endParaRPr lang="en-US"/>
          </a:p>
        </p:txBody>
      </p:sp>
    </p:spTree>
    <p:extLst>
      <p:ext uri="{BB962C8B-B14F-4D97-AF65-F5344CB8AC3E}">
        <p14:creationId xmlns:p14="http://schemas.microsoft.com/office/powerpoint/2010/main" val="4144635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NLRA/3</a:t>
            </a:r>
            <a:endParaRPr lang="en-US"/>
          </a:p>
        </p:txBody>
      </p:sp>
      <p:sp>
        <p:nvSpPr>
          <p:cNvPr id="3" name="Content Placeholder 2"/>
          <p:cNvSpPr>
            <a:spLocks noGrp="1"/>
          </p:cNvSpPr>
          <p:nvPr>
            <p:ph idx="1"/>
          </p:nvPr>
        </p:nvSpPr>
        <p:spPr/>
        <p:txBody>
          <a:bodyPr>
            <a:normAutofit fontScale="40000" lnSpcReduction="20000"/>
          </a:bodyPr>
          <a:lstStyle/>
          <a:p>
            <a:pPr marL="0" indent="0">
              <a:buNone/>
            </a:pPr>
            <a:r>
              <a:rPr lang="en-US"/>
              <a:t>8) extending collective bargaining rights to Northwestern student-athletes will have Title IX ramifications and impact the school’s ability to offer athletic opportunities for all student-athletes.</a:t>
            </a:r>
          </a:p>
          <a:p>
            <a:endParaRPr lang="en-US"/>
          </a:p>
          <a:p>
            <a:pPr marL="0" indent="0">
              <a:buNone/>
            </a:pPr>
            <a:r>
              <a:rPr lang="en-US"/>
              <a:t>9) Northwestern does not have any singular control over the NCAA regulations, or any authority to deviate from the NCAA regulations, and it could be subject to penalties for non-compliance. </a:t>
            </a:r>
          </a:p>
          <a:p>
            <a:endParaRPr lang="en-US"/>
          </a:p>
          <a:p>
            <a:pPr marL="0" indent="0">
              <a:buNone/>
            </a:pPr>
            <a:r>
              <a:rPr lang="en-US"/>
              <a:t>10) The Act is fundamentally designed to cover economic relationships between employers and employees. Brown University, 342 NLRB at 488. A central policy of the Act is that the protection of employees to organize and bargain collectively restores the equality of bargaining power between  employers and employees and guards against the disruptive strikes, industrial strife, and unrest that preceded the Act and interrupted commerce.  The  predominantly academic relationship between student-athletes and universities is a far cry from the employer-employee economic relationship that motivated Congress to pass the Act</a:t>
            </a:r>
          </a:p>
          <a:p>
            <a:pPr marL="182880" indent="0">
              <a:buNone/>
            </a:pPr>
            <a:r>
              <a:rPr lang="en-US"/>
              <a:t>a) While the employee-employer relationship is largely predicated on conflicting interests over economic issues, the student-educator relationship is predicated upon mutual interests in the development of the student’s character and advancement of the student’s education..</a:t>
            </a:r>
          </a:p>
          <a:p>
            <a:pPr marL="182880" indent="0">
              <a:buNone/>
            </a:pPr>
            <a:r>
              <a:rPr lang="en-US"/>
              <a:t>b) In Brown University, the Board concluded the money given to graduate students serving as research and teaching assistants by the university was not consideration for work, but rather financial aid for education.</a:t>
            </a:r>
          </a:p>
          <a:p>
            <a:pPr marL="182880" indent="0">
              <a:buNone/>
            </a:pPr>
            <a:r>
              <a:rPr lang="en-US"/>
              <a:t>c) Here, despite CAPA witness Kain Colter’s characterization of playing football at Northwestern as “work” or a “job,” and his reference to Head FootballCoach Fitzgerald as “bossman,” the evidence does not support these characterizations. Playing collegiate football, particularly at Northwestern, is an avocation, not a vocation, and is an entirely voluntary activity on the part of the student-athletes who choose to participate while, at the same time, obtain the benefit of a world class education.</a:t>
            </a:r>
          </a:p>
          <a:p>
            <a:endParaRPr lang="en-US"/>
          </a:p>
          <a:p>
            <a:pPr marL="0" indent="0">
              <a:buNone/>
            </a:pPr>
            <a:r>
              <a:rPr lang="en-US"/>
              <a:t>11) The Modicum Of “Control” Exercised By The Football Program IsNot Dissimilar From The Rules Placed Upon All </a:t>
            </a:r>
            <a:r>
              <a:rPr lang="en-US" smtClean="0"/>
              <a:t>Students</a:t>
            </a:r>
            <a:endParaRPr lang="en-US"/>
          </a:p>
        </p:txBody>
      </p:sp>
    </p:spTree>
    <p:extLst>
      <p:ext uri="{BB962C8B-B14F-4D97-AF65-F5344CB8AC3E}">
        <p14:creationId xmlns:p14="http://schemas.microsoft.com/office/powerpoint/2010/main" val="152203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Core Principle</a:t>
            </a:r>
            <a:endParaRPr lang="en-US"/>
          </a:p>
        </p:txBody>
      </p:sp>
      <p:sp>
        <p:nvSpPr>
          <p:cNvPr id="3" name="Content Placeholder 2"/>
          <p:cNvSpPr>
            <a:spLocks noGrp="1"/>
          </p:cNvSpPr>
          <p:nvPr>
            <p:ph idx="1"/>
          </p:nvPr>
        </p:nvSpPr>
        <p:spPr>
          <a:xfrm>
            <a:off x="457200" y="1600200"/>
            <a:ext cx="6858000" cy="4525963"/>
          </a:xfrm>
        </p:spPr>
        <p:txBody>
          <a:bodyPr>
            <a:normAutofit fontScale="85000" lnSpcReduction="10000"/>
          </a:bodyPr>
          <a:lstStyle/>
          <a:p>
            <a:r>
              <a:rPr lang="en-US" smtClean="0"/>
              <a:t>Art. 2.9: The Principle of Amateurism</a:t>
            </a:r>
          </a:p>
          <a:p>
            <a:pPr lvl="1"/>
            <a:r>
              <a:rPr lang="en-US" smtClean="0"/>
              <a:t>participation </a:t>
            </a:r>
            <a:r>
              <a:rPr lang="en-US"/>
              <a:t>motivated “primarily by education and by the physical, mental and social benefits to be derived”</a:t>
            </a:r>
          </a:p>
          <a:p>
            <a:pPr lvl="1"/>
            <a:r>
              <a:rPr lang="en-US" smtClean="0"/>
              <a:t>participation </a:t>
            </a:r>
            <a:r>
              <a:rPr lang="en-US"/>
              <a:t>is an avocation</a:t>
            </a:r>
          </a:p>
          <a:p>
            <a:pPr lvl="1"/>
            <a:r>
              <a:rPr lang="en-US" smtClean="0"/>
              <a:t>student-athletes </a:t>
            </a:r>
            <a:r>
              <a:rPr lang="en-US"/>
              <a:t>protected “from exploitation by professional and commercial enterprises</a:t>
            </a:r>
            <a:r>
              <a:rPr lang="en-US" smtClean="0"/>
              <a:t>”</a:t>
            </a:r>
          </a:p>
          <a:p>
            <a:r>
              <a:rPr lang="en-US" i="1"/>
              <a:t>Does this reflect the reality of Penn State football players?</a:t>
            </a:r>
          </a:p>
          <a:p>
            <a:r>
              <a:rPr lang="en-US" i="1" smtClean="0"/>
              <a:t>What </a:t>
            </a:r>
            <a:r>
              <a:rPr lang="en-US" i="1"/>
              <a:t>about Penn State field hockey players?</a:t>
            </a:r>
          </a:p>
          <a:p>
            <a:endParaRPr lang="en-US"/>
          </a:p>
          <a:p>
            <a:endParaRPr lang="en-US"/>
          </a:p>
        </p:txBody>
      </p:sp>
      <p:pic>
        <p:nvPicPr>
          <p:cNvPr id="1026" name="Picture 2" descr="Devon Still"/>
          <p:cNvPicPr>
            <a:picLocks noChangeAspect="1" noChangeArrowheads="1"/>
          </p:cNvPicPr>
          <p:nvPr/>
        </p:nvPicPr>
        <p:blipFill>
          <a:blip r:embed="rId2" cstate="print"/>
          <a:srcRect/>
          <a:stretch>
            <a:fillRect/>
          </a:stretch>
        </p:blipFill>
        <p:spPr bwMode="auto">
          <a:xfrm>
            <a:off x="7239000" y="457200"/>
            <a:ext cx="1714500" cy="1714500"/>
          </a:xfrm>
          <a:prstGeom prst="rect">
            <a:avLst/>
          </a:prstGeom>
          <a:noFill/>
        </p:spPr>
      </p:pic>
      <p:pic>
        <p:nvPicPr>
          <p:cNvPr id="1028" name="Picture 4" descr="http://farm7.static.flickr.com/6111/6322953002_bd0c005302_m.jpg"/>
          <p:cNvPicPr>
            <a:picLocks noChangeAspect="1" noChangeArrowheads="1"/>
          </p:cNvPicPr>
          <p:nvPr/>
        </p:nvPicPr>
        <p:blipFill>
          <a:blip r:embed="rId3" cstate="print"/>
          <a:srcRect/>
          <a:stretch>
            <a:fillRect/>
          </a:stretch>
        </p:blipFill>
        <p:spPr bwMode="auto">
          <a:xfrm>
            <a:off x="6858000" y="5438774"/>
            <a:ext cx="2286000" cy="14192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the Rules Say</a:t>
            </a:r>
            <a:endParaRPr lang="en-US"/>
          </a:p>
        </p:txBody>
      </p:sp>
      <p:sp>
        <p:nvSpPr>
          <p:cNvPr id="3" name="Content Placeholder 2"/>
          <p:cNvSpPr>
            <a:spLocks noGrp="1"/>
          </p:cNvSpPr>
          <p:nvPr>
            <p:ph idx="1"/>
          </p:nvPr>
        </p:nvSpPr>
        <p:spPr/>
        <p:txBody>
          <a:bodyPr/>
          <a:lstStyle/>
          <a:p>
            <a:r>
              <a:rPr lang="en-US" smtClean="0"/>
              <a:t>Section </a:t>
            </a:r>
            <a:r>
              <a:rPr lang="en-US"/>
              <a:t>12.1.2(a) [s238] says individual loses amateur status if receives “pay in any form,” w/o the qualification in prior section</a:t>
            </a:r>
          </a:p>
          <a:p>
            <a:pPr lvl="1"/>
            <a:r>
              <a:rPr lang="en-US" i="1" smtClean="0"/>
              <a:t>why </a:t>
            </a:r>
            <a:r>
              <a:rPr lang="en-US" i="1"/>
              <a:t>isn’t tuition “pay in any form</a:t>
            </a:r>
            <a:r>
              <a:rPr lang="en-US" i="1" smtClean="0"/>
              <a:t>”?</a:t>
            </a:r>
          </a:p>
          <a:p>
            <a:pPr lvl="1"/>
            <a:r>
              <a:rPr lang="en-US" i="1"/>
              <a:t> </a:t>
            </a:r>
            <a:r>
              <a:rPr lang="en-US" i="1" smtClean="0"/>
              <a:t>why isn’t free legal advice in professional sports relationships from a faculty panel of advisors “preferential treatment in violation of 12.1.2.1.6?</a:t>
            </a:r>
            <a:endParaRPr lang="en-US" i="1"/>
          </a:p>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What’s the Difference?</a:t>
            </a:r>
            <a:endParaRPr lang="en-US"/>
          </a:p>
        </p:txBody>
      </p:sp>
      <p:sp>
        <p:nvSpPr>
          <p:cNvPr id="3" name="Content Placeholder 2"/>
          <p:cNvSpPr>
            <a:spLocks noGrp="1"/>
          </p:cNvSpPr>
          <p:nvPr>
            <p:ph idx="1"/>
          </p:nvPr>
        </p:nvSpPr>
        <p:spPr>
          <a:xfrm>
            <a:off x="457200" y="1600201"/>
            <a:ext cx="8229600" cy="2971800"/>
          </a:xfrm>
        </p:spPr>
        <p:txBody>
          <a:bodyPr/>
          <a:lstStyle/>
          <a:p>
            <a:r>
              <a:rPr lang="en-US" i="1"/>
              <a:t>In sum, is it correct to say that NCAA rules bar pay or benefits unless permitted by NCAA rules?  </a:t>
            </a:r>
          </a:p>
          <a:p>
            <a:r>
              <a:rPr lang="en-US" i="1" smtClean="0"/>
              <a:t>What </a:t>
            </a:r>
            <a:r>
              <a:rPr lang="en-US" i="1"/>
              <a:t>is the difference between NCAA rules and the NBA Salary Cap?</a:t>
            </a:r>
            <a:endParaRPr lang="en-US"/>
          </a:p>
        </p:txBody>
      </p:sp>
      <p:pic>
        <p:nvPicPr>
          <p:cNvPr id="15362" name="Picture 2" descr="http://2.bp.blogspot.com/_r-PrKrLt5dM/TIqJhxbKtJI/AAAAAAAAC6k/_wgcFpLzr7M/s320/ncaa.jpg"/>
          <p:cNvPicPr>
            <a:picLocks noChangeAspect="1" noChangeArrowheads="1"/>
          </p:cNvPicPr>
          <p:nvPr/>
        </p:nvPicPr>
        <p:blipFill>
          <a:blip r:embed="rId2" cstate="print"/>
          <a:srcRect/>
          <a:stretch>
            <a:fillRect/>
          </a:stretch>
        </p:blipFill>
        <p:spPr bwMode="auto">
          <a:xfrm>
            <a:off x="2133600" y="4419600"/>
            <a:ext cx="1600200" cy="1613211"/>
          </a:xfrm>
          <a:prstGeom prst="rect">
            <a:avLst/>
          </a:prstGeom>
          <a:noFill/>
        </p:spPr>
      </p:pic>
      <p:pic>
        <p:nvPicPr>
          <p:cNvPr id="15364" name="Picture 4" descr="http://1.bp.blogspot.com/_RSvosCqCQZ4/SSEkieE0DqI/AAAAAAAACWE/H5iDREviYk4/s400/nba_logo1.jpg"/>
          <p:cNvPicPr>
            <a:picLocks noChangeAspect="1" noChangeArrowheads="1"/>
          </p:cNvPicPr>
          <p:nvPr/>
        </p:nvPicPr>
        <p:blipFill>
          <a:blip r:embed="rId3" cstate="print"/>
          <a:srcRect/>
          <a:stretch>
            <a:fillRect/>
          </a:stretch>
        </p:blipFill>
        <p:spPr bwMode="auto">
          <a:xfrm>
            <a:off x="4953000" y="4419600"/>
            <a:ext cx="2489200" cy="18669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Major Junior Hockey</a:t>
            </a:r>
            <a:endParaRPr lang="en-US"/>
          </a:p>
        </p:txBody>
      </p:sp>
      <p:sp>
        <p:nvSpPr>
          <p:cNvPr id="3" name="Content Placeholder 2"/>
          <p:cNvSpPr>
            <a:spLocks noGrp="1"/>
          </p:cNvSpPr>
          <p:nvPr>
            <p:ph idx="1"/>
          </p:nvPr>
        </p:nvSpPr>
        <p:spPr>
          <a:xfrm>
            <a:off x="457200" y="1600200"/>
            <a:ext cx="6553200" cy="4525963"/>
          </a:xfrm>
        </p:spPr>
        <p:txBody>
          <a:bodyPr>
            <a:normAutofit fontScale="92500" lnSpcReduction="10000"/>
          </a:bodyPr>
          <a:lstStyle/>
          <a:p>
            <a:r>
              <a:rPr lang="en-US" u="sng" smtClean="0"/>
              <a:t>Hypothetical:</a:t>
            </a:r>
            <a:r>
              <a:rPr lang="en-US" smtClean="0"/>
              <a:t> Jean </a:t>
            </a:r>
            <a:r>
              <a:rPr lang="en-US"/>
              <a:t>Chretien moves from the small town of Shawinigan to Quebec City to play Jr A Hockey, receiving $ for room and board; George W goes to Phillips Exeter on a hockey scholarship and gets $ for room and board</a:t>
            </a:r>
          </a:p>
          <a:p>
            <a:r>
              <a:rPr lang="en-US" i="1" smtClean="0"/>
              <a:t>what </a:t>
            </a:r>
            <a:r>
              <a:rPr lang="en-US" i="1"/>
              <a:t>is the rational basis for declaring W to be an amateur but Chretien a professional?</a:t>
            </a:r>
          </a:p>
          <a:p>
            <a:endParaRPr lang="en-US"/>
          </a:p>
        </p:txBody>
      </p:sp>
      <p:pic>
        <p:nvPicPr>
          <p:cNvPr id="17410" name="Picture 2" descr="http://www.oursportscentral.com/images/teams/qmjhlqueremparts.gif"/>
          <p:cNvPicPr>
            <a:picLocks noChangeAspect="1" noChangeArrowheads="1"/>
          </p:cNvPicPr>
          <p:nvPr/>
        </p:nvPicPr>
        <p:blipFill>
          <a:blip r:embed="rId2" cstate="print"/>
          <a:srcRect/>
          <a:stretch>
            <a:fillRect/>
          </a:stretch>
        </p:blipFill>
        <p:spPr bwMode="auto">
          <a:xfrm>
            <a:off x="7543800" y="2057400"/>
            <a:ext cx="1238250" cy="1238251"/>
          </a:xfrm>
          <a:prstGeom prst="rect">
            <a:avLst/>
          </a:prstGeom>
          <a:noFill/>
        </p:spPr>
      </p:pic>
      <p:pic>
        <p:nvPicPr>
          <p:cNvPr id="17412" name="Picture 4" descr="http://www.womenshockeylife.com/wp-content/uploads/2010/09/Phillips_Exeter_Academy_Seal.jpg"/>
          <p:cNvPicPr>
            <a:picLocks noChangeAspect="1" noChangeArrowheads="1"/>
          </p:cNvPicPr>
          <p:nvPr/>
        </p:nvPicPr>
        <p:blipFill>
          <a:blip r:embed="rId3" cstate="print"/>
          <a:srcRect/>
          <a:stretch>
            <a:fillRect/>
          </a:stretch>
        </p:blipFill>
        <p:spPr bwMode="auto">
          <a:xfrm>
            <a:off x="7467600" y="3886200"/>
            <a:ext cx="1428750" cy="1143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Extra Benefit Rule</a:t>
            </a:r>
            <a:endParaRPr lang="en-US"/>
          </a:p>
        </p:txBody>
      </p:sp>
      <p:sp>
        <p:nvSpPr>
          <p:cNvPr id="3" name="Content Placeholder 2"/>
          <p:cNvSpPr>
            <a:spLocks noGrp="1"/>
          </p:cNvSpPr>
          <p:nvPr>
            <p:ph idx="1"/>
          </p:nvPr>
        </p:nvSpPr>
        <p:spPr>
          <a:xfrm>
            <a:off x="457200" y="1600201"/>
            <a:ext cx="8229600" cy="2362200"/>
          </a:xfrm>
        </p:spPr>
        <p:txBody>
          <a:bodyPr/>
          <a:lstStyle/>
          <a:p>
            <a:r>
              <a:rPr lang="en-US" i="1" smtClean="0"/>
              <a:t>What is the basis for the “extra benefit” rle that generally bars benefits not available to other students, but allows lots of special benefits (tutoring, drug rehab, free tickets)?</a:t>
            </a:r>
            <a:endParaRPr lang="en-US" smtClean="0"/>
          </a:p>
          <a:p>
            <a:pPr>
              <a:buNone/>
            </a:pPr>
            <a:endParaRPr lang="en-US"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Image Rights</a:t>
            </a:r>
            <a:endParaRPr lang="en-US"/>
          </a:p>
        </p:txBody>
      </p:sp>
      <p:sp>
        <p:nvSpPr>
          <p:cNvPr id="3" name="Content Placeholder 2"/>
          <p:cNvSpPr>
            <a:spLocks noGrp="1"/>
          </p:cNvSpPr>
          <p:nvPr>
            <p:ph idx="1"/>
          </p:nvPr>
        </p:nvSpPr>
        <p:spPr/>
        <p:txBody>
          <a:bodyPr/>
          <a:lstStyle/>
          <a:p>
            <a:r>
              <a:rPr lang="en-US" i="1" smtClean="0"/>
              <a:t>Suppose a financially-challenged player signed a licensing agreement for shirts, photos, etc?</a:t>
            </a:r>
          </a:p>
          <a:p>
            <a:r>
              <a:rPr lang="en-US" i="1" smtClean="0"/>
              <a:t>Suppose the University signed the identical licensing agreement?</a:t>
            </a:r>
            <a:endParaRPr lang="en-US" i="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Contractual Nature of the College-Athlete Relationship</a:t>
            </a:r>
            <a:endParaRPr lang="en-US"/>
          </a:p>
        </p:txBody>
      </p:sp>
      <p:sp>
        <p:nvSpPr>
          <p:cNvPr id="3" name="Content Placeholder 2"/>
          <p:cNvSpPr>
            <a:spLocks noGrp="1"/>
          </p:cNvSpPr>
          <p:nvPr>
            <p:ph idx="1"/>
          </p:nvPr>
        </p:nvSpPr>
        <p:spPr/>
        <p:txBody>
          <a:bodyPr>
            <a:normAutofit fontScale="92500" lnSpcReduction="20000"/>
          </a:bodyPr>
          <a:lstStyle/>
          <a:p>
            <a:r>
              <a:rPr lang="en-US" smtClean="0"/>
              <a:t>No reason that basic contract law principles should not apply to agreements between colleges and student-athletes</a:t>
            </a:r>
          </a:p>
          <a:p>
            <a:r>
              <a:rPr lang="en-US" smtClean="0"/>
              <a:t>One-year scholarships v. multi-year contracts with remedies for breach</a:t>
            </a:r>
          </a:p>
          <a:p>
            <a:r>
              <a:rPr lang="en-US" smtClean="0"/>
              <a:t>Transfer rules and contract law (</a:t>
            </a:r>
            <a:r>
              <a:rPr lang="en-US" u="sng" smtClean="0"/>
              <a:t>English</a:t>
            </a:r>
            <a:r>
              <a:rPr lang="en-US" smtClean="0"/>
              <a:t>)</a:t>
            </a:r>
          </a:p>
          <a:p>
            <a:pPr lvl="1"/>
            <a:r>
              <a:rPr lang="en-US" altLang="en-US" i="1" smtClean="0"/>
              <a:t>Is </a:t>
            </a:r>
            <a:r>
              <a:rPr lang="en-US" altLang="en-US" i="1"/>
              <a:t>his interpretation a reasonable one?</a:t>
            </a:r>
            <a:endParaRPr lang="en-US" altLang="en-US"/>
          </a:p>
          <a:p>
            <a:pPr lvl="1"/>
            <a:r>
              <a:rPr lang="en-US" altLang="en-US" i="1"/>
              <a:t>Under general contract law principles, did English have the duty to inquire or did the NCAA have the duty to inform?</a:t>
            </a:r>
            <a:endParaRPr lang="en-US" altLang="en-US"/>
          </a:p>
          <a:p>
            <a:pPr lvl="1"/>
            <a:r>
              <a:rPr lang="en-US" altLang="en-US" i="1"/>
              <a:t>Can English sue the NCAA for violating due process?</a:t>
            </a:r>
          </a:p>
          <a:p>
            <a:endParaRPr lang="en-US"/>
          </a:p>
        </p:txBody>
      </p:sp>
    </p:spTree>
    <p:extLst>
      <p:ext uri="{BB962C8B-B14F-4D97-AF65-F5344CB8AC3E}">
        <p14:creationId xmlns:p14="http://schemas.microsoft.com/office/powerpoint/2010/main" val="1546691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Recruiting Promises</a:t>
            </a:r>
          </a:p>
        </p:txBody>
      </p:sp>
      <p:sp>
        <p:nvSpPr>
          <p:cNvPr id="3075" name="Rectangle 3"/>
          <p:cNvSpPr>
            <a:spLocks noGrp="1" noChangeArrowheads="1"/>
          </p:cNvSpPr>
          <p:nvPr>
            <p:ph type="body" idx="1"/>
          </p:nvPr>
        </p:nvSpPr>
        <p:spPr>
          <a:xfrm>
            <a:off x="457200" y="1600200"/>
            <a:ext cx="8229600" cy="1676400"/>
          </a:xfrm>
        </p:spPr>
        <p:txBody>
          <a:bodyPr/>
          <a:lstStyle/>
          <a:p>
            <a:pPr eaLnBrk="1" hangingPunct="1"/>
            <a:r>
              <a:rPr lang="en-US" altLang="en-US" i="1" smtClean="0"/>
              <a:t>Agree with Florida trial court in </a:t>
            </a:r>
            <a:r>
              <a:rPr lang="en-US" altLang="en-US" i="1" u="sng" smtClean="0"/>
              <a:t>Fortay</a:t>
            </a:r>
            <a:r>
              <a:rPr lang="en-US" altLang="en-US" i="1" smtClean="0"/>
              <a:t> [866] that player can sue for breach of oral promises made in recruiting?</a:t>
            </a:r>
            <a:endParaRPr lang="en-US" altLang="en-US" smtClean="0"/>
          </a:p>
          <a:p>
            <a:pPr eaLnBrk="1" hangingPunct="1">
              <a:buFontTx/>
              <a:buNone/>
            </a:pPr>
            <a:endParaRPr lang="en-US" altLang="en-US" smtClean="0"/>
          </a:p>
        </p:txBody>
      </p:sp>
      <p:pic>
        <p:nvPicPr>
          <p:cNvPr id="3076" name="Picture 5" descr="b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95800"/>
            <a:ext cx="3262313"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fiesta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4495800"/>
            <a:ext cx="2952750"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9" descr="ncf_g_erickson1_19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733800"/>
            <a:ext cx="1857375" cy="249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78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1327</Words>
  <Application>Microsoft Office PowerPoint</Application>
  <PresentationFormat>On-screen Show (4:3)</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AMATEURISM AND THE NATURE OF A “COLLEGE ATHLETE”</vt:lpstr>
      <vt:lpstr>Core Principle</vt:lpstr>
      <vt:lpstr>What the Rules Say</vt:lpstr>
      <vt:lpstr>What’s the Difference?</vt:lpstr>
      <vt:lpstr>Major Junior Hockey</vt:lpstr>
      <vt:lpstr>Extra Benefit Rule</vt:lpstr>
      <vt:lpstr>Image Rights</vt:lpstr>
      <vt:lpstr>Contractual Nature of the College-Athlete Relationship</vt:lpstr>
      <vt:lpstr>Recruiting Promises</vt:lpstr>
      <vt:lpstr>Are Student-Athletes Employees?</vt:lpstr>
      <vt:lpstr>/2 Workers’ Comp</vt:lpstr>
      <vt:lpstr>/3 Workers’ comp</vt:lpstr>
      <vt:lpstr>NRLB DECISION: Northwestern and CAPA</vt:lpstr>
      <vt:lpstr>NRLA/2</vt:lpstr>
      <vt:lpstr>NLRA/3</vt:lpstr>
    </vt:vector>
  </TitlesOfParts>
  <Company>PSU Dickinson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NCAA ELIGIBILITY ISSUES (Part II: Amateurism)</dc:title>
  <dc:creator>Steve Ross revised</dc:creator>
  <cp:lastModifiedBy>rts\</cp:lastModifiedBy>
  <cp:revision>35</cp:revision>
  <dcterms:created xsi:type="dcterms:W3CDTF">2011-11-09T03:16:17Z</dcterms:created>
  <dcterms:modified xsi:type="dcterms:W3CDTF">2014-04-03T21:34:06Z</dcterms:modified>
</cp:coreProperties>
</file>