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381" r:id="rId3"/>
    <p:sldId id="324" r:id="rId4"/>
    <p:sldId id="322" r:id="rId5"/>
    <p:sldId id="401" r:id="rId6"/>
    <p:sldId id="402" r:id="rId7"/>
    <p:sldId id="399" r:id="rId8"/>
    <p:sldId id="403" r:id="rId9"/>
    <p:sldId id="283" r:id="rId10"/>
    <p:sldId id="397" r:id="rId11"/>
    <p:sldId id="389" r:id="rId12"/>
    <p:sldId id="390" r:id="rId13"/>
    <p:sldId id="407" r:id="rId14"/>
    <p:sldId id="396" r:id="rId15"/>
    <p:sldId id="405" r:id="rId16"/>
    <p:sldId id="296" r:id="rId17"/>
    <p:sldId id="406" r:id="rId18"/>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mela Knowlton" initials="pr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7B55"/>
    <a:srgbClr val="E8E1C4"/>
    <a:srgbClr val="E6E7C4"/>
    <a:srgbClr val="E7E6C4"/>
    <a:srgbClr val="DED8C4"/>
    <a:srgbClr val="C5B2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7" autoAdjust="0"/>
    <p:restoredTop sz="48670" autoAdjust="0"/>
  </p:normalViewPr>
  <p:slideViewPr>
    <p:cSldViewPr>
      <p:cViewPr varScale="1">
        <p:scale>
          <a:sx n="108" d="100"/>
          <a:sy n="108" d="100"/>
        </p:scale>
        <p:origin x="11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2916" y="6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228B4A84-E9A0-48AF-B180-D42FF38DB451}" type="datetimeFigureOut">
              <a:rPr lang="en-US" smtClean="0"/>
              <a:t>4/19/2017</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09C6F5DF-A18E-4ECD-8E05-0C1CE6F7E8EB}" type="slidenum">
              <a:rPr lang="en-US" smtClean="0"/>
              <a:t>‹#›</a:t>
            </a:fld>
            <a:endParaRPr lang="en-US" dirty="0"/>
          </a:p>
        </p:txBody>
      </p:sp>
    </p:spTree>
    <p:extLst>
      <p:ext uri="{BB962C8B-B14F-4D97-AF65-F5344CB8AC3E}">
        <p14:creationId xmlns:p14="http://schemas.microsoft.com/office/powerpoint/2010/main" val="1436134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pPr>
              <a:defRPr/>
            </a:pPr>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pPr>
              <a:defRPr/>
            </a:pPr>
            <a:fld id="{F5CEDEFD-3C81-48D9-907D-36FC8E06FE07}" type="datetimeFigureOut">
              <a:rPr lang="en-US"/>
              <a:pPr>
                <a:defRPr/>
              </a:pPr>
              <a:t>4/19/2017</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pPr>
              <a:defRPr/>
            </a:pPr>
            <a:fld id="{63D2496F-A354-42BD-BBD4-8E97031EFE50}" type="slidenum">
              <a:rPr lang="en-US"/>
              <a:pPr>
                <a:defRPr/>
              </a:pPr>
              <a:t>‹#›</a:t>
            </a:fld>
            <a:endParaRPr lang="en-US" dirty="0"/>
          </a:p>
        </p:txBody>
      </p:sp>
    </p:spTree>
    <p:extLst>
      <p:ext uri="{BB962C8B-B14F-4D97-AF65-F5344CB8AC3E}">
        <p14:creationId xmlns:p14="http://schemas.microsoft.com/office/powerpoint/2010/main" val="11310602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latin typeface="Bookman Old Style" panose="02050604050505020204" pitchFamily="18" charset="0"/>
              </a:rPr>
              <a:t> </a:t>
            </a:r>
          </a:p>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1</a:t>
            </a:fld>
            <a:endParaRPr lang="en-US" dirty="0"/>
          </a:p>
        </p:txBody>
      </p:sp>
    </p:spTree>
    <p:extLst>
      <p:ext uri="{BB962C8B-B14F-4D97-AF65-F5344CB8AC3E}">
        <p14:creationId xmlns:p14="http://schemas.microsoft.com/office/powerpoint/2010/main" val="194832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Lennora </a:t>
            </a:r>
          </a:p>
          <a:p>
            <a:endParaRPr lang="en-US" dirty="0"/>
          </a:p>
          <a:p>
            <a:r>
              <a:rPr lang="en-US" dirty="0"/>
              <a:t>ADD DISCLAIMER</a:t>
            </a:r>
          </a:p>
          <a:p>
            <a:endParaRPr lang="en-US" dirty="0"/>
          </a:p>
          <a:p>
            <a:r>
              <a:rPr lang="en-US" dirty="0"/>
              <a:t>USE MISSION FROM THE WEBSITE AND THEN SECOND PARA.</a:t>
            </a:r>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2</a:t>
            </a:fld>
            <a:endParaRPr lang="en-US" dirty="0"/>
          </a:p>
        </p:txBody>
      </p:sp>
    </p:spTree>
    <p:extLst>
      <p:ext uri="{BB962C8B-B14F-4D97-AF65-F5344CB8AC3E}">
        <p14:creationId xmlns:p14="http://schemas.microsoft.com/office/powerpoint/2010/main" val="167496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3</a:t>
            </a:fld>
            <a:endParaRPr lang="en-US" dirty="0"/>
          </a:p>
        </p:txBody>
      </p:sp>
    </p:spTree>
    <p:extLst>
      <p:ext uri="{BB962C8B-B14F-4D97-AF65-F5344CB8AC3E}">
        <p14:creationId xmlns:p14="http://schemas.microsoft.com/office/powerpoint/2010/main" val="287920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4</a:t>
            </a:fld>
            <a:endParaRPr lang="en-US" dirty="0"/>
          </a:p>
        </p:txBody>
      </p:sp>
    </p:spTree>
    <p:extLst>
      <p:ext uri="{BB962C8B-B14F-4D97-AF65-F5344CB8AC3E}">
        <p14:creationId xmlns:p14="http://schemas.microsoft.com/office/powerpoint/2010/main" val="3410054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Previous program-- NSEERS</a:t>
            </a:r>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9</a:t>
            </a:fld>
            <a:endParaRPr lang="en-US" dirty="0"/>
          </a:p>
        </p:txBody>
      </p:sp>
    </p:spTree>
    <p:extLst>
      <p:ext uri="{BB962C8B-B14F-4D97-AF65-F5344CB8AC3E}">
        <p14:creationId xmlns:p14="http://schemas.microsoft.com/office/powerpoint/2010/main" val="188875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15</a:t>
            </a:fld>
            <a:endParaRPr lang="en-US" dirty="0"/>
          </a:p>
        </p:txBody>
      </p:sp>
    </p:spTree>
    <p:extLst>
      <p:ext uri="{BB962C8B-B14F-4D97-AF65-F5344CB8AC3E}">
        <p14:creationId xmlns:p14="http://schemas.microsoft.com/office/powerpoint/2010/main" val="182610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16</a:t>
            </a:fld>
            <a:endParaRPr lang="en-US" dirty="0"/>
          </a:p>
        </p:txBody>
      </p:sp>
    </p:spTree>
    <p:extLst>
      <p:ext uri="{BB962C8B-B14F-4D97-AF65-F5344CB8AC3E}">
        <p14:creationId xmlns:p14="http://schemas.microsoft.com/office/powerpoint/2010/main" val="197311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D2496F-A354-42BD-BBD4-8E97031EFE50}" type="slidenum">
              <a:rPr lang="en-US" smtClean="0"/>
              <a:pPr>
                <a:defRPr/>
              </a:pPr>
              <a:t>17</a:t>
            </a:fld>
            <a:endParaRPr lang="en-US" dirty="0"/>
          </a:p>
        </p:txBody>
      </p:sp>
    </p:spTree>
    <p:extLst>
      <p:ext uri="{BB962C8B-B14F-4D97-AF65-F5344CB8AC3E}">
        <p14:creationId xmlns:p14="http://schemas.microsoft.com/office/powerpoint/2010/main" val="3962697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3219853"/>
          </a:xfrm>
          <a:prstGeom prst="rect">
            <a:avLst/>
          </a:prstGeom>
          <a:noFill/>
          <a:ln w="9525">
            <a:noFill/>
            <a:miter lim="800000"/>
            <a:headEnd/>
            <a:tailEnd/>
          </a:ln>
        </p:spPr>
      </p:pic>
      <p:sp>
        <p:nvSpPr>
          <p:cNvPr id="2" name="Title 1"/>
          <p:cNvSpPr>
            <a:spLocks noGrp="1"/>
          </p:cNvSpPr>
          <p:nvPr>
            <p:ph type="ctrTitle"/>
          </p:nvPr>
        </p:nvSpPr>
        <p:spPr>
          <a:xfrm>
            <a:off x="685800" y="3352800"/>
            <a:ext cx="7772400" cy="1470025"/>
          </a:xfrm>
        </p:spPr>
        <p:txBody>
          <a:bodyPr/>
          <a:lstStyle>
            <a:lvl1pPr>
              <a:defRPr sz="3400">
                <a:solidFill>
                  <a:schemeClr val="tx2"/>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219200" y="4876800"/>
            <a:ext cx="6629400" cy="762000"/>
          </a:xfrm>
        </p:spPr>
        <p:txBody>
          <a:bodyPr/>
          <a:lstStyle>
            <a:lvl1pPr marL="0" indent="0" algn="ctr">
              <a:buNone/>
              <a:defRPr sz="2800">
                <a:solidFill>
                  <a:schemeClr val="tx2">
                    <a:lumMod val="60000"/>
                    <a:lumOff val="4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DE5C6CA-45F6-4A79-914F-ACA6870E3163}" type="datetime1">
              <a:rPr lang="en-US" smtClean="0"/>
              <a:t>4/19/2017</a:t>
            </a:fld>
            <a:endParaRPr lang="en-US" dirty="0"/>
          </a:p>
        </p:txBody>
      </p:sp>
      <p:sp>
        <p:nvSpPr>
          <p:cNvPr id="15"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6"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lvl1pPr>
              <a:defRPr sz="3600">
                <a:solidFill>
                  <a:schemeClr val="tx2"/>
                </a:solidFill>
                <a:latin typeface="Georgia"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114800"/>
          </a:xfrm>
        </p:spPr>
        <p:txBody>
          <a:bodyPr/>
          <a:lstStyle>
            <a:lvl1pPr>
              <a:defRPr sz="28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latin typeface="Arial" panose="020B0604020202020204" pitchFamily="34" charset="0"/>
                <a:cs typeface="Arial" panose="020B0604020202020204" pitchFamily="34" charset="0"/>
              </a:defRPr>
            </a:lvl2pPr>
            <a:lvl3pPr>
              <a:defRPr sz="2200">
                <a:solidFill>
                  <a:schemeClr val="tx2">
                    <a:lumMod val="75000"/>
                  </a:schemeClr>
                </a:solidFill>
                <a:latin typeface="Arial" panose="020B0604020202020204" pitchFamily="34" charset="0"/>
                <a:cs typeface="Arial" panose="020B0604020202020204" pitchFamily="34" charset="0"/>
              </a:defRPr>
            </a:lvl3pPr>
            <a:lvl4pPr>
              <a:defRPr>
                <a:solidFill>
                  <a:schemeClr val="bg1">
                    <a:lumMod val="75000"/>
                  </a:schemeClr>
                </a:solidFill>
                <a:latin typeface="Arial" panose="020B0604020202020204" pitchFamily="34" charset="0"/>
                <a:cs typeface="Arial" panose="020B0604020202020204" pitchFamily="34" charset="0"/>
              </a:defRPr>
            </a:lvl4pPr>
            <a:lvl5pPr>
              <a:defRPr sz="1800">
                <a:solidFill>
                  <a:schemeClr val="tx2">
                    <a:lumMod val="60000"/>
                    <a:lumOff val="4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FC168B4-2BFD-4DDF-81B1-27E1D75AB65D}" type="datetime1">
              <a:rPr lang="en-US" smtClean="0"/>
              <a:t>4/19/2017</a:t>
            </a:fld>
            <a:endParaRPr lang="en-US" dirty="0"/>
          </a:p>
        </p:txBody>
      </p:sp>
      <p:sp>
        <p:nvSpPr>
          <p:cNvPr id="9"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0"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lvl1pPr>
              <a:defRPr sz="3600">
                <a:solidFill>
                  <a:schemeClr val="tx2"/>
                </a:solidFill>
                <a:latin typeface="Georgia"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114800"/>
          </a:xfrm>
        </p:spPr>
        <p:txBody>
          <a:bodyPr/>
          <a:lstStyle>
            <a:lvl1pPr>
              <a:defRPr sz="28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latin typeface="Arial" panose="020B0604020202020204" pitchFamily="34" charset="0"/>
                <a:cs typeface="Arial" panose="020B0604020202020204" pitchFamily="34" charset="0"/>
              </a:defRPr>
            </a:lvl2pPr>
            <a:lvl3pPr>
              <a:defRPr sz="2200">
                <a:solidFill>
                  <a:schemeClr val="tx2">
                    <a:lumMod val="75000"/>
                  </a:schemeClr>
                </a:solidFill>
                <a:latin typeface="Arial" panose="020B0604020202020204" pitchFamily="34" charset="0"/>
                <a:cs typeface="Arial" panose="020B0604020202020204" pitchFamily="34" charset="0"/>
              </a:defRPr>
            </a:lvl3pPr>
            <a:lvl4pPr>
              <a:defRPr>
                <a:solidFill>
                  <a:schemeClr val="bg1">
                    <a:lumMod val="75000"/>
                  </a:schemeClr>
                </a:solidFill>
                <a:latin typeface="Arial" panose="020B0604020202020204" pitchFamily="34" charset="0"/>
                <a:cs typeface="Arial" panose="020B0604020202020204" pitchFamily="34" charset="0"/>
              </a:defRPr>
            </a:lvl4pPr>
            <a:lvl5pPr>
              <a:defRPr sz="1800">
                <a:solidFill>
                  <a:schemeClr val="tx2">
                    <a:lumMod val="60000"/>
                    <a:lumOff val="4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CC9F409-A5C9-4311-95CE-6B90C8348504}" type="datetime1">
              <a:rPr lang="en-US" smtClean="0"/>
              <a:t>4/19/2017</a:t>
            </a:fld>
            <a:endParaRPr lang="en-US" dirty="0"/>
          </a:p>
        </p:txBody>
      </p:sp>
      <p:sp>
        <p:nvSpPr>
          <p:cNvPr id="9"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0"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dirty="0"/>
          </a:p>
        </p:txBody>
      </p:sp>
    </p:spTree>
    <p:extLst>
      <p:ext uri="{BB962C8B-B14F-4D97-AF65-F5344CB8AC3E}">
        <p14:creationId xmlns:p14="http://schemas.microsoft.com/office/powerpoint/2010/main" val="179176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lvl1pPr>
              <a:defRPr sz="3600">
                <a:solidFill>
                  <a:schemeClr val="tx2"/>
                </a:solidFill>
                <a:latin typeface="Georgia" pitchFamily="18"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373563"/>
          </a:xfrm>
        </p:spPr>
        <p:txBody>
          <a:bodyPr/>
          <a:lstStyle>
            <a:lvl1pPr>
              <a:defRPr sz="26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defRPr>
            </a:lvl2pPr>
            <a:lvl3pPr>
              <a:defRPr sz="2000">
                <a:solidFill>
                  <a:schemeClr val="tx2">
                    <a:lumMod val="75000"/>
                  </a:schemeClr>
                </a:solidFill>
              </a:defRPr>
            </a:lvl3pPr>
            <a:lvl4pPr>
              <a:defRPr sz="1800">
                <a:solidFill>
                  <a:schemeClr val="bg1">
                    <a:lumMod val="75000"/>
                  </a:schemeClr>
                </a:solidFill>
              </a:defRPr>
            </a:lvl4pPr>
            <a:lvl5pPr>
              <a:defRPr sz="1800">
                <a:solidFill>
                  <a:schemeClr val="tx2">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373563"/>
          </a:xfrm>
        </p:spPr>
        <p:txBody>
          <a:bodyPr/>
          <a:lstStyle>
            <a:lvl1pPr>
              <a:defRPr sz="2600">
                <a:solidFill>
                  <a:schemeClr val="accent1">
                    <a:lumMod val="75000"/>
                  </a:schemeClr>
                </a:solidFill>
                <a:latin typeface="Arial" panose="020B0604020202020204" pitchFamily="34" charset="0"/>
                <a:cs typeface="Arial" panose="020B0604020202020204" pitchFamily="34" charset="0"/>
              </a:defRPr>
            </a:lvl1pPr>
            <a:lvl2pPr>
              <a:defRPr sz="2400">
                <a:solidFill>
                  <a:schemeClr val="bg1">
                    <a:lumMod val="50000"/>
                  </a:schemeClr>
                </a:solidFill>
              </a:defRPr>
            </a:lvl2pPr>
            <a:lvl3pPr>
              <a:defRPr sz="2000">
                <a:solidFill>
                  <a:schemeClr val="tx2">
                    <a:lumMod val="50000"/>
                  </a:schemeClr>
                </a:solidFill>
              </a:defRPr>
            </a:lvl3pPr>
            <a:lvl4pPr>
              <a:defRPr sz="1800">
                <a:solidFill>
                  <a:schemeClr val="bg1">
                    <a:lumMod val="75000"/>
                  </a:schemeClr>
                </a:solidFill>
              </a:defRPr>
            </a:lvl4pPr>
            <a:lvl5pPr>
              <a:defRPr sz="1800">
                <a:solidFill>
                  <a:schemeClr val="tx2">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C0E4063-77AA-4EE8-A918-91F06470F55B}" type="datetime1">
              <a:rPr lang="en-US" smtClean="0"/>
              <a:t>4/19/2017</a:t>
            </a:fld>
            <a:endParaRPr lang="en-US" dirty="0"/>
          </a:p>
        </p:txBody>
      </p:sp>
      <p:sp>
        <p:nvSpPr>
          <p:cNvPr id="10" name="Footer Placeholder 4"/>
          <p:cNvSpPr>
            <a:spLocks noGrp="1"/>
          </p:cNvSpPr>
          <p:nvPr>
            <p:ph type="ftr" sz="quarter" idx="3"/>
          </p:nvPr>
        </p:nvSpPr>
        <p:spPr>
          <a:xfrm>
            <a:off x="1524000" y="6356350"/>
            <a:ext cx="3810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1" name="Slide Number Placeholder 5"/>
          <p:cNvSpPr>
            <a:spLocks noGrp="1"/>
          </p:cNvSpPr>
          <p:nvPr>
            <p:ph type="sldNum" sz="quarter" idx="4"/>
          </p:nvPr>
        </p:nvSpPr>
        <p:spPr>
          <a:xfrm>
            <a:off x="5486400" y="635635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F8F3457A-FD0E-4543-9B51-C1D1FCBB6062}" type="datetime1">
              <a:rPr lang="en-US" smtClean="0"/>
              <a:t>4/19/2017</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58E23E2-5B7B-4C7A-AB24-360C17FDC921}" type="slidenum">
              <a:rPr lang="en-US" smtClean="0"/>
              <a:pPr>
                <a:defRPr/>
              </a:pPr>
              <a:t>‹#›</a:t>
            </a:fld>
            <a:endParaRPr lang="en-US" dirty="0"/>
          </a:p>
        </p:txBody>
      </p:sp>
    </p:spTree>
    <p:extLst>
      <p:ext uri="{BB962C8B-B14F-4D97-AF65-F5344CB8AC3E}">
        <p14:creationId xmlns:p14="http://schemas.microsoft.com/office/powerpoint/2010/main" val="3733614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5943600"/>
            <a:ext cx="9144000" cy="914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6" name="Title Placeholder 1"/>
          <p:cNvSpPr>
            <a:spLocks noGrp="1"/>
          </p:cNvSpPr>
          <p:nvPr>
            <p:ph type="title"/>
          </p:nvPr>
        </p:nvSpPr>
        <p:spPr bwMode="auto">
          <a:xfrm>
            <a:off x="457200" y="5334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914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9C232CD-DCDB-484C-B50B-2A9D9BB278D2}" type="datetime1">
              <a:rPr lang="en-US" smtClean="0"/>
              <a:t>4/19/2017</a:t>
            </a:fld>
            <a:endParaRPr lang="en-US" dirty="0"/>
          </a:p>
        </p:txBody>
      </p:sp>
      <p:sp>
        <p:nvSpPr>
          <p:cNvPr id="5" name="Footer Placeholder 4"/>
          <p:cNvSpPr>
            <a:spLocks noGrp="1"/>
          </p:cNvSpPr>
          <p:nvPr>
            <p:ph type="ftr" sz="quarter" idx="3"/>
          </p:nvPr>
        </p:nvSpPr>
        <p:spPr>
          <a:xfrm>
            <a:off x="1524000" y="6356350"/>
            <a:ext cx="42672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5943600" y="6362700"/>
            <a:ext cx="685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8E23E2-5B7B-4C7A-AB24-360C17FDC921}" type="slidenum">
              <a:rPr lang="en-US"/>
              <a:pPr>
                <a:defRPr/>
              </a:pPr>
              <a:t>‹#›</a:t>
            </a:fld>
            <a:endParaRPr lang="en-US" dirty="0"/>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34200" y="6172200"/>
            <a:ext cx="1951484" cy="473593"/>
          </a:xfrm>
          <a:prstGeom prst="rect">
            <a:avLst/>
          </a:prstGeom>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709" r:id="rId4"/>
    <p:sldLayoutId id="2147483711" r:id="rId5"/>
  </p:sldLayoutIdLst>
  <p:hf hdr="0" ftr="0" dt="0"/>
  <p:txStyles>
    <p:titleStyle>
      <a:lvl1pPr algn="ctr" rtl="0" eaLnBrk="0" fontAlgn="base" hangingPunct="0">
        <a:spcBef>
          <a:spcPct val="0"/>
        </a:spcBef>
        <a:spcAft>
          <a:spcPct val="0"/>
        </a:spcAft>
        <a:defRPr sz="3600" kern="1200">
          <a:solidFill>
            <a:schemeClr val="tx2"/>
          </a:solidFill>
          <a:latin typeface="Georgia" pitchFamily="18" charset="0"/>
          <a:ea typeface="+mj-ea"/>
          <a:cs typeface="+mj-cs"/>
        </a:defRPr>
      </a:lvl1pPr>
      <a:lvl2pPr algn="ctr" rtl="0" eaLnBrk="0" fontAlgn="base" hangingPunct="0">
        <a:spcBef>
          <a:spcPct val="0"/>
        </a:spcBef>
        <a:spcAft>
          <a:spcPct val="0"/>
        </a:spcAft>
        <a:defRPr sz="3600">
          <a:solidFill>
            <a:schemeClr val="tx2"/>
          </a:solidFill>
          <a:latin typeface="Georgia" pitchFamily="18" charset="0"/>
        </a:defRPr>
      </a:lvl2pPr>
      <a:lvl3pPr algn="ctr" rtl="0" eaLnBrk="0" fontAlgn="base" hangingPunct="0">
        <a:spcBef>
          <a:spcPct val="0"/>
        </a:spcBef>
        <a:spcAft>
          <a:spcPct val="0"/>
        </a:spcAft>
        <a:defRPr sz="3600">
          <a:solidFill>
            <a:schemeClr val="tx2"/>
          </a:solidFill>
          <a:latin typeface="Georgia" pitchFamily="18" charset="0"/>
        </a:defRPr>
      </a:lvl3pPr>
      <a:lvl4pPr algn="ctr" rtl="0" eaLnBrk="0" fontAlgn="base" hangingPunct="0">
        <a:spcBef>
          <a:spcPct val="0"/>
        </a:spcBef>
        <a:spcAft>
          <a:spcPct val="0"/>
        </a:spcAft>
        <a:defRPr sz="3600">
          <a:solidFill>
            <a:schemeClr val="tx2"/>
          </a:solidFill>
          <a:latin typeface="Georgia" pitchFamily="18" charset="0"/>
        </a:defRPr>
      </a:lvl4pPr>
      <a:lvl5pPr algn="ctr" rtl="0" eaLnBrk="0" fontAlgn="base" hangingPunct="0">
        <a:spcBef>
          <a:spcPct val="0"/>
        </a:spcBef>
        <a:spcAft>
          <a:spcPct val="0"/>
        </a:spcAft>
        <a:defRPr sz="3600">
          <a:solidFill>
            <a:schemeClr val="tx2"/>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37609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rgbClr val="558ED5"/>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2">
              <a:lumMod val="60000"/>
              <a:lumOff val="4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dhs.gov/executive-orders-protecting-homeland" TargetMode="External"/><Relationship Id="rId3" Type="http://schemas.openxmlformats.org/officeDocument/2006/relationships/hyperlink" Target="https://pennstatelaw.psu.edu/immigration-after-election#Executive" TargetMode="External"/><Relationship Id="rId7" Type="http://schemas.openxmlformats.org/officeDocument/2006/relationships/hyperlink" Target="https://pennstatelaw.psu.edu/sites/default/files/Muslim%20Advocates%20Community%20Guidance%20Jan%202017%20re%20Trump%20EO.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muslimadvocates.org/muslim-ban-update-tuesday-march-14/" TargetMode="External"/><Relationship Id="rId5" Type="http://schemas.openxmlformats.org/officeDocument/2006/relationships/hyperlink" Target="https://pennstatelaw.psu.edu/sites/default/files/MuslimBan2%200ADCPSU_Final_0.pdf" TargetMode="External"/><Relationship Id="rId4" Type="http://schemas.openxmlformats.org/officeDocument/2006/relationships/hyperlink" Target="http://www.adc.org/legal/immigration/" TargetMode="External"/><Relationship Id="rId9" Type="http://schemas.openxmlformats.org/officeDocument/2006/relationships/hyperlink" Target="http://college.usatoday.com/2017/02/03/trump-travel-ban-international-stude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nn.com/2017/02/13/politics/ice-raids-enforcement-arrest-numbers/" TargetMode="External"/><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npr.org/sections/thetwo-way/2017/04/05/522712279/photos-the-many-possible-shapes-of-trumps-border-wall" TargetMode="External"/><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whitehouse.gov/the-press-office/2017/01/27/executive-order-protecting-nation-foreign-terrorist-entry-united-stat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28600" y="3505201"/>
            <a:ext cx="8686800" cy="1219200"/>
          </a:xfrm>
        </p:spPr>
        <p:txBody>
          <a:bodyPr/>
          <a:lstStyle/>
          <a:p>
            <a:r>
              <a:rPr lang="en-US" dirty="0"/>
              <a:t/>
            </a:r>
            <a:br>
              <a:rPr lang="en-US" dirty="0"/>
            </a:br>
            <a:r>
              <a:rPr lang="en-US" i="1" dirty="0"/>
              <a:t/>
            </a:r>
            <a:br>
              <a:rPr lang="en-US" i="1" dirty="0"/>
            </a:br>
            <a:endParaRPr lang="en-US" i="1" dirty="0"/>
          </a:p>
        </p:txBody>
      </p:sp>
      <p:sp>
        <p:nvSpPr>
          <p:cNvPr id="3" name="Title 1"/>
          <p:cNvSpPr txBox="1">
            <a:spLocks/>
          </p:cNvSpPr>
          <p:nvPr/>
        </p:nvSpPr>
        <p:spPr bwMode="auto">
          <a:xfrm>
            <a:off x="-76200" y="3657600"/>
            <a:ext cx="9220200" cy="1474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kern="1200">
                <a:solidFill>
                  <a:schemeClr val="tx2"/>
                </a:solidFill>
                <a:latin typeface="Georgia" pitchFamily="18" charset="0"/>
                <a:ea typeface="+mj-ea"/>
                <a:cs typeface="+mj-cs"/>
              </a:defRPr>
            </a:lvl1pPr>
            <a:lvl2pPr algn="ctr" rtl="0" eaLnBrk="0" fontAlgn="base" hangingPunct="0">
              <a:spcBef>
                <a:spcPct val="0"/>
              </a:spcBef>
              <a:spcAft>
                <a:spcPct val="0"/>
              </a:spcAft>
              <a:defRPr sz="3600">
                <a:solidFill>
                  <a:schemeClr val="tx2"/>
                </a:solidFill>
                <a:latin typeface="Georgia" pitchFamily="18" charset="0"/>
              </a:defRPr>
            </a:lvl2pPr>
            <a:lvl3pPr algn="ctr" rtl="0" eaLnBrk="0" fontAlgn="base" hangingPunct="0">
              <a:spcBef>
                <a:spcPct val="0"/>
              </a:spcBef>
              <a:spcAft>
                <a:spcPct val="0"/>
              </a:spcAft>
              <a:defRPr sz="3600">
                <a:solidFill>
                  <a:schemeClr val="tx2"/>
                </a:solidFill>
                <a:latin typeface="Georgia" pitchFamily="18" charset="0"/>
              </a:defRPr>
            </a:lvl3pPr>
            <a:lvl4pPr algn="ctr" rtl="0" eaLnBrk="0" fontAlgn="base" hangingPunct="0">
              <a:spcBef>
                <a:spcPct val="0"/>
              </a:spcBef>
              <a:spcAft>
                <a:spcPct val="0"/>
              </a:spcAft>
              <a:defRPr sz="3600">
                <a:solidFill>
                  <a:schemeClr val="tx2"/>
                </a:solidFill>
                <a:latin typeface="Georgia" pitchFamily="18" charset="0"/>
              </a:defRPr>
            </a:lvl4pPr>
            <a:lvl5pPr algn="ctr" rtl="0" eaLnBrk="0" fontAlgn="base" hangingPunct="0">
              <a:spcBef>
                <a:spcPct val="0"/>
              </a:spcBef>
              <a:spcAft>
                <a:spcPct val="0"/>
              </a:spcAft>
              <a:defRPr sz="3600">
                <a:solidFill>
                  <a:schemeClr val="tx2"/>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900" b="1" dirty="0"/>
              <a:t> </a:t>
            </a:r>
            <a:endParaRPr lang="en-US" sz="2800" b="1" dirty="0"/>
          </a:p>
          <a:p>
            <a:r>
              <a:rPr lang="en-US" sz="2800" b="1" dirty="0" smtClean="0"/>
              <a:t>The Trump Immigration Executive Orders:</a:t>
            </a:r>
            <a:endParaRPr lang="en-US" sz="3200" b="1" dirty="0"/>
          </a:p>
          <a:p>
            <a:r>
              <a:rPr lang="en-US" sz="3200" b="1" dirty="0" smtClean="0"/>
              <a:t>Impact on Arab and Muslim Communities</a:t>
            </a:r>
            <a:endParaRPr lang="en-US" sz="3200" b="1" dirty="0"/>
          </a:p>
          <a:p>
            <a:endParaRPr lang="en-US" sz="2800" dirty="0"/>
          </a:p>
          <a:p>
            <a:r>
              <a:rPr lang="en-US" sz="2800" dirty="0" smtClean="0"/>
              <a:t>April 14, </a:t>
            </a:r>
            <a:r>
              <a:rPr lang="en-US" sz="2800" dirty="0"/>
              <a:t>2017</a:t>
            </a:r>
          </a:p>
        </p:txBody>
      </p:sp>
      <p:sp>
        <p:nvSpPr>
          <p:cNvPr id="2" name="Slide Number Placeholder 1"/>
          <p:cNvSpPr>
            <a:spLocks noGrp="1"/>
          </p:cNvSpPr>
          <p:nvPr>
            <p:ph type="sldNum" sz="quarter" idx="4"/>
          </p:nvPr>
        </p:nvSpPr>
        <p:spPr/>
        <p:txBody>
          <a:bodyPr/>
          <a:lstStyle/>
          <a:p>
            <a:pPr>
              <a:defRPr/>
            </a:pPr>
            <a:fld id="{558E23E2-5B7B-4C7A-AB24-360C17FDC921}" type="slidenum">
              <a:rPr lang="en-US" smtClean="0"/>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sz="3200" b="1" dirty="0" smtClean="0"/>
              <a:t>Travel Ban 2.0: Exemptions</a:t>
            </a:r>
            <a:endParaRPr lang="en-US" sz="3200" b="1" dirty="0"/>
          </a:p>
        </p:txBody>
      </p:sp>
      <p:sp>
        <p:nvSpPr>
          <p:cNvPr id="3" name="Content Placeholder 2"/>
          <p:cNvSpPr>
            <a:spLocks noGrp="1"/>
          </p:cNvSpPr>
          <p:nvPr>
            <p:ph idx="1"/>
          </p:nvPr>
        </p:nvSpPr>
        <p:spPr>
          <a:xfrm>
            <a:off x="457200" y="1447800"/>
            <a:ext cx="8229600" cy="4267200"/>
          </a:xfrm>
        </p:spPr>
        <p:txBody>
          <a:bodyPr/>
          <a:lstStyle/>
          <a:p>
            <a:r>
              <a:rPr lang="en-US" sz="2400" dirty="0" smtClean="0">
                <a:latin typeface="Georgia" charset="0"/>
                <a:ea typeface="Georgia" charset="0"/>
                <a:cs typeface="Georgia" charset="0"/>
              </a:rPr>
              <a:t>Lawful Permanent Residents (green card holders)</a:t>
            </a:r>
          </a:p>
          <a:p>
            <a:r>
              <a:rPr lang="en-US" sz="2400" dirty="0" smtClean="0">
                <a:latin typeface="Georgia" charset="0"/>
                <a:ea typeface="Georgia" charset="0"/>
                <a:cs typeface="Georgia" charset="0"/>
              </a:rPr>
              <a:t>Dual nationals of one of the designated countries traveling with a passport not issued by one of the six designated countries.</a:t>
            </a:r>
          </a:p>
          <a:p>
            <a:r>
              <a:rPr lang="en-US" sz="2400" dirty="0" smtClean="0">
                <a:latin typeface="Georgia" charset="0"/>
                <a:ea typeface="Georgia" charset="0"/>
                <a:cs typeface="Georgia" charset="0"/>
              </a:rPr>
              <a:t>Individuals already granted asylum, admitted as a refugee; or granted withholding of removal.</a:t>
            </a:r>
          </a:p>
          <a:p>
            <a:r>
              <a:rPr lang="en-US" sz="2400" dirty="0" smtClean="0">
                <a:latin typeface="Georgia" charset="0"/>
                <a:ea typeface="Georgia" charset="0"/>
                <a:cs typeface="Georgia" charset="0"/>
              </a:rPr>
              <a:t>Individuals traveling on diplomatic visas.</a:t>
            </a:r>
          </a:p>
          <a:p>
            <a:r>
              <a:rPr lang="en-US" sz="2400" dirty="0" smtClean="0">
                <a:latin typeface="Georgia" charset="0"/>
                <a:ea typeface="Georgia" charset="0"/>
                <a:cs typeface="Georgia" charset="0"/>
              </a:rPr>
              <a:t>Individuals in possession of a valid travel document other than a visa that is valid on the effective date or on a date thereafter that permits admission into the U.S.</a:t>
            </a:r>
          </a:p>
          <a:p>
            <a:endParaRPr lang="en-US" dirty="0" smtClean="0">
              <a:latin typeface="Georgia" charset="0"/>
              <a:ea typeface="Georgia" charset="0"/>
              <a:cs typeface="Georgia" charset="0"/>
            </a:endParaRPr>
          </a:p>
          <a:p>
            <a:endParaRPr lang="en-US" dirty="0">
              <a:latin typeface="Georgia" charset="0"/>
              <a:ea typeface="Georgia" charset="0"/>
              <a:cs typeface="Georgia" charset="0"/>
            </a:endParaRP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10</a:t>
            </a:fld>
            <a:endParaRPr lang="en-US" dirty="0"/>
          </a:p>
        </p:txBody>
      </p:sp>
    </p:spTree>
    <p:extLst>
      <p:ext uri="{BB962C8B-B14F-4D97-AF65-F5344CB8AC3E}">
        <p14:creationId xmlns:p14="http://schemas.microsoft.com/office/powerpoint/2010/main" val="194887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
            </a:r>
            <a:br>
              <a:rPr lang="en-US" sz="3200" b="1" dirty="0" smtClean="0"/>
            </a:br>
            <a:r>
              <a:rPr lang="en-US" sz="3200" b="1" dirty="0" smtClean="0"/>
              <a:t>Legal </a:t>
            </a:r>
            <a:r>
              <a:rPr lang="en-US" sz="3200" b="1" dirty="0"/>
              <a:t>Authority- </a:t>
            </a:r>
            <a:r>
              <a:rPr lang="en-US" sz="3200" b="1" dirty="0">
                <a:latin typeface="Georgia" charset="0"/>
                <a:ea typeface="Georgia" charset="0"/>
                <a:cs typeface="Georgia" charset="0"/>
              </a:rPr>
              <a:t>INA §212(f)</a:t>
            </a:r>
            <a:r>
              <a:rPr lang="en-US" sz="3200" dirty="0">
                <a:latin typeface="Georgia" charset="0"/>
                <a:ea typeface="Georgia" charset="0"/>
                <a:cs typeface="Georgia" charset="0"/>
              </a:rPr>
              <a:t/>
            </a:r>
            <a:br>
              <a:rPr lang="en-US" sz="3200" dirty="0">
                <a:latin typeface="Georgia" charset="0"/>
                <a:ea typeface="Georgia" charset="0"/>
                <a:cs typeface="Georgia" charset="0"/>
              </a:rPr>
            </a:br>
            <a:endParaRPr lang="en-US" sz="3200" dirty="0"/>
          </a:p>
        </p:txBody>
      </p:sp>
      <p:sp>
        <p:nvSpPr>
          <p:cNvPr id="3" name="Content Placeholder 2"/>
          <p:cNvSpPr>
            <a:spLocks noGrp="1"/>
          </p:cNvSpPr>
          <p:nvPr>
            <p:ph idx="1"/>
          </p:nvPr>
        </p:nvSpPr>
        <p:spPr>
          <a:xfrm>
            <a:off x="457200" y="1524000"/>
            <a:ext cx="8229600" cy="4114800"/>
          </a:xfrm>
        </p:spPr>
        <p:txBody>
          <a:bodyPr/>
          <a:lstStyle/>
          <a:p>
            <a:pPr marL="0" indent="0">
              <a:buNone/>
            </a:pPr>
            <a:r>
              <a:rPr lang="en-US" dirty="0">
                <a:latin typeface="Georgia" charset="0"/>
                <a:ea typeface="Georgia" charset="0"/>
                <a:cs typeface="Georgia" charset="0"/>
              </a:rPr>
              <a:t>“Whenever the President finds that the entry of any aliens or of any class of aliens into the United States would be </a:t>
            </a:r>
            <a:r>
              <a:rPr lang="en-US" u="sng" dirty="0">
                <a:latin typeface="Georgia" charset="0"/>
                <a:ea typeface="Georgia" charset="0"/>
                <a:cs typeface="Georgia" charset="0"/>
              </a:rPr>
              <a:t>detrimental to the interests of the United States</a:t>
            </a:r>
            <a:r>
              <a:rPr lang="en-US" dirty="0">
                <a:latin typeface="Georgia" charset="0"/>
                <a:ea typeface="Georgia" charset="0"/>
                <a:cs typeface="Georgia" charset="0"/>
              </a:rPr>
              <a:t>, he may by proclamation, and for such period as he shall deem necessary, suspend the entry of all aliens or any class of aliens as immigrants or nonimmigrants, or impose on the entry of aliens any restrictions he may deem to be appropriate.”</a:t>
            </a: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11</a:t>
            </a:fld>
            <a:endParaRPr lang="en-US" dirty="0"/>
          </a:p>
        </p:txBody>
      </p:sp>
    </p:spTree>
    <p:extLst>
      <p:ext uri="{BB962C8B-B14F-4D97-AF65-F5344CB8AC3E}">
        <p14:creationId xmlns:p14="http://schemas.microsoft.com/office/powerpoint/2010/main" val="1586527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725"/>
            <a:ext cx="8229600" cy="990600"/>
          </a:xfrm>
        </p:spPr>
        <p:txBody>
          <a:bodyPr/>
          <a:lstStyle/>
          <a:p>
            <a:r>
              <a:rPr lang="en-US" sz="3200" b="1" dirty="0" smtClean="0"/>
              <a:t>Litigation: Travel Bans 1.0 and 2.0</a:t>
            </a:r>
            <a:endParaRPr lang="en-US" sz="3200" b="1" dirty="0"/>
          </a:p>
        </p:txBody>
      </p:sp>
      <p:sp>
        <p:nvSpPr>
          <p:cNvPr id="3" name="Content Placeholder 2"/>
          <p:cNvSpPr>
            <a:spLocks noGrp="1"/>
          </p:cNvSpPr>
          <p:nvPr>
            <p:ph idx="1"/>
          </p:nvPr>
        </p:nvSpPr>
        <p:spPr>
          <a:xfrm>
            <a:off x="457200" y="1066800"/>
            <a:ext cx="8229600" cy="4511675"/>
          </a:xfrm>
        </p:spPr>
        <p:txBody>
          <a:bodyPr/>
          <a:lstStyle/>
          <a:p>
            <a:pPr lvl="0"/>
            <a:r>
              <a:rPr lang="en-US" sz="2400" b="1" dirty="0" smtClean="0">
                <a:latin typeface="Georgia" charset="0"/>
                <a:ea typeface="Georgia" charset="0"/>
                <a:cs typeface="Georgia" charset="0"/>
              </a:rPr>
              <a:t>Sampling of Alleged Violations</a:t>
            </a:r>
            <a:endParaRPr lang="en-US" sz="2400" b="1" dirty="0">
              <a:latin typeface="Georgia" charset="0"/>
              <a:ea typeface="Georgia" charset="0"/>
              <a:cs typeface="Georgia" charset="0"/>
            </a:endParaRPr>
          </a:p>
          <a:p>
            <a:pPr lvl="1"/>
            <a:r>
              <a:rPr lang="en-US" dirty="0">
                <a:solidFill>
                  <a:schemeClr val="tx2"/>
                </a:solidFill>
                <a:latin typeface="Georgia" charset="0"/>
                <a:ea typeface="Georgia" charset="0"/>
                <a:cs typeface="Georgia" charset="0"/>
              </a:rPr>
              <a:t>Establishment </a:t>
            </a:r>
            <a:r>
              <a:rPr lang="en-US" dirty="0" smtClean="0">
                <a:solidFill>
                  <a:schemeClr val="tx2"/>
                </a:solidFill>
                <a:latin typeface="Georgia" charset="0"/>
                <a:ea typeface="Georgia" charset="0"/>
                <a:cs typeface="Georgia" charset="0"/>
              </a:rPr>
              <a:t>Clause of the First Amendment </a:t>
            </a:r>
            <a:r>
              <a:rPr lang="en-US" dirty="0">
                <a:solidFill>
                  <a:schemeClr val="tx2"/>
                </a:solidFill>
                <a:latin typeface="Georgia" charset="0"/>
                <a:ea typeface="Georgia" charset="0"/>
                <a:cs typeface="Georgia" charset="0"/>
              </a:rPr>
              <a:t>(Religious Discrimination)</a:t>
            </a:r>
          </a:p>
          <a:p>
            <a:pPr lvl="1"/>
            <a:endParaRPr lang="en-US" dirty="0" smtClean="0">
              <a:solidFill>
                <a:schemeClr val="tx2"/>
              </a:solidFill>
              <a:latin typeface="Georgia" charset="0"/>
              <a:ea typeface="Georgia" charset="0"/>
              <a:cs typeface="Georgia" charset="0"/>
            </a:endParaRPr>
          </a:p>
          <a:p>
            <a:pPr lvl="1"/>
            <a:r>
              <a:rPr lang="en-US" dirty="0" smtClean="0">
                <a:solidFill>
                  <a:schemeClr val="tx2"/>
                </a:solidFill>
                <a:latin typeface="Georgia" charset="0"/>
                <a:ea typeface="Georgia" charset="0"/>
                <a:cs typeface="Georgia" charset="0"/>
              </a:rPr>
              <a:t>Due </a:t>
            </a:r>
            <a:r>
              <a:rPr lang="en-US" dirty="0">
                <a:solidFill>
                  <a:schemeClr val="tx2"/>
                </a:solidFill>
                <a:latin typeface="Georgia" charset="0"/>
                <a:ea typeface="Georgia" charset="0"/>
                <a:cs typeface="Georgia" charset="0"/>
              </a:rPr>
              <a:t>Process </a:t>
            </a:r>
            <a:r>
              <a:rPr lang="en-US" dirty="0" smtClean="0">
                <a:solidFill>
                  <a:schemeClr val="tx2"/>
                </a:solidFill>
                <a:latin typeface="Georgia" charset="0"/>
                <a:ea typeface="Georgia" charset="0"/>
                <a:cs typeface="Georgia" charset="0"/>
              </a:rPr>
              <a:t>Clause of the Fifth Amendment </a:t>
            </a:r>
            <a:endParaRPr lang="en-US" dirty="0">
              <a:solidFill>
                <a:schemeClr val="tx2"/>
              </a:solidFill>
              <a:latin typeface="Georgia" charset="0"/>
              <a:ea typeface="Georgia" charset="0"/>
              <a:cs typeface="Georgia" charset="0"/>
            </a:endParaRPr>
          </a:p>
          <a:p>
            <a:pPr lvl="1"/>
            <a:endParaRPr lang="en-US" dirty="0" smtClean="0">
              <a:solidFill>
                <a:schemeClr val="tx2"/>
              </a:solidFill>
              <a:latin typeface="Georgia" charset="0"/>
              <a:ea typeface="Georgia" charset="0"/>
              <a:cs typeface="Georgia" charset="0"/>
            </a:endParaRPr>
          </a:p>
          <a:p>
            <a:pPr lvl="1"/>
            <a:r>
              <a:rPr lang="en-US" dirty="0" smtClean="0">
                <a:solidFill>
                  <a:schemeClr val="tx2"/>
                </a:solidFill>
                <a:latin typeface="Georgia" charset="0"/>
                <a:ea typeface="Georgia" charset="0"/>
                <a:cs typeface="Georgia" charset="0"/>
              </a:rPr>
              <a:t>Religious </a:t>
            </a:r>
            <a:r>
              <a:rPr lang="en-US" dirty="0">
                <a:solidFill>
                  <a:schemeClr val="tx2"/>
                </a:solidFill>
                <a:latin typeface="Georgia" charset="0"/>
                <a:ea typeface="Georgia" charset="0"/>
                <a:cs typeface="Georgia" charset="0"/>
              </a:rPr>
              <a:t>Freedom Restoration Act</a:t>
            </a:r>
          </a:p>
          <a:p>
            <a:pPr lvl="1"/>
            <a:endParaRPr lang="en-US" dirty="0" smtClean="0">
              <a:solidFill>
                <a:schemeClr val="tx2"/>
              </a:solidFill>
              <a:latin typeface="Georgia" charset="0"/>
              <a:ea typeface="Georgia" charset="0"/>
              <a:cs typeface="Georgia" charset="0"/>
            </a:endParaRPr>
          </a:p>
          <a:p>
            <a:pPr lvl="1"/>
            <a:r>
              <a:rPr lang="en-US" dirty="0" smtClean="0">
                <a:solidFill>
                  <a:schemeClr val="tx2"/>
                </a:solidFill>
                <a:latin typeface="Georgia" charset="0"/>
                <a:ea typeface="Georgia" charset="0"/>
                <a:cs typeface="Georgia" charset="0"/>
              </a:rPr>
              <a:t>Administrative </a:t>
            </a:r>
            <a:r>
              <a:rPr lang="en-US" dirty="0">
                <a:solidFill>
                  <a:schemeClr val="tx2"/>
                </a:solidFill>
                <a:latin typeface="Georgia" charset="0"/>
                <a:ea typeface="Georgia" charset="0"/>
                <a:cs typeface="Georgia" charset="0"/>
              </a:rPr>
              <a:t>Procedure Act</a:t>
            </a:r>
          </a:p>
          <a:p>
            <a:pPr lvl="1"/>
            <a:endParaRPr lang="en-US" dirty="0" smtClean="0">
              <a:solidFill>
                <a:schemeClr val="tx2"/>
              </a:solidFill>
              <a:latin typeface="Georgia" charset="0"/>
              <a:ea typeface="Georgia" charset="0"/>
              <a:cs typeface="Georgia" charset="0"/>
            </a:endParaRPr>
          </a:p>
          <a:p>
            <a:pPr lvl="1"/>
            <a:r>
              <a:rPr lang="en-US" dirty="0" smtClean="0">
                <a:solidFill>
                  <a:schemeClr val="tx2"/>
                </a:solidFill>
                <a:latin typeface="Georgia" charset="0"/>
                <a:ea typeface="Georgia" charset="0"/>
                <a:cs typeface="Georgia" charset="0"/>
              </a:rPr>
              <a:t>Immigration </a:t>
            </a:r>
            <a:r>
              <a:rPr lang="en-US" dirty="0">
                <a:solidFill>
                  <a:schemeClr val="tx2"/>
                </a:solidFill>
                <a:latin typeface="Georgia" charset="0"/>
                <a:ea typeface="Georgia" charset="0"/>
                <a:cs typeface="Georgia" charset="0"/>
              </a:rPr>
              <a:t>and Nationality Act (section 202)</a:t>
            </a:r>
          </a:p>
          <a:p>
            <a:pPr marL="0" indent="0">
              <a:buNone/>
            </a:pPr>
            <a:endParaRPr lang="en-US" sz="2400" dirty="0">
              <a:solidFill>
                <a:schemeClr val="tx2"/>
              </a:solidFill>
              <a:latin typeface="Georgia" charset="0"/>
              <a:ea typeface="Georgia" charset="0"/>
              <a:cs typeface="Georgia" charset="0"/>
            </a:endParaRP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12</a:t>
            </a:fld>
            <a:endParaRPr lang="en-US" dirty="0"/>
          </a:p>
        </p:txBody>
      </p:sp>
    </p:spTree>
    <p:extLst>
      <p:ext uri="{BB962C8B-B14F-4D97-AF65-F5344CB8AC3E}">
        <p14:creationId xmlns:p14="http://schemas.microsoft.com/office/powerpoint/2010/main" val="1464254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3200" dirty="0" smtClean="0"/>
              <a:t>Increase in Hate Crimes</a:t>
            </a:r>
            <a:endParaRPr lang="en-US" sz="3200" dirty="0"/>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13</a:t>
            </a:fld>
            <a:endParaRPr lang="en-US" dirty="0"/>
          </a:p>
        </p:txBody>
      </p:sp>
      <p:sp>
        <p:nvSpPr>
          <p:cNvPr id="6" name="TextBox 5"/>
          <p:cNvSpPr txBox="1"/>
          <p:nvPr/>
        </p:nvSpPr>
        <p:spPr>
          <a:xfrm>
            <a:off x="304800" y="6172200"/>
            <a:ext cx="5029200" cy="646331"/>
          </a:xfrm>
          <a:prstGeom prst="rect">
            <a:avLst/>
          </a:prstGeom>
          <a:noFill/>
        </p:spPr>
        <p:txBody>
          <a:bodyPr wrap="square" rtlCol="0">
            <a:spAutoFit/>
          </a:bodyPr>
          <a:lstStyle/>
          <a:p>
            <a:r>
              <a:rPr lang="en-US" sz="1200" dirty="0" smtClean="0">
                <a:solidFill>
                  <a:schemeClr val="bg1"/>
                </a:solidFill>
                <a:latin typeface="Georgia" charset="0"/>
                <a:ea typeface="Georgia" charset="0"/>
                <a:cs typeface="Georgia" charset="0"/>
              </a:rPr>
              <a:t>*Adapted from the Southern Poverty </a:t>
            </a:r>
            <a:r>
              <a:rPr lang="en-US" sz="1200" smtClean="0">
                <a:solidFill>
                  <a:schemeClr val="bg1"/>
                </a:solidFill>
                <a:latin typeface="Georgia" charset="0"/>
                <a:ea typeface="Georgia" charset="0"/>
                <a:cs typeface="Georgia" charset="0"/>
              </a:rPr>
              <a:t>Law Center, </a:t>
            </a:r>
            <a:r>
              <a:rPr lang="en-US" sz="1200" dirty="0">
                <a:solidFill>
                  <a:schemeClr val="bg1"/>
                </a:solidFill>
                <a:latin typeface="Georgia" charset="0"/>
                <a:ea typeface="Georgia" charset="0"/>
                <a:cs typeface="Georgia" charset="0"/>
              </a:rPr>
              <a:t>https://</a:t>
            </a:r>
            <a:r>
              <a:rPr lang="en-US" sz="1200" dirty="0" err="1">
                <a:solidFill>
                  <a:schemeClr val="bg1"/>
                </a:solidFill>
                <a:latin typeface="Georgia" charset="0"/>
                <a:ea typeface="Georgia" charset="0"/>
                <a:cs typeface="Georgia" charset="0"/>
              </a:rPr>
              <a:t>www.splcenter.org</a:t>
            </a:r>
            <a:r>
              <a:rPr lang="en-US" sz="1200" dirty="0">
                <a:solidFill>
                  <a:schemeClr val="bg1"/>
                </a:solidFill>
                <a:latin typeface="Georgia" charset="0"/>
                <a:ea typeface="Georgia" charset="0"/>
                <a:cs typeface="Georgia" charset="0"/>
              </a:rPr>
              <a:t>/news/2017/02/15/hate-groups-increase-second-consecutive-year-trump-electrifies-radical-right</a:t>
            </a:r>
          </a:p>
        </p:txBody>
      </p:sp>
      <p:pic>
        <p:nvPicPr>
          <p:cNvPr id="7" name="Picture 6"/>
          <p:cNvPicPr>
            <a:picLocks noChangeAspect="1"/>
          </p:cNvPicPr>
          <p:nvPr/>
        </p:nvPicPr>
        <p:blipFill>
          <a:blip r:embed="rId2"/>
          <a:stretch>
            <a:fillRect/>
          </a:stretch>
        </p:blipFill>
        <p:spPr>
          <a:xfrm>
            <a:off x="1524000" y="1128081"/>
            <a:ext cx="5791200" cy="4049792"/>
          </a:xfrm>
          <a:prstGeom prst="rect">
            <a:avLst/>
          </a:prstGeom>
        </p:spPr>
      </p:pic>
    </p:spTree>
    <p:extLst>
      <p:ext uri="{BB962C8B-B14F-4D97-AF65-F5344CB8AC3E}">
        <p14:creationId xmlns:p14="http://schemas.microsoft.com/office/powerpoint/2010/main" val="3722635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595791" y="4337050"/>
            <a:ext cx="4167209" cy="1606550"/>
          </a:xfrm>
          <a:prstGeom prst="rect">
            <a:avLst/>
          </a:prstGeom>
        </p:spPr>
      </p:pic>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14</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00201"/>
            <a:ext cx="2514600" cy="2755900"/>
          </a:xfrm>
          <a:prstGeom prst="rect">
            <a:avLst/>
          </a:prstGeom>
        </p:spPr>
      </p:pic>
      <p:sp>
        <p:nvSpPr>
          <p:cNvPr id="8" name="TextBox 7"/>
          <p:cNvSpPr txBox="1"/>
          <p:nvPr/>
        </p:nvSpPr>
        <p:spPr>
          <a:xfrm>
            <a:off x="990600" y="1062335"/>
            <a:ext cx="2514600" cy="461665"/>
          </a:xfrm>
          <a:prstGeom prst="rect">
            <a:avLst/>
          </a:prstGeom>
          <a:noFill/>
        </p:spPr>
        <p:txBody>
          <a:bodyPr wrap="square" rtlCol="0">
            <a:spAutoFit/>
          </a:bodyPr>
          <a:lstStyle/>
          <a:p>
            <a:r>
              <a:rPr lang="en-US" sz="2400" dirty="0" smtClean="0">
                <a:solidFill>
                  <a:schemeClr val="tx2"/>
                </a:solidFill>
                <a:latin typeface="Georgia" charset="0"/>
                <a:ea typeface="Georgia" charset="0"/>
                <a:cs typeface="Georgia" charset="0"/>
              </a:rPr>
              <a:t>Mr. Abed </a:t>
            </a:r>
            <a:r>
              <a:rPr lang="en-US" sz="2400" dirty="0" err="1" smtClean="0">
                <a:solidFill>
                  <a:schemeClr val="tx2"/>
                </a:solidFill>
                <a:latin typeface="Georgia" charset="0"/>
                <a:ea typeface="Georgia" charset="0"/>
                <a:cs typeface="Georgia" charset="0"/>
              </a:rPr>
              <a:t>Ayoub</a:t>
            </a:r>
            <a:endParaRPr lang="en-US" sz="2400" dirty="0">
              <a:solidFill>
                <a:schemeClr val="tx2"/>
              </a:solidFill>
              <a:latin typeface="Georgia" charset="0"/>
              <a:ea typeface="Georgia" charset="0"/>
              <a:cs typeface="Georgia" charset="0"/>
            </a:endParaRPr>
          </a:p>
        </p:txBody>
      </p:sp>
      <p:pic>
        <p:nvPicPr>
          <p:cNvPr id="9" name="Picture 8"/>
          <p:cNvPicPr>
            <a:picLocks noChangeAspect="1"/>
          </p:cNvPicPr>
          <p:nvPr/>
        </p:nvPicPr>
        <p:blipFill>
          <a:blip r:embed="rId4"/>
          <a:stretch>
            <a:fillRect/>
          </a:stretch>
        </p:blipFill>
        <p:spPr>
          <a:xfrm>
            <a:off x="5435600" y="1600200"/>
            <a:ext cx="2413000" cy="2755900"/>
          </a:xfrm>
          <a:prstGeom prst="rect">
            <a:avLst/>
          </a:prstGeom>
        </p:spPr>
      </p:pic>
      <p:sp>
        <p:nvSpPr>
          <p:cNvPr id="10" name="TextBox 9"/>
          <p:cNvSpPr txBox="1"/>
          <p:nvPr/>
        </p:nvSpPr>
        <p:spPr>
          <a:xfrm>
            <a:off x="5181600" y="1062335"/>
            <a:ext cx="3124200" cy="461665"/>
          </a:xfrm>
          <a:prstGeom prst="rect">
            <a:avLst/>
          </a:prstGeom>
          <a:noFill/>
        </p:spPr>
        <p:txBody>
          <a:bodyPr wrap="square" rtlCol="0">
            <a:spAutoFit/>
          </a:bodyPr>
          <a:lstStyle/>
          <a:p>
            <a:r>
              <a:rPr lang="en-US" sz="2400" dirty="0" smtClean="0">
                <a:solidFill>
                  <a:schemeClr val="tx2"/>
                </a:solidFill>
                <a:latin typeface="Georgia" charset="0"/>
                <a:ea typeface="Georgia" charset="0"/>
                <a:cs typeface="Georgia" charset="0"/>
              </a:rPr>
              <a:t>Mr. Johnathan Smith</a:t>
            </a:r>
            <a:endParaRPr lang="en-US" sz="2400" dirty="0">
              <a:solidFill>
                <a:schemeClr val="tx2"/>
              </a:solidFill>
              <a:latin typeface="Georgia" charset="0"/>
              <a:ea typeface="Georgia" charset="0"/>
              <a:cs typeface="Georgia" charset="0"/>
            </a:endParaRPr>
          </a:p>
        </p:txBody>
      </p:sp>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029200"/>
            <a:ext cx="1981200" cy="609600"/>
          </a:xfrm>
          <a:prstGeom prst="rect">
            <a:avLst/>
          </a:prstGeom>
          <a:noFill/>
        </p:spPr>
      </p:pic>
    </p:spTree>
    <p:extLst>
      <p:ext uri="{BB962C8B-B14F-4D97-AF65-F5344CB8AC3E}">
        <p14:creationId xmlns:p14="http://schemas.microsoft.com/office/powerpoint/2010/main" val="49360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62200"/>
            <a:ext cx="8229600" cy="990600"/>
          </a:xfrm>
        </p:spPr>
        <p:txBody>
          <a:bodyPr/>
          <a:lstStyle/>
          <a:p>
            <a:r>
              <a:rPr lang="en-US" b="1" dirty="0"/>
              <a:t>Questions and Answers </a:t>
            </a:r>
          </a:p>
        </p:txBody>
      </p:sp>
      <p:sp>
        <p:nvSpPr>
          <p:cNvPr id="3" name="Slide Number Placeholder 2"/>
          <p:cNvSpPr>
            <a:spLocks noGrp="1"/>
          </p:cNvSpPr>
          <p:nvPr>
            <p:ph type="sldNum" sz="quarter" idx="12"/>
          </p:nvPr>
        </p:nvSpPr>
        <p:spPr/>
        <p:txBody>
          <a:bodyPr/>
          <a:lstStyle/>
          <a:p>
            <a:pPr>
              <a:defRPr/>
            </a:pPr>
            <a:fld id="{558E23E2-5B7B-4C7A-AB24-360C17FDC921}" type="slidenum">
              <a:rPr lang="en-US" smtClean="0"/>
              <a:pPr>
                <a:defRPr/>
              </a:pPr>
              <a:t>15</a:t>
            </a:fld>
            <a:endParaRPr lang="en-US" dirty="0"/>
          </a:p>
        </p:txBody>
      </p:sp>
    </p:spTree>
    <p:extLst>
      <p:ext uri="{BB962C8B-B14F-4D97-AF65-F5344CB8AC3E}">
        <p14:creationId xmlns:p14="http://schemas.microsoft.com/office/powerpoint/2010/main" val="1724670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905000"/>
            <a:ext cx="8229600" cy="1676400"/>
          </a:xfrm>
        </p:spPr>
        <p:txBody>
          <a:bodyPr/>
          <a:lstStyle/>
          <a:p>
            <a:pPr eaLnBrk="1" hangingPunct="1"/>
            <a:r>
              <a:rPr lang="en-US" b="1" dirty="0"/>
              <a:t>Thank you </a:t>
            </a:r>
            <a:endParaRPr lang="en-US" dirty="0"/>
          </a:p>
        </p:txBody>
      </p:sp>
      <p:sp>
        <p:nvSpPr>
          <p:cNvPr id="2" name="Slide Number Placeholder 1"/>
          <p:cNvSpPr>
            <a:spLocks noGrp="1"/>
          </p:cNvSpPr>
          <p:nvPr>
            <p:ph type="sldNum" sz="quarter" idx="4"/>
          </p:nvPr>
        </p:nvSpPr>
        <p:spPr/>
        <p:txBody>
          <a:bodyPr/>
          <a:lstStyle/>
          <a:p>
            <a:pPr>
              <a:defRPr/>
            </a:pPr>
            <a:fld id="{558E23E2-5B7B-4C7A-AB24-360C17FDC921}" type="slidenum">
              <a:rPr lang="en-US" smtClean="0"/>
              <a:pPr>
                <a:defRPr/>
              </a:pPr>
              <a:t>16</a:t>
            </a:fld>
            <a:endParaRPr lang="en-US" dirty="0"/>
          </a:p>
        </p:txBody>
      </p:sp>
    </p:spTree>
    <p:extLst>
      <p:ext uri="{BB962C8B-B14F-4D97-AF65-F5344CB8AC3E}">
        <p14:creationId xmlns:p14="http://schemas.microsoft.com/office/powerpoint/2010/main" val="3356460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229600" cy="914400"/>
          </a:xfrm>
        </p:spPr>
        <p:txBody>
          <a:bodyPr/>
          <a:lstStyle/>
          <a:p>
            <a:r>
              <a:rPr lang="en-US" sz="3200" b="1" dirty="0"/>
              <a:t>Resources </a:t>
            </a:r>
          </a:p>
        </p:txBody>
      </p:sp>
      <p:sp>
        <p:nvSpPr>
          <p:cNvPr id="3" name="Content Placeholder 2"/>
          <p:cNvSpPr>
            <a:spLocks noGrp="1"/>
          </p:cNvSpPr>
          <p:nvPr>
            <p:ph idx="1"/>
          </p:nvPr>
        </p:nvSpPr>
        <p:spPr>
          <a:xfrm>
            <a:off x="228600" y="762000"/>
            <a:ext cx="8915400" cy="5397500"/>
          </a:xfrm>
        </p:spPr>
        <p:txBody>
          <a:bodyPr/>
          <a:lstStyle/>
          <a:p>
            <a:r>
              <a:rPr lang="en-US" sz="1800" dirty="0" smtClean="0">
                <a:latin typeface="Georgia" panose="02040502050405020303" pitchFamily="18" charset="0"/>
                <a:ea typeface="Georgia" charset="0"/>
                <a:cs typeface="Georgia" charset="0"/>
              </a:rPr>
              <a:t>Penn </a:t>
            </a:r>
            <a:r>
              <a:rPr lang="en-US" sz="1800" dirty="0">
                <a:latin typeface="Georgia" panose="02040502050405020303" pitchFamily="18" charset="0"/>
                <a:ea typeface="Georgia" charset="0"/>
                <a:cs typeface="Georgia" charset="0"/>
              </a:rPr>
              <a:t>State Law’s Center for Immigrants’ Rights Clinic</a:t>
            </a:r>
          </a:p>
          <a:p>
            <a:pPr lvl="1"/>
            <a:r>
              <a:rPr lang="en-US" sz="1600" dirty="0">
                <a:latin typeface="Georgia" panose="02040502050405020303" pitchFamily="18" charset="0"/>
                <a:ea typeface="Georgia" charset="0"/>
                <a:cs typeface="Georgia" charset="0"/>
                <a:hlinkClick r:id="rId3"/>
              </a:rPr>
              <a:t>https://pennstatelaw.psu.edu/immigration-after-election#Executive</a:t>
            </a:r>
            <a:r>
              <a:rPr lang="en-US" sz="1600" dirty="0">
                <a:latin typeface="Georgia" panose="02040502050405020303" pitchFamily="18" charset="0"/>
                <a:ea typeface="Georgia" charset="0"/>
                <a:cs typeface="Georgia" charset="0"/>
              </a:rPr>
              <a:t>   </a:t>
            </a:r>
          </a:p>
          <a:p>
            <a:endParaRPr lang="en-US" sz="1800" dirty="0" smtClean="0">
              <a:latin typeface="Georgia" panose="02040502050405020303" pitchFamily="18" charset="0"/>
              <a:ea typeface="Georgia" charset="0"/>
              <a:cs typeface="Georgia" charset="0"/>
            </a:endParaRPr>
          </a:p>
          <a:p>
            <a:r>
              <a:rPr lang="en-US" sz="1800" dirty="0" smtClean="0">
                <a:latin typeface="Georgia" panose="02040502050405020303" pitchFamily="18" charset="0"/>
                <a:ea typeface="Georgia" charset="0"/>
                <a:cs typeface="Georgia" charset="0"/>
              </a:rPr>
              <a:t>American-Arab Anti-Discrimination Committee</a:t>
            </a:r>
          </a:p>
          <a:p>
            <a:pPr lvl="1"/>
            <a:r>
              <a:rPr lang="en-US" sz="1400" dirty="0">
                <a:latin typeface="Georgia" panose="02040502050405020303" pitchFamily="18" charset="0"/>
                <a:ea typeface="Georgia" charset="0"/>
                <a:cs typeface="Georgia" charset="0"/>
                <a:hlinkClick r:id="rId4"/>
              </a:rPr>
              <a:t>http://www.adc.org/legal/immigration</a:t>
            </a:r>
            <a:r>
              <a:rPr lang="en-US" sz="1400" dirty="0" smtClean="0">
                <a:latin typeface="Georgia" panose="02040502050405020303" pitchFamily="18" charset="0"/>
                <a:ea typeface="Georgia" charset="0"/>
                <a:cs typeface="Georgia" charset="0"/>
                <a:hlinkClick r:id="rId4"/>
              </a:rPr>
              <a:t>/</a:t>
            </a:r>
            <a:r>
              <a:rPr lang="en-US" sz="1400" dirty="0" smtClean="0">
                <a:latin typeface="Georgia" panose="02040502050405020303" pitchFamily="18" charset="0"/>
                <a:ea typeface="Georgia" charset="0"/>
                <a:cs typeface="Georgia" charset="0"/>
              </a:rPr>
              <a:t>. </a:t>
            </a:r>
          </a:p>
          <a:p>
            <a:pPr lvl="1"/>
            <a:r>
              <a:rPr lang="en-US" sz="1400" dirty="0">
                <a:latin typeface="Georgia" panose="02040502050405020303" pitchFamily="18" charset="0"/>
                <a:ea typeface="Georgia" charset="0"/>
                <a:cs typeface="Georgia" charset="0"/>
                <a:hlinkClick r:id="rId5" invalidUrl="https://pennstatelaw.psu.edu/sites/default/files/MuslimBan2 0ADCPSU_Final_0.pdf"/>
              </a:rPr>
              <a:t>https://</a:t>
            </a:r>
            <a:r>
              <a:rPr lang="en-US" sz="1400" dirty="0" smtClean="0">
                <a:latin typeface="Georgia" panose="02040502050405020303" pitchFamily="18" charset="0"/>
                <a:ea typeface="Georgia" charset="0"/>
                <a:cs typeface="Georgia" charset="0"/>
                <a:hlinkClick r:id="rId5" invalidUrl="https://pennstatelaw.psu.edu/sites/default/files/MuslimBan2 0ADCPSU_Final_0.pdf"/>
              </a:rPr>
              <a:t>pennstatelaw.psu.edu/sites/default/files/MuslimBan2%200ADCPSU_Final_0.pdf</a:t>
            </a:r>
            <a:r>
              <a:rPr lang="en-US" sz="1400" dirty="0" smtClean="0">
                <a:latin typeface="Georgia" panose="02040502050405020303" pitchFamily="18" charset="0"/>
                <a:ea typeface="Georgia" charset="0"/>
                <a:cs typeface="Georgia" charset="0"/>
              </a:rPr>
              <a:t>. </a:t>
            </a:r>
          </a:p>
          <a:p>
            <a:pPr lvl="1"/>
            <a:endParaRPr lang="en-US" sz="1400" dirty="0" smtClean="0">
              <a:latin typeface="Georgia" panose="02040502050405020303" pitchFamily="18" charset="0"/>
              <a:ea typeface="Georgia" charset="0"/>
              <a:cs typeface="Georgia" charset="0"/>
            </a:endParaRPr>
          </a:p>
          <a:p>
            <a:r>
              <a:rPr lang="en-US" sz="1800" dirty="0" smtClean="0">
                <a:latin typeface="Georgia" panose="02040502050405020303" pitchFamily="18" charset="0"/>
                <a:ea typeface="Georgia" charset="0"/>
                <a:cs typeface="Georgia" charset="0"/>
              </a:rPr>
              <a:t>Muslim Advocates</a:t>
            </a:r>
          </a:p>
          <a:p>
            <a:pPr lvl="1"/>
            <a:r>
              <a:rPr lang="en-US" sz="1400" dirty="0">
                <a:latin typeface="Georgia" panose="02040502050405020303" pitchFamily="18" charset="0"/>
                <a:ea typeface="Georgia" charset="0"/>
                <a:cs typeface="Georgia" charset="0"/>
                <a:hlinkClick r:id="rId6"/>
              </a:rPr>
              <a:t>https://www.muslimadvocates.org/muslim-ban-update-tuesday-march-14</a:t>
            </a:r>
            <a:r>
              <a:rPr lang="en-US" sz="1400" dirty="0" smtClean="0">
                <a:latin typeface="Georgia" panose="02040502050405020303" pitchFamily="18" charset="0"/>
                <a:ea typeface="Georgia" charset="0"/>
                <a:cs typeface="Georgia" charset="0"/>
                <a:hlinkClick r:id="rId6"/>
              </a:rPr>
              <a:t>/</a:t>
            </a:r>
            <a:r>
              <a:rPr lang="en-US" sz="1400" dirty="0" smtClean="0">
                <a:latin typeface="Georgia" panose="02040502050405020303" pitchFamily="18" charset="0"/>
                <a:ea typeface="Georgia" charset="0"/>
                <a:cs typeface="Georgia" charset="0"/>
              </a:rPr>
              <a:t>.</a:t>
            </a:r>
          </a:p>
          <a:p>
            <a:pPr lvl="1"/>
            <a:r>
              <a:rPr lang="en-US" sz="1400" dirty="0" smtClean="0">
                <a:latin typeface="Georgia" panose="02040502050405020303" pitchFamily="18" charset="0"/>
                <a:ea typeface="Georgia" charset="0"/>
                <a:cs typeface="Georgia" charset="0"/>
                <a:hlinkClick r:id="rId7" invalidUrl="https://pennstatelaw.psu.edu/sites/default/files/Muslim Advocates Community Guidance Jan 2017 re Trump EO.pdf"/>
              </a:rPr>
              <a:t>https</a:t>
            </a:r>
            <a:r>
              <a:rPr lang="en-US" sz="1400" dirty="0">
                <a:latin typeface="Georgia" panose="02040502050405020303" pitchFamily="18" charset="0"/>
                <a:ea typeface="Georgia" charset="0"/>
                <a:cs typeface="Georgia" charset="0"/>
                <a:hlinkClick r:id="rId7" invalidUrl="https://pennstatelaw.psu.edu/sites/default/files/Muslim Advocates Community Guidance Jan 2017 re Trump EO.pdf"/>
              </a:rPr>
              <a:t>://</a:t>
            </a:r>
            <a:r>
              <a:rPr lang="en-US" sz="1400" dirty="0" smtClean="0">
                <a:latin typeface="Georgia" panose="02040502050405020303" pitchFamily="18" charset="0"/>
                <a:ea typeface="Georgia" charset="0"/>
                <a:cs typeface="Georgia" charset="0"/>
                <a:hlinkClick r:id="rId7" invalidUrl="https://pennstatelaw.psu.edu/sites/default/files/Muslim Advocates Community Guidance Jan 2017 re Trump EO.pdf"/>
              </a:rPr>
              <a:t>pennstatelaw.psu.edu/sites/default/files/Muslim%20Advocates%20Community%20Guidance%20Jan%202017%20re%20Trump%20EO.pdf</a:t>
            </a:r>
            <a:r>
              <a:rPr lang="en-US" sz="1400" dirty="0" smtClean="0">
                <a:latin typeface="Georgia" panose="02040502050405020303" pitchFamily="18" charset="0"/>
                <a:ea typeface="Georgia" charset="0"/>
                <a:cs typeface="Georgia" charset="0"/>
              </a:rPr>
              <a:t>. </a:t>
            </a:r>
          </a:p>
          <a:p>
            <a:pPr marL="0" indent="0">
              <a:buNone/>
            </a:pPr>
            <a:endParaRPr lang="en-US" sz="1800" dirty="0">
              <a:latin typeface="Georgia" panose="02040502050405020303" pitchFamily="18" charset="0"/>
              <a:ea typeface="Georgia" charset="0"/>
              <a:cs typeface="Georgia" charset="0"/>
            </a:endParaRPr>
          </a:p>
          <a:p>
            <a:r>
              <a:rPr lang="en-US" sz="1800" dirty="0" smtClean="0">
                <a:latin typeface="Georgia" panose="02040502050405020303" pitchFamily="18" charset="0"/>
                <a:ea typeface="Georgia" charset="0"/>
                <a:cs typeface="Georgia" charset="0"/>
              </a:rPr>
              <a:t>Department </a:t>
            </a:r>
            <a:r>
              <a:rPr lang="en-US" sz="1800" dirty="0">
                <a:latin typeface="Georgia" panose="02040502050405020303" pitchFamily="18" charset="0"/>
                <a:ea typeface="Georgia" charset="0"/>
                <a:cs typeface="Georgia" charset="0"/>
              </a:rPr>
              <a:t>of Homeland Security</a:t>
            </a:r>
          </a:p>
          <a:p>
            <a:pPr lvl="1"/>
            <a:r>
              <a:rPr lang="en-US" sz="1600" dirty="0">
                <a:latin typeface="Georgia" panose="02040502050405020303" pitchFamily="18" charset="0"/>
                <a:ea typeface="Georgia" charset="0"/>
                <a:cs typeface="Georgia" charset="0"/>
                <a:hlinkClick r:id="rId8"/>
              </a:rPr>
              <a:t>https://www.dhs.gov/executive-orders-protecting-homeland</a:t>
            </a:r>
            <a:r>
              <a:rPr lang="en-US" sz="1600" dirty="0">
                <a:latin typeface="Georgia" panose="02040502050405020303" pitchFamily="18" charset="0"/>
                <a:ea typeface="Georgia" charset="0"/>
                <a:cs typeface="Georgia" charset="0"/>
              </a:rPr>
              <a:t> </a:t>
            </a:r>
            <a:endParaRPr lang="en-US" sz="1600" dirty="0" smtClean="0">
              <a:latin typeface="Georgia" panose="02040502050405020303" pitchFamily="18" charset="0"/>
              <a:ea typeface="Georgia" charset="0"/>
              <a:cs typeface="Georgia" charset="0"/>
            </a:endParaRPr>
          </a:p>
          <a:p>
            <a:endParaRPr lang="en-US" sz="1800" dirty="0" smtClean="0">
              <a:latin typeface="Georgia" panose="02040502050405020303" pitchFamily="18" charset="0"/>
              <a:ea typeface="Georgia" charset="0"/>
              <a:cs typeface="Georgia" charset="0"/>
            </a:endParaRPr>
          </a:p>
          <a:p>
            <a:r>
              <a:rPr lang="en-US" sz="1800" dirty="0" smtClean="0">
                <a:latin typeface="Georgia" panose="02040502050405020303" pitchFamily="18" charset="0"/>
                <a:ea typeface="Georgia" charset="0"/>
                <a:cs typeface="Georgia" charset="0"/>
              </a:rPr>
              <a:t>USA </a:t>
            </a:r>
            <a:r>
              <a:rPr lang="en-US" sz="1800" dirty="0">
                <a:latin typeface="Georgia" panose="02040502050405020303" pitchFamily="18" charset="0"/>
                <a:ea typeface="Georgia" charset="0"/>
                <a:cs typeface="Georgia" charset="0"/>
              </a:rPr>
              <a:t>Today</a:t>
            </a:r>
          </a:p>
          <a:p>
            <a:pPr lvl="1"/>
            <a:r>
              <a:rPr lang="en-US" sz="1400" dirty="0">
                <a:latin typeface="Georgia" panose="02040502050405020303" pitchFamily="18" charset="0"/>
                <a:ea typeface="Georgia" charset="0"/>
                <a:cs typeface="Georgia" charset="0"/>
                <a:hlinkClick r:id="rId9"/>
              </a:rPr>
              <a:t>http://college.usatoday.com/2017/02/03/trump-travel-ban-international-students/</a:t>
            </a:r>
            <a:r>
              <a:rPr lang="en-US" sz="1400" dirty="0">
                <a:latin typeface="Georgia" panose="02040502050405020303" pitchFamily="18" charset="0"/>
                <a:ea typeface="Georgia" charset="0"/>
                <a:cs typeface="Georgia" charset="0"/>
              </a:rPr>
              <a:t>. </a:t>
            </a:r>
          </a:p>
          <a:p>
            <a:pPr marL="457200" lvl="1" indent="0">
              <a:buNone/>
            </a:pPr>
            <a:endParaRPr lang="en-US" sz="1600" dirty="0">
              <a:latin typeface="Georgia" panose="02040502050405020303" pitchFamily="18" charset="0"/>
              <a:ea typeface="Georgia" charset="0"/>
              <a:cs typeface="Georgia" charset="0"/>
            </a:endParaRP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17</a:t>
            </a:fld>
            <a:endParaRPr lang="en-US" dirty="0"/>
          </a:p>
        </p:txBody>
      </p:sp>
    </p:spTree>
    <p:extLst>
      <p:ext uri="{BB962C8B-B14F-4D97-AF65-F5344CB8AC3E}">
        <p14:creationId xmlns:p14="http://schemas.microsoft.com/office/powerpoint/2010/main" val="4273719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839200" cy="1447800"/>
          </a:xfrm>
        </p:spPr>
        <p:txBody>
          <a:bodyPr/>
          <a:lstStyle/>
          <a:p>
            <a:r>
              <a:rPr lang="en-US" b="1" dirty="0"/>
              <a:t>Center for Immigrants’ Rights Clinic</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905000"/>
            <a:ext cx="8229600" cy="2013625"/>
          </a:xfrm>
        </p:spPr>
      </p:pic>
    </p:spTree>
    <p:extLst>
      <p:ext uri="{BB962C8B-B14F-4D97-AF65-F5344CB8AC3E}">
        <p14:creationId xmlns:p14="http://schemas.microsoft.com/office/powerpoint/2010/main" val="133494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p>
        </p:txBody>
      </p:sp>
      <p:sp>
        <p:nvSpPr>
          <p:cNvPr id="3" name="Content Placeholder 2"/>
          <p:cNvSpPr>
            <a:spLocks noGrp="1"/>
          </p:cNvSpPr>
          <p:nvPr>
            <p:ph idx="1"/>
          </p:nvPr>
        </p:nvSpPr>
        <p:spPr/>
        <p:txBody>
          <a:bodyPr/>
          <a:lstStyle/>
          <a:p>
            <a:pPr>
              <a:lnSpc>
                <a:spcPct val="150000"/>
              </a:lnSpc>
            </a:pPr>
            <a:r>
              <a:rPr lang="en-US" sz="2400" dirty="0" smtClean="0">
                <a:latin typeface="Georgia" charset="0"/>
                <a:ea typeface="Georgia" charset="0"/>
                <a:cs typeface="Georgia" charset="0"/>
              </a:rPr>
              <a:t>Summary of Executive Orders: </a:t>
            </a:r>
            <a:r>
              <a:rPr lang="en-US" sz="2400" dirty="0" err="1" smtClean="0">
                <a:latin typeface="Georgia" charset="0"/>
                <a:ea typeface="Georgia" charset="0"/>
                <a:cs typeface="Georgia" charset="0"/>
              </a:rPr>
              <a:t>Brianni</a:t>
            </a:r>
            <a:r>
              <a:rPr lang="en-US" sz="2400" dirty="0" smtClean="0">
                <a:latin typeface="Georgia" charset="0"/>
                <a:ea typeface="Georgia" charset="0"/>
                <a:cs typeface="Georgia" charset="0"/>
              </a:rPr>
              <a:t> Frazier</a:t>
            </a:r>
          </a:p>
          <a:p>
            <a:pPr>
              <a:lnSpc>
                <a:spcPct val="150000"/>
              </a:lnSpc>
            </a:pPr>
            <a:r>
              <a:rPr lang="en-US" sz="2400" dirty="0" smtClean="0">
                <a:latin typeface="Georgia" charset="0"/>
                <a:ea typeface="Georgia" charset="0"/>
                <a:cs typeface="Georgia" charset="0"/>
              </a:rPr>
              <a:t>Introduction of Speakers: </a:t>
            </a:r>
            <a:r>
              <a:rPr lang="en-US" sz="2400" dirty="0" err="1" smtClean="0">
                <a:latin typeface="Georgia" charset="0"/>
                <a:ea typeface="Georgia" charset="0"/>
                <a:cs typeface="Georgia" charset="0"/>
              </a:rPr>
              <a:t>Kritika</a:t>
            </a:r>
            <a:r>
              <a:rPr lang="en-US" sz="2400" dirty="0" smtClean="0">
                <a:latin typeface="Georgia" charset="0"/>
                <a:ea typeface="Georgia" charset="0"/>
                <a:cs typeface="Georgia" charset="0"/>
              </a:rPr>
              <a:t> </a:t>
            </a:r>
            <a:r>
              <a:rPr lang="en-US" sz="2400" dirty="0" err="1" smtClean="0">
                <a:latin typeface="Georgia" charset="0"/>
                <a:ea typeface="Georgia" charset="0"/>
                <a:cs typeface="Georgia" charset="0"/>
              </a:rPr>
              <a:t>Bedi</a:t>
            </a:r>
            <a:endParaRPr lang="en-US" sz="2400" dirty="0" smtClean="0">
              <a:latin typeface="Georgia" charset="0"/>
              <a:ea typeface="Georgia" charset="0"/>
              <a:cs typeface="Georgia" charset="0"/>
            </a:endParaRPr>
          </a:p>
          <a:p>
            <a:pPr>
              <a:lnSpc>
                <a:spcPct val="150000"/>
              </a:lnSpc>
            </a:pPr>
            <a:r>
              <a:rPr lang="en-US" sz="2400" dirty="0" smtClean="0">
                <a:latin typeface="Georgia" charset="0"/>
                <a:ea typeface="Georgia" charset="0"/>
                <a:cs typeface="Georgia" charset="0"/>
              </a:rPr>
              <a:t>Muslim Advocates: Johnathan Smith, Esq.</a:t>
            </a:r>
          </a:p>
          <a:p>
            <a:pPr>
              <a:lnSpc>
                <a:spcPct val="150000"/>
              </a:lnSpc>
            </a:pPr>
            <a:r>
              <a:rPr lang="en-US" sz="2400" dirty="0" smtClean="0">
                <a:latin typeface="Georgia" charset="0"/>
                <a:ea typeface="Georgia" charset="0"/>
                <a:cs typeface="Georgia" charset="0"/>
              </a:rPr>
              <a:t>American-Arab Anti-Discrimination Committee: </a:t>
            </a:r>
          </a:p>
          <a:p>
            <a:pPr marL="0" indent="0">
              <a:lnSpc>
                <a:spcPct val="150000"/>
              </a:lnSpc>
              <a:buNone/>
            </a:pPr>
            <a:r>
              <a:rPr lang="en-US" sz="2400" dirty="0">
                <a:latin typeface="Georgia" charset="0"/>
                <a:ea typeface="Georgia" charset="0"/>
                <a:cs typeface="Georgia" charset="0"/>
              </a:rPr>
              <a:t> </a:t>
            </a:r>
            <a:r>
              <a:rPr lang="en-US" sz="2400" dirty="0" smtClean="0">
                <a:latin typeface="Georgia" charset="0"/>
                <a:ea typeface="Georgia" charset="0"/>
                <a:cs typeface="Georgia" charset="0"/>
              </a:rPr>
              <a:t>   Abed </a:t>
            </a:r>
            <a:r>
              <a:rPr lang="en-US" sz="2400" dirty="0" err="1" smtClean="0">
                <a:latin typeface="Georgia" charset="0"/>
                <a:ea typeface="Georgia" charset="0"/>
                <a:cs typeface="Georgia" charset="0"/>
              </a:rPr>
              <a:t>Ayoub</a:t>
            </a:r>
            <a:r>
              <a:rPr lang="en-US" sz="2400" dirty="0" smtClean="0">
                <a:latin typeface="Georgia" charset="0"/>
                <a:ea typeface="Georgia" charset="0"/>
                <a:cs typeface="Georgia" charset="0"/>
              </a:rPr>
              <a:t> Esq.</a:t>
            </a:r>
          </a:p>
          <a:p>
            <a:pPr>
              <a:lnSpc>
                <a:spcPct val="150000"/>
              </a:lnSpc>
            </a:pPr>
            <a:r>
              <a:rPr lang="en-US" sz="2400" dirty="0" smtClean="0">
                <a:latin typeface="Georgia" charset="0"/>
                <a:ea typeface="Georgia" charset="0"/>
                <a:cs typeface="Georgia" charset="0"/>
              </a:rPr>
              <a:t>Questions and Answers</a:t>
            </a:r>
            <a:endParaRPr lang="en-US" sz="2400" dirty="0">
              <a:latin typeface="Georgia" charset="0"/>
              <a:ea typeface="Georgia" charset="0"/>
              <a:cs typeface="Georgia" charset="0"/>
            </a:endParaRPr>
          </a:p>
          <a:p>
            <a:pPr marL="0" indent="0">
              <a:buNone/>
            </a:pPr>
            <a:endParaRPr lang="en-US" dirty="0">
              <a:latin typeface="Georgia" panose="02040502050405020303" pitchFamily="18" charset="0"/>
            </a:endParaRPr>
          </a:p>
          <a:p>
            <a:pPr marL="0" indent="0">
              <a:buNone/>
            </a:pPr>
            <a:endParaRPr lang="en-US" dirty="0">
              <a:latin typeface="Georgia" panose="02040502050405020303" pitchFamily="18" charset="0"/>
            </a:endParaRP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3</a:t>
            </a:fld>
            <a:endParaRPr lang="en-US" dirty="0"/>
          </a:p>
        </p:txBody>
      </p:sp>
    </p:spTree>
    <p:extLst>
      <p:ext uri="{BB962C8B-B14F-4D97-AF65-F5344CB8AC3E}">
        <p14:creationId xmlns:p14="http://schemas.microsoft.com/office/powerpoint/2010/main" val="3497725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Disclaimer</a:t>
            </a:r>
          </a:p>
        </p:txBody>
      </p:sp>
      <p:sp>
        <p:nvSpPr>
          <p:cNvPr id="3" name="Content Placeholder 2"/>
          <p:cNvSpPr>
            <a:spLocks noGrp="1"/>
          </p:cNvSpPr>
          <p:nvPr>
            <p:ph idx="1"/>
          </p:nvPr>
        </p:nvSpPr>
        <p:spPr/>
        <p:txBody>
          <a:bodyPr/>
          <a:lstStyle/>
          <a:p>
            <a:pPr marL="0" lvl="0" indent="0" algn="ctr">
              <a:buNone/>
            </a:pPr>
            <a:endParaRPr lang="en-US" dirty="0" smtClean="0">
              <a:solidFill>
                <a:srgbClr val="4F81BD">
                  <a:lumMod val="75000"/>
                </a:srgbClr>
              </a:solidFill>
              <a:latin typeface="Georgia" panose="02040502050405020303" pitchFamily="18" charset="0"/>
            </a:endParaRPr>
          </a:p>
          <a:p>
            <a:pPr marL="0" lvl="0" indent="0" algn="ctr">
              <a:buNone/>
            </a:pPr>
            <a:endParaRPr lang="en-US" dirty="0">
              <a:solidFill>
                <a:srgbClr val="4F81BD">
                  <a:lumMod val="75000"/>
                </a:srgbClr>
              </a:solidFill>
              <a:latin typeface="Georgia" panose="02040502050405020303" pitchFamily="18" charset="0"/>
            </a:endParaRPr>
          </a:p>
          <a:p>
            <a:pPr marL="0" lvl="0" indent="0" algn="ctr">
              <a:buNone/>
            </a:pPr>
            <a:r>
              <a:rPr lang="en-US" dirty="0" smtClean="0">
                <a:solidFill>
                  <a:srgbClr val="4F81BD">
                    <a:lumMod val="75000"/>
                  </a:srgbClr>
                </a:solidFill>
                <a:latin typeface="Georgia" panose="02040502050405020303" pitchFamily="18" charset="0"/>
              </a:rPr>
              <a:t>This </a:t>
            </a:r>
            <a:r>
              <a:rPr lang="en-US" dirty="0">
                <a:solidFill>
                  <a:srgbClr val="4F81BD">
                    <a:lumMod val="75000"/>
                  </a:srgbClr>
                </a:solidFill>
                <a:latin typeface="Georgia" panose="02040502050405020303" pitchFamily="18" charset="0"/>
              </a:rPr>
              <a:t>presentation and its content should not be a substitute for legal </a:t>
            </a:r>
            <a:r>
              <a:rPr lang="en-US" dirty="0" smtClean="0">
                <a:solidFill>
                  <a:srgbClr val="4F81BD">
                    <a:lumMod val="75000"/>
                  </a:srgbClr>
                </a:solidFill>
                <a:latin typeface="Georgia" panose="02040502050405020303" pitchFamily="18" charset="0"/>
              </a:rPr>
              <a:t>advice. Sensitive and individual information should not be raised. Please contact the Clinic offline for further assistance.</a:t>
            </a:r>
            <a:endParaRPr lang="en-US" dirty="0">
              <a:latin typeface="Georgia" panose="02040502050405020303" pitchFamily="18" charset="0"/>
            </a:endParaRP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4</a:t>
            </a:fld>
            <a:endParaRPr lang="en-US" dirty="0"/>
          </a:p>
        </p:txBody>
      </p:sp>
    </p:spTree>
    <p:extLst>
      <p:ext uri="{BB962C8B-B14F-4D97-AF65-F5344CB8AC3E}">
        <p14:creationId xmlns:p14="http://schemas.microsoft.com/office/powerpoint/2010/main" val="2119935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29200" y="1905000"/>
            <a:ext cx="3898900" cy="2743200"/>
          </a:xfrm>
          <a:prstGeom prst="rect">
            <a:avLst/>
          </a:prstGeom>
        </p:spPr>
      </p:pic>
      <p:sp>
        <p:nvSpPr>
          <p:cNvPr id="2" name="Title 1"/>
          <p:cNvSpPr>
            <a:spLocks noGrp="1"/>
          </p:cNvSpPr>
          <p:nvPr>
            <p:ph type="title"/>
          </p:nvPr>
        </p:nvSpPr>
        <p:spPr>
          <a:xfrm>
            <a:off x="457200" y="381000"/>
            <a:ext cx="8229600" cy="990600"/>
          </a:xfrm>
        </p:spPr>
        <p:txBody>
          <a:bodyPr/>
          <a:lstStyle/>
          <a:p>
            <a:r>
              <a:rPr lang="en-US" dirty="0" smtClean="0">
                <a:latin typeface="Georgia" charset="0"/>
                <a:ea typeface="Georgia" charset="0"/>
                <a:cs typeface="Georgia" charset="0"/>
              </a:rPr>
              <a:t/>
            </a:r>
            <a:br>
              <a:rPr lang="en-US" dirty="0" smtClean="0">
                <a:latin typeface="Georgia" charset="0"/>
                <a:ea typeface="Georgia" charset="0"/>
                <a:cs typeface="Georgia" charset="0"/>
              </a:rPr>
            </a:br>
            <a:r>
              <a:rPr lang="en-US" sz="3200" b="1" dirty="0" smtClean="0">
                <a:latin typeface="Georgia" charset="0"/>
                <a:ea typeface="Georgia" charset="0"/>
                <a:cs typeface="Georgia" charset="0"/>
              </a:rPr>
              <a:t>Enhancing </a:t>
            </a:r>
            <a:r>
              <a:rPr lang="en-US" sz="3200" b="1" dirty="0">
                <a:latin typeface="Georgia" charset="0"/>
                <a:ea typeface="Georgia" charset="0"/>
                <a:cs typeface="Georgia" charset="0"/>
              </a:rPr>
              <a:t>Public Safety in the Interior of the United States</a:t>
            </a:r>
            <a:br>
              <a:rPr lang="en-US" sz="3200" b="1" dirty="0">
                <a:latin typeface="Georgia" charset="0"/>
                <a:ea typeface="Georgia" charset="0"/>
                <a:cs typeface="Georgia" charset="0"/>
              </a:rPr>
            </a:br>
            <a:endParaRPr lang="en-US" sz="3200" b="1" dirty="0"/>
          </a:p>
        </p:txBody>
      </p:sp>
      <p:sp>
        <p:nvSpPr>
          <p:cNvPr id="3" name="Content Placeholder 2"/>
          <p:cNvSpPr>
            <a:spLocks noGrp="1"/>
          </p:cNvSpPr>
          <p:nvPr>
            <p:ph idx="1"/>
          </p:nvPr>
        </p:nvSpPr>
        <p:spPr>
          <a:xfrm>
            <a:off x="-76200" y="1524000"/>
            <a:ext cx="5562600" cy="4191000"/>
          </a:xfrm>
        </p:spPr>
        <p:txBody>
          <a:bodyPr/>
          <a:lstStyle/>
          <a:p>
            <a:pPr marL="519113" lvl="1" indent="-342900"/>
            <a:r>
              <a:rPr lang="en-US" sz="2200" dirty="0" smtClean="0">
                <a:solidFill>
                  <a:schemeClr val="tx2"/>
                </a:solidFill>
                <a:latin typeface="Georgia" charset="0"/>
                <a:ea typeface="Georgia" charset="0"/>
                <a:cs typeface="Georgia" charset="0"/>
              </a:rPr>
              <a:t>Expands the list of enforcement priorities.</a:t>
            </a:r>
          </a:p>
          <a:p>
            <a:pPr marL="176213" lvl="1" indent="0">
              <a:buNone/>
            </a:pPr>
            <a:endParaRPr lang="en-US" sz="2200" dirty="0" smtClean="0">
              <a:solidFill>
                <a:schemeClr val="tx2"/>
              </a:solidFill>
              <a:latin typeface="Georgia" charset="0"/>
              <a:ea typeface="Georgia" charset="0"/>
              <a:cs typeface="Georgia" charset="0"/>
            </a:endParaRPr>
          </a:p>
          <a:p>
            <a:pPr marL="519113" lvl="1" indent="-342900"/>
            <a:r>
              <a:rPr lang="en-US" sz="2200" dirty="0" smtClean="0">
                <a:solidFill>
                  <a:schemeClr val="tx2"/>
                </a:solidFill>
                <a:latin typeface="Georgia" charset="0"/>
                <a:ea typeface="Georgia" charset="0"/>
                <a:cs typeface="Georgia" charset="0"/>
              </a:rPr>
              <a:t>Expansion of §287(g) agreements.  </a:t>
            </a:r>
          </a:p>
          <a:p>
            <a:pPr marL="519113" lvl="1" indent="-342900"/>
            <a:endParaRPr lang="en-US" sz="2200" dirty="0" smtClean="0">
              <a:solidFill>
                <a:schemeClr val="tx2"/>
              </a:solidFill>
              <a:latin typeface="Georgia" charset="0"/>
              <a:ea typeface="Georgia" charset="0"/>
              <a:cs typeface="Georgia" charset="0"/>
            </a:endParaRPr>
          </a:p>
          <a:p>
            <a:pPr marL="519113" lvl="1" indent="-342900"/>
            <a:r>
              <a:rPr lang="en-US" sz="2200" dirty="0" smtClean="0">
                <a:solidFill>
                  <a:schemeClr val="tx2"/>
                </a:solidFill>
                <a:latin typeface="Georgia" charset="0"/>
                <a:ea typeface="Georgia" charset="0"/>
                <a:cs typeface="Georgia" charset="0"/>
              </a:rPr>
              <a:t>Purports to deny funding to “sanctuary” cities.</a:t>
            </a:r>
          </a:p>
          <a:p>
            <a:pPr marL="519113" lvl="1" indent="-342900"/>
            <a:endParaRPr lang="en-US" sz="2200" dirty="0" smtClean="0">
              <a:solidFill>
                <a:schemeClr val="tx2"/>
              </a:solidFill>
              <a:latin typeface="Georgia" charset="0"/>
              <a:ea typeface="Georgia" charset="0"/>
              <a:cs typeface="Georgia" charset="0"/>
            </a:endParaRPr>
          </a:p>
          <a:p>
            <a:pPr marL="519113" lvl="1" indent="-342900"/>
            <a:r>
              <a:rPr lang="en-US" sz="2200" dirty="0" smtClean="0">
                <a:solidFill>
                  <a:schemeClr val="tx2"/>
                </a:solidFill>
                <a:latin typeface="Georgia" charset="0"/>
                <a:ea typeface="Georgia" charset="0"/>
                <a:cs typeface="Georgia" charset="0"/>
              </a:rPr>
              <a:t>Reinstates the Secure Communities program.</a:t>
            </a: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5</a:t>
            </a:fld>
            <a:endParaRPr lang="en-US" dirty="0"/>
          </a:p>
        </p:txBody>
      </p:sp>
      <p:sp>
        <p:nvSpPr>
          <p:cNvPr id="6" name="TextBox 5"/>
          <p:cNvSpPr txBox="1"/>
          <p:nvPr/>
        </p:nvSpPr>
        <p:spPr>
          <a:xfrm>
            <a:off x="457200" y="6172200"/>
            <a:ext cx="3429000" cy="646331"/>
          </a:xfrm>
          <a:prstGeom prst="rect">
            <a:avLst/>
          </a:prstGeom>
          <a:noFill/>
        </p:spPr>
        <p:txBody>
          <a:bodyPr wrap="square" rtlCol="0">
            <a:spAutoFit/>
          </a:bodyPr>
          <a:lstStyle/>
          <a:p>
            <a:r>
              <a:rPr lang="en-US" sz="1200" dirty="0" smtClean="0">
                <a:solidFill>
                  <a:schemeClr val="bg1"/>
                </a:solidFill>
                <a:latin typeface="Georgia" charset="0"/>
                <a:ea typeface="Georgia" charset="0"/>
                <a:cs typeface="Georgia" charset="0"/>
              </a:rPr>
              <a:t>*</a:t>
            </a:r>
            <a:r>
              <a:rPr lang="en-US" sz="1200" dirty="0">
                <a:solidFill>
                  <a:schemeClr val="bg1"/>
                </a:solidFill>
                <a:latin typeface="Georgia" charset="0"/>
                <a:ea typeface="Georgia" charset="0"/>
                <a:cs typeface="Georgia" charset="0"/>
              </a:rPr>
              <a:t>Photo Credit CNN, </a:t>
            </a:r>
            <a:r>
              <a:rPr lang="en-US" sz="1200" dirty="0">
                <a:solidFill>
                  <a:schemeClr val="bg1"/>
                </a:solidFill>
                <a:latin typeface="Georgia" charset="0"/>
                <a:ea typeface="Georgia" charset="0"/>
                <a:cs typeface="Georgia" charset="0"/>
                <a:hlinkClick r:id="rId3"/>
              </a:rPr>
              <a:t>http://www.cnn.com/2017/02/13/politics/ice-raids-enforcement-arrest-numbers</a:t>
            </a:r>
            <a:r>
              <a:rPr lang="en-US" sz="1200" dirty="0" smtClean="0">
                <a:solidFill>
                  <a:schemeClr val="bg1"/>
                </a:solidFill>
                <a:latin typeface="Georgia" charset="0"/>
                <a:ea typeface="Georgia" charset="0"/>
                <a:cs typeface="Georgia" charset="0"/>
                <a:hlinkClick r:id="rId3"/>
              </a:rPr>
              <a:t>/</a:t>
            </a:r>
            <a:r>
              <a:rPr lang="en-US" sz="1200" dirty="0" smtClean="0">
                <a:solidFill>
                  <a:schemeClr val="bg1"/>
                </a:solidFill>
                <a:latin typeface="Georgia" charset="0"/>
                <a:ea typeface="Georgia" charset="0"/>
                <a:cs typeface="Georgia" charset="0"/>
              </a:rPr>
              <a:t>.  </a:t>
            </a:r>
            <a:endParaRPr lang="en-US" sz="1200"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2094512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Border Security and Immigration Enforcement Improvements</a:t>
            </a:r>
            <a:endParaRPr lang="en-US" sz="3200" b="1" dirty="0"/>
          </a:p>
        </p:txBody>
      </p:sp>
      <p:sp>
        <p:nvSpPr>
          <p:cNvPr id="3" name="Content Placeholder 2"/>
          <p:cNvSpPr>
            <a:spLocks noGrp="1"/>
          </p:cNvSpPr>
          <p:nvPr>
            <p:ph idx="1"/>
          </p:nvPr>
        </p:nvSpPr>
        <p:spPr>
          <a:xfrm>
            <a:off x="152400" y="1828800"/>
            <a:ext cx="5257800" cy="4191000"/>
          </a:xfrm>
        </p:spPr>
        <p:txBody>
          <a:bodyPr/>
          <a:lstStyle/>
          <a:p>
            <a:r>
              <a:rPr lang="en-US" sz="2000" dirty="0">
                <a:latin typeface="Georgia" charset="0"/>
                <a:ea typeface="Georgia" charset="0"/>
                <a:cs typeface="Georgia" charset="0"/>
              </a:rPr>
              <a:t>Directs DHS to “take all appropriate steps to immediately plan, design, and construct” a physical wall along the southern </a:t>
            </a:r>
            <a:r>
              <a:rPr lang="en-US" sz="2000" dirty="0" smtClean="0">
                <a:latin typeface="Georgia" charset="0"/>
                <a:ea typeface="Georgia" charset="0"/>
                <a:cs typeface="Georgia" charset="0"/>
              </a:rPr>
              <a:t>border.</a:t>
            </a:r>
          </a:p>
          <a:p>
            <a:pPr marL="0" indent="0">
              <a:buNone/>
            </a:pPr>
            <a:endParaRPr lang="en-US" sz="2000" dirty="0" smtClean="0">
              <a:latin typeface="Georgia" charset="0"/>
              <a:ea typeface="Georgia" charset="0"/>
              <a:cs typeface="Georgia" charset="0"/>
            </a:endParaRPr>
          </a:p>
          <a:p>
            <a:r>
              <a:rPr lang="en-US" sz="2000" dirty="0" smtClean="0">
                <a:latin typeface="Georgia" charset="0"/>
                <a:ea typeface="Georgia" charset="0"/>
                <a:cs typeface="Georgia" charset="0"/>
              </a:rPr>
              <a:t>Directs DHS to </a:t>
            </a:r>
            <a:r>
              <a:rPr lang="en-US" sz="2000" dirty="0">
                <a:latin typeface="Georgia" charset="0"/>
                <a:ea typeface="Georgia" charset="0"/>
                <a:cs typeface="Georgia" charset="0"/>
              </a:rPr>
              <a:t>use all available resources to immediately construct, establish contracts or operation detention facilities along or near the southern border. </a:t>
            </a:r>
            <a:endParaRPr lang="en-US" sz="2000" dirty="0" smtClean="0">
              <a:latin typeface="Georgia" charset="0"/>
              <a:ea typeface="Georgia" charset="0"/>
              <a:cs typeface="Georgia" charset="0"/>
            </a:endParaRPr>
          </a:p>
          <a:p>
            <a:pPr marL="0" indent="0">
              <a:buNone/>
            </a:pPr>
            <a:endParaRPr lang="en-US" sz="2000" dirty="0" smtClean="0">
              <a:latin typeface="Georgia" charset="0"/>
              <a:ea typeface="Georgia" charset="0"/>
              <a:cs typeface="Georgia" charset="0"/>
            </a:endParaRPr>
          </a:p>
          <a:p>
            <a:r>
              <a:rPr lang="en-US" sz="2000" dirty="0" smtClean="0">
                <a:latin typeface="Georgia" charset="0"/>
                <a:ea typeface="Georgia" charset="0"/>
                <a:cs typeface="Georgia" charset="0"/>
              </a:rPr>
              <a:t>Directs DHS to hire an additional 5,000 border agents. </a:t>
            </a:r>
            <a:endParaRPr lang="en-US" sz="2000" dirty="0">
              <a:latin typeface="Georgia" charset="0"/>
              <a:ea typeface="Georgia" charset="0"/>
              <a:cs typeface="Georgia" charset="0"/>
            </a:endParaRP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6</a:t>
            </a:fld>
            <a:endParaRPr lang="en-US" dirty="0"/>
          </a:p>
        </p:txBody>
      </p:sp>
      <p:pic>
        <p:nvPicPr>
          <p:cNvPr id="5" name="Picture 4"/>
          <p:cNvPicPr>
            <a:picLocks noChangeAspect="1"/>
          </p:cNvPicPr>
          <p:nvPr/>
        </p:nvPicPr>
        <p:blipFill>
          <a:blip r:embed="rId2"/>
          <a:stretch>
            <a:fillRect/>
          </a:stretch>
        </p:blipFill>
        <p:spPr>
          <a:xfrm>
            <a:off x="5308771" y="2362920"/>
            <a:ext cx="3759029" cy="2818680"/>
          </a:xfrm>
          <a:prstGeom prst="rect">
            <a:avLst/>
          </a:prstGeom>
        </p:spPr>
      </p:pic>
      <p:sp>
        <p:nvSpPr>
          <p:cNvPr id="6" name="TextBox 5"/>
          <p:cNvSpPr txBox="1"/>
          <p:nvPr/>
        </p:nvSpPr>
        <p:spPr>
          <a:xfrm>
            <a:off x="457200" y="6019800"/>
            <a:ext cx="4724400" cy="646331"/>
          </a:xfrm>
          <a:prstGeom prst="rect">
            <a:avLst/>
          </a:prstGeom>
          <a:noFill/>
        </p:spPr>
        <p:txBody>
          <a:bodyPr wrap="square" rtlCol="0">
            <a:spAutoFit/>
          </a:bodyPr>
          <a:lstStyle/>
          <a:p>
            <a:r>
              <a:rPr lang="en-US" sz="1200" dirty="0" smtClean="0">
                <a:solidFill>
                  <a:schemeClr val="bg1"/>
                </a:solidFill>
                <a:latin typeface="Georgia" charset="0"/>
                <a:ea typeface="Georgia" charset="0"/>
                <a:cs typeface="Georgia" charset="0"/>
              </a:rPr>
              <a:t>*Photo Credit NPR, </a:t>
            </a:r>
            <a:r>
              <a:rPr lang="en-US" sz="1200" dirty="0" smtClean="0">
                <a:solidFill>
                  <a:schemeClr val="bg1"/>
                </a:solidFill>
                <a:latin typeface="Georgia" charset="0"/>
                <a:ea typeface="Georgia" charset="0"/>
                <a:cs typeface="Georgia" charset="0"/>
                <a:hlinkClick r:id="rId3"/>
              </a:rPr>
              <a:t>http</a:t>
            </a:r>
            <a:r>
              <a:rPr lang="en-US" sz="1200" dirty="0">
                <a:solidFill>
                  <a:schemeClr val="bg1"/>
                </a:solidFill>
                <a:latin typeface="Georgia" charset="0"/>
                <a:ea typeface="Georgia" charset="0"/>
                <a:cs typeface="Georgia" charset="0"/>
                <a:hlinkClick r:id="rId3"/>
              </a:rPr>
              <a:t>://</a:t>
            </a:r>
            <a:r>
              <a:rPr lang="en-US" sz="1200" dirty="0" smtClean="0">
                <a:solidFill>
                  <a:schemeClr val="bg1"/>
                </a:solidFill>
                <a:latin typeface="Georgia" charset="0"/>
                <a:ea typeface="Georgia" charset="0"/>
                <a:cs typeface="Georgia" charset="0"/>
                <a:hlinkClick r:id="rId3"/>
              </a:rPr>
              <a:t>www.npr.org/sections/thetwo-way/2017/04/05/522712279/photos-the-many-possible-shapes-of-trumps-border-wall</a:t>
            </a:r>
            <a:r>
              <a:rPr lang="en-US" sz="1200" dirty="0" smtClean="0">
                <a:solidFill>
                  <a:schemeClr val="bg1"/>
                </a:solidFill>
                <a:latin typeface="Georgia" charset="0"/>
                <a:ea typeface="Georgia" charset="0"/>
                <a:cs typeface="Georgia" charset="0"/>
              </a:rPr>
              <a:t>. </a:t>
            </a:r>
            <a:endParaRPr lang="en-US" sz="1200"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363915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46" y="533400"/>
            <a:ext cx="8229600" cy="990600"/>
          </a:xfrm>
        </p:spPr>
        <p:txBody>
          <a:bodyPr/>
          <a:lstStyle/>
          <a:p>
            <a:r>
              <a:rPr lang="en-US" sz="3200" b="1" dirty="0" smtClean="0"/>
              <a:t>A Tale of Two Executive Orders:</a:t>
            </a:r>
            <a:br>
              <a:rPr lang="en-US" sz="3200" b="1" dirty="0" smtClean="0"/>
            </a:br>
            <a:r>
              <a:rPr lang="en-US" sz="3200" b="1" dirty="0" smtClean="0"/>
              <a:t>Travel Ban 1.0</a:t>
            </a:r>
            <a:endParaRPr lang="en-US" sz="3200" b="1" dirty="0"/>
          </a:p>
        </p:txBody>
      </p:sp>
      <p:sp>
        <p:nvSpPr>
          <p:cNvPr id="3" name="Content Placeholder 2"/>
          <p:cNvSpPr>
            <a:spLocks noGrp="1"/>
          </p:cNvSpPr>
          <p:nvPr>
            <p:ph idx="1"/>
          </p:nvPr>
        </p:nvSpPr>
        <p:spPr>
          <a:xfrm>
            <a:off x="457200" y="1600200"/>
            <a:ext cx="8229600" cy="4114800"/>
          </a:xfrm>
        </p:spPr>
        <p:txBody>
          <a:bodyPr/>
          <a:lstStyle/>
          <a:p>
            <a:pPr>
              <a:lnSpc>
                <a:spcPct val="150000"/>
              </a:lnSpc>
            </a:pPr>
            <a:r>
              <a:rPr lang="en-US" sz="2400" dirty="0" smtClean="0">
                <a:latin typeface="Georgia" panose="02040502050405020303" pitchFamily="18" charset="0"/>
              </a:rPr>
              <a:t>Suspended </a:t>
            </a:r>
            <a:r>
              <a:rPr lang="en-US" sz="2400" dirty="0">
                <a:latin typeface="Georgia" panose="02040502050405020303" pitchFamily="18" charset="0"/>
              </a:rPr>
              <a:t>entry to the United States of anyone who is a national of one of seven (7) “designated” countries – Iran, Iraq, Libya, Somalia, Sudan, Syria, and Yemen.</a:t>
            </a:r>
          </a:p>
          <a:p>
            <a:pPr>
              <a:lnSpc>
                <a:spcPct val="150000"/>
              </a:lnSpc>
            </a:pPr>
            <a:r>
              <a:rPr lang="en-US" sz="2400" dirty="0" smtClean="0">
                <a:latin typeface="Georgia" panose="02040502050405020303" pitchFamily="18" charset="0"/>
              </a:rPr>
              <a:t>Suspended </a:t>
            </a:r>
            <a:r>
              <a:rPr lang="en-US" sz="2400" dirty="0">
                <a:latin typeface="Georgia" panose="02040502050405020303" pitchFamily="18" charset="0"/>
              </a:rPr>
              <a:t>US Refugee program for 120 days.</a:t>
            </a:r>
          </a:p>
          <a:p>
            <a:pPr>
              <a:lnSpc>
                <a:spcPct val="150000"/>
              </a:lnSpc>
            </a:pPr>
            <a:r>
              <a:rPr lang="en-US" sz="2400" dirty="0">
                <a:latin typeface="Georgia" panose="02040502050405020303" pitchFamily="18" charset="0"/>
              </a:rPr>
              <a:t>Indefinitely </a:t>
            </a:r>
            <a:r>
              <a:rPr lang="en-US" sz="2400" dirty="0" smtClean="0">
                <a:latin typeface="Georgia" panose="02040502050405020303" pitchFamily="18" charset="0"/>
              </a:rPr>
              <a:t>suspended </a:t>
            </a:r>
            <a:r>
              <a:rPr lang="en-US" sz="2400" dirty="0">
                <a:latin typeface="Georgia" panose="02040502050405020303" pitchFamily="18" charset="0"/>
              </a:rPr>
              <a:t>Syrian refugee admissions.</a:t>
            </a:r>
          </a:p>
          <a:p>
            <a:pPr>
              <a:lnSpc>
                <a:spcPct val="150000"/>
              </a:lnSpc>
            </a:pPr>
            <a:r>
              <a:rPr lang="en-US" sz="2400" dirty="0" smtClean="0">
                <a:latin typeface="Georgia" panose="02040502050405020303" pitchFamily="18" charset="0"/>
              </a:rPr>
              <a:t>Cut refugee </a:t>
            </a:r>
            <a:r>
              <a:rPr lang="en-US" sz="2400" dirty="0">
                <a:latin typeface="Georgia" panose="02040502050405020303" pitchFamily="18" charset="0"/>
              </a:rPr>
              <a:t>numbers by one-half (50,000 down from 110,000).</a:t>
            </a:r>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7</a:t>
            </a:fld>
            <a:endParaRPr lang="en-US" dirty="0"/>
          </a:p>
        </p:txBody>
      </p:sp>
      <p:sp>
        <p:nvSpPr>
          <p:cNvPr id="5" name="TextBox 4"/>
          <p:cNvSpPr txBox="1"/>
          <p:nvPr/>
        </p:nvSpPr>
        <p:spPr>
          <a:xfrm>
            <a:off x="533400" y="6079122"/>
            <a:ext cx="5638800" cy="646331"/>
          </a:xfrm>
          <a:prstGeom prst="rect">
            <a:avLst/>
          </a:prstGeom>
          <a:noFill/>
        </p:spPr>
        <p:txBody>
          <a:bodyPr wrap="square" rtlCol="0">
            <a:spAutoFit/>
          </a:bodyPr>
          <a:lstStyle/>
          <a:p>
            <a:r>
              <a:rPr lang="en-US" sz="1200" dirty="0">
                <a:solidFill>
                  <a:schemeClr val="bg1"/>
                </a:solidFill>
                <a:latin typeface="Georgia" panose="02040502050405020303" pitchFamily="18" charset="0"/>
              </a:rPr>
              <a:t>* Adapted from </a:t>
            </a:r>
            <a:r>
              <a:rPr lang="en-US" sz="1200" dirty="0">
                <a:solidFill>
                  <a:schemeClr val="bg1"/>
                </a:solidFill>
                <a:latin typeface="Georgia" panose="02040502050405020303" pitchFamily="18" charset="0"/>
                <a:hlinkClick r:id="rId2"/>
              </a:rPr>
              <a:t>https://</a:t>
            </a:r>
            <a:r>
              <a:rPr lang="en-US" sz="1200" dirty="0" smtClean="0">
                <a:solidFill>
                  <a:schemeClr val="bg1"/>
                </a:solidFill>
                <a:latin typeface="Georgia" panose="02040502050405020303" pitchFamily="18" charset="0"/>
                <a:hlinkClick r:id="rId2"/>
              </a:rPr>
              <a:t>www.whitehouse.gov/the-press-office/2017/01/27/executive-order-protecting-nation-foreign-terrorist-entry-united-states</a:t>
            </a:r>
            <a:r>
              <a:rPr lang="en-US" sz="1200" dirty="0" smtClean="0">
                <a:solidFill>
                  <a:schemeClr val="bg1"/>
                </a:solidFill>
                <a:latin typeface="Georgia" panose="02040502050405020303" pitchFamily="18" charset="0"/>
              </a:rPr>
              <a:t>. </a:t>
            </a:r>
            <a:endParaRPr lang="en-US" sz="1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94548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Litigation Surrounding Travel Ban 1.0</a:t>
            </a:r>
            <a:endParaRPr lang="en-US" sz="3200" b="1" dirty="0"/>
          </a:p>
        </p:txBody>
      </p:sp>
      <p:sp>
        <p:nvSpPr>
          <p:cNvPr id="3" name="Content Placeholder 2"/>
          <p:cNvSpPr>
            <a:spLocks noGrp="1"/>
          </p:cNvSpPr>
          <p:nvPr>
            <p:ph idx="1"/>
          </p:nvPr>
        </p:nvSpPr>
        <p:spPr>
          <a:xfrm>
            <a:off x="152400" y="1447800"/>
            <a:ext cx="4953000" cy="4114800"/>
          </a:xfrm>
        </p:spPr>
        <p:txBody>
          <a:bodyPr/>
          <a:lstStyle/>
          <a:p>
            <a:pPr>
              <a:lnSpc>
                <a:spcPct val="150000"/>
              </a:lnSpc>
            </a:pPr>
            <a:r>
              <a:rPr lang="en-US" sz="2200" dirty="0" smtClean="0">
                <a:latin typeface="Georgia" panose="02040502050405020303" pitchFamily="18" charset="0"/>
              </a:rPr>
              <a:t>Several federal court challenges </a:t>
            </a:r>
          </a:p>
          <a:p>
            <a:endParaRPr lang="en-US" sz="2200" dirty="0" smtClean="0">
              <a:latin typeface="Georgia" panose="02040502050405020303" pitchFamily="18" charset="0"/>
            </a:endParaRPr>
          </a:p>
          <a:p>
            <a:r>
              <a:rPr lang="en-US" sz="2200" dirty="0" smtClean="0">
                <a:latin typeface="Georgia" panose="02040502050405020303" pitchFamily="18" charset="0"/>
              </a:rPr>
              <a:t>Nationwide block of Travel Ban 1.0 by a Washington Court (upheld by the Ninth Circuit Court of Appeals) </a:t>
            </a:r>
          </a:p>
          <a:p>
            <a:endParaRPr lang="en-US" sz="2200" dirty="0" smtClean="0">
              <a:latin typeface="Georgia" panose="02040502050405020303" pitchFamily="18" charset="0"/>
            </a:endParaRPr>
          </a:p>
          <a:p>
            <a:r>
              <a:rPr lang="en-US" sz="2200" dirty="0" smtClean="0">
                <a:latin typeface="Georgia" panose="02040502050405020303" pitchFamily="18" charset="0"/>
              </a:rPr>
              <a:t>Impact: Those affected by Travel Ban 1.0 were able to travel; promised by the President for a “revised” Executive Order </a:t>
            </a:r>
            <a:endParaRPr lang="en-US" sz="2200" dirty="0">
              <a:latin typeface="Georgia" panose="02040502050405020303" pitchFamily="18" charset="0"/>
            </a:endParaRPr>
          </a:p>
        </p:txBody>
      </p:sp>
      <p:sp>
        <p:nvSpPr>
          <p:cNvPr id="4" name="Slide Number Placeholder 3"/>
          <p:cNvSpPr>
            <a:spLocks noGrp="1"/>
          </p:cNvSpPr>
          <p:nvPr>
            <p:ph type="sldNum" sz="quarter" idx="4"/>
          </p:nvPr>
        </p:nvSpPr>
        <p:spPr/>
        <p:txBody>
          <a:bodyPr/>
          <a:lstStyle/>
          <a:p>
            <a:pPr>
              <a:defRPr/>
            </a:pPr>
            <a:fld id="{558E23E2-5B7B-4C7A-AB24-360C17FDC921}" type="slidenum">
              <a:rPr lang="en-US" smtClean="0"/>
              <a:pPr>
                <a:defRPr/>
              </a:pPr>
              <a:t>8</a:t>
            </a:fld>
            <a:endParaRPr lang="en-US" dirty="0"/>
          </a:p>
        </p:txBody>
      </p:sp>
      <p:pic>
        <p:nvPicPr>
          <p:cNvPr id="5" name="Picture 4"/>
          <p:cNvPicPr>
            <a:picLocks noChangeAspect="1"/>
          </p:cNvPicPr>
          <p:nvPr/>
        </p:nvPicPr>
        <p:blipFill>
          <a:blip r:embed="rId2"/>
          <a:stretch>
            <a:fillRect/>
          </a:stretch>
        </p:blipFill>
        <p:spPr>
          <a:xfrm>
            <a:off x="4983678" y="1371600"/>
            <a:ext cx="4036621" cy="2691081"/>
          </a:xfrm>
          <a:prstGeom prst="rect">
            <a:avLst/>
          </a:prstGeom>
        </p:spPr>
      </p:pic>
    </p:spTree>
    <p:extLst>
      <p:ext uri="{BB962C8B-B14F-4D97-AF65-F5344CB8AC3E}">
        <p14:creationId xmlns:p14="http://schemas.microsoft.com/office/powerpoint/2010/main" val="197374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3200" b="1" dirty="0"/>
              <a:t>A Tale of Two Executive Orders:</a:t>
            </a:r>
            <a:br>
              <a:rPr lang="en-US" sz="3200" b="1" dirty="0"/>
            </a:br>
            <a:r>
              <a:rPr lang="en-US" sz="3200" b="1" dirty="0"/>
              <a:t>Travel Ban </a:t>
            </a:r>
            <a:r>
              <a:rPr lang="en-US" sz="3200" b="1" dirty="0" smtClean="0"/>
              <a:t>2.0</a:t>
            </a:r>
            <a:endParaRPr lang="en-US" sz="3200" b="1" dirty="0"/>
          </a:p>
        </p:txBody>
      </p:sp>
      <p:sp>
        <p:nvSpPr>
          <p:cNvPr id="4" name="Content Placeholder 3"/>
          <p:cNvSpPr>
            <a:spLocks noGrp="1"/>
          </p:cNvSpPr>
          <p:nvPr>
            <p:ph idx="1"/>
          </p:nvPr>
        </p:nvSpPr>
        <p:spPr/>
        <p:txBody>
          <a:bodyPr/>
          <a:lstStyle/>
          <a:p>
            <a:pPr marL="457200" lvl="1" indent="0">
              <a:buNone/>
            </a:pPr>
            <a:endParaRPr lang="en-US" dirty="0">
              <a:latin typeface="Georgia" panose="02040502050405020303" pitchFamily="18" charset="0"/>
            </a:endParaRPr>
          </a:p>
          <a:p>
            <a:pPr marL="0" indent="0">
              <a:buNone/>
            </a:pPr>
            <a:endParaRPr lang="en-US" sz="2400" dirty="0">
              <a:latin typeface="Georgia" panose="02040502050405020303" pitchFamily="18" charset="0"/>
            </a:endParaRPr>
          </a:p>
        </p:txBody>
      </p:sp>
      <p:sp>
        <p:nvSpPr>
          <p:cNvPr id="2" name="Slide Number Placeholder 1"/>
          <p:cNvSpPr>
            <a:spLocks noGrp="1"/>
          </p:cNvSpPr>
          <p:nvPr>
            <p:ph type="sldNum" sz="quarter" idx="4"/>
          </p:nvPr>
        </p:nvSpPr>
        <p:spPr/>
        <p:txBody>
          <a:bodyPr/>
          <a:lstStyle/>
          <a:p>
            <a:pPr>
              <a:defRPr/>
            </a:pPr>
            <a:fld id="{558E23E2-5B7B-4C7A-AB24-360C17FDC921}" type="slidenum">
              <a:rPr lang="en-US" smtClean="0"/>
              <a:pPr>
                <a:defRPr/>
              </a:pPr>
              <a:t>9</a:t>
            </a:fld>
            <a:endParaRPr lang="en-US" dirty="0"/>
          </a:p>
        </p:txBody>
      </p:sp>
      <p:sp>
        <p:nvSpPr>
          <p:cNvPr id="3" name="TextBox 2"/>
          <p:cNvSpPr txBox="1"/>
          <p:nvPr/>
        </p:nvSpPr>
        <p:spPr>
          <a:xfrm>
            <a:off x="381000" y="6248400"/>
            <a:ext cx="3200400" cy="307777"/>
          </a:xfrm>
          <a:prstGeom prst="rect">
            <a:avLst/>
          </a:prstGeom>
          <a:noFill/>
        </p:spPr>
        <p:txBody>
          <a:bodyPr wrap="square" rtlCol="0">
            <a:spAutoFit/>
          </a:bodyPr>
          <a:lstStyle/>
          <a:p>
            <a:endParaRPr lang="en-US" sz="1400" dirty="0">
              <a:solidFill>
                <a:schemeClr val="bg1"/>
              </a:solidFill>
            </a:endParaRPr>
          </a:p>
        </p:txBody>
      </p:sp>
      <p:sp>
        <p:nvSpPr>
          <p:cNvPr id="6" name="Rectangle 5"/>
          <p:cNvSpPr/>
          <p:nvPr/>
        </p:nvSpPr>
        <p:spPr>
          <a:xfrm>
            <a:off x="435280" y="1700748"/>
            <a:ext cx="8251520" cy="4093428"/>
          </a:xfrm>
          <a:prstGeom prst="rect">
            <a:avLst/>
          </a:prstGeom>
        </p:spPr>
        <p:txBody>
          <a:bodyPr wrap="square">
            <a:spAutoFit/>
          </a:bodyPr>
          <a:lstStyle/>
          <a:p>
            <a:pPr marL="342900" lvl="0" indent="-342900" eaLnBrk="0" hangingPunct="0">
              <a:spcBef>
                <a:spcPct val="20000"/>
              </a:spcBef>
              <a:buFont typeface="Arial" charset="0"/>
              <a:buChar char="•"/>
            </a:pPr>
            <a:r>
              <a:rPr lang="en-US" sz="2600" dirty="0" smtClean="0">
                <a:solidFill>
                  <a:srgbClr val="4F81BD">
                    <a:lumMod val="75000"/>
                  </a:srgbClr>
                </a:solidFill>
                <a:latin typeface="Georgia" panose="02040502050405020303" pitchFamily="18" charset="0"/>
                <a:cs typeface="Arial" panose="020B0604020202020204" pitchFamily="34" charset="0"/>
              </a:rPr>
              <a:t>Suspends entry into the U.S. for nationals from Iran, Libya, Somalia, Sudan, Syria, and Yemen for 90 days. </a:t>
            </a:r>
          </a:p>
          <a:p>
            <a:pPr marL="342900" lvl="0" indent="-342900" eaLnBrk="0" hangingPunct="0">
              <a:spcBef>
                <a:spcPct val="20000"/>
              </a:spcBef>
              <a:buFont typeface="Arial" charset="0"/>
              <a:buChar char="•"/>
            </a:pPr>
            <a:r>
              <a:rPr lang="en-US" sz="2600" dirty="0" smtClean="0">
                <a:solidFill>
                  <a:srgbClr val="4F81BD">
                    <a:lumMod val="75000"/>
                  </a:srgbClr>
                </a:solidFill>
                <a:latin typeface="Georgia" panose="02040502050405020303" pitchFamily="18" charset="0"/>
                <a:cs typeface="Arial" panose="020B0604020202020204" pitchFamily="34" charset="0"/>
              </a:rPr>
              <a:t>Iraq was removed from list because of their cooperation.</a:t>
            </a:r>
          </a:p>
          <a:p>
            <a:pPr marL="342900" lvl="0" indent="-342900" eaLnBrk="0" hangingPunct="0">
              <a:spcBef>
                <a:spcPct val="20000"/>
              </a:spcBef>
              <a:buFont typeface="Arial" charset="0"/>
              <a:buChar char="•"/>
            </a:pPr>
            <a:r>
              <a:rPr lang="en-US" sz="2600" dirty="0" smtClean="0">
                <a:solidFill>
                  <a:srgbClr val="4F81BD">
                    <a:lumMod val="75000"/>
                  </a:srgbClr>
                </a:solidFill>
                <a:latin typeface="Georgia" panose="02040502050405020303" pitchFamily="18" charset="0"/>
                <a:cs typeface="Arial" panose="020B0604020202020204" pitchFamily="34" charset="0"/>
              </a:rPr>
              <a:t>120 day ban on all refugees.</a:t>
            </a:r>
          </a:p>
          <a:p>
            <a:pPr marL="342900" lvl="0" indent="-342900" eaLnBrk="0" hangingPunct="0">
              <a:spcBef>
                <a:spcPct val="20000"/>
              </a:spcBef>
              <a:buFont typeface="Arial" charset="0"/>
              <a:buChar char="•"/>
            </a:pPr>
            <a:r>
              <a:rPr lang="en-US" sz="2600" dirty="0" smtClean="0">
                <a:solidFill>
                  <a:srgbClr val="4F81BD">
                    <a:lumMod val="75000"/>
                  </a:srgbClr>
                </a:solidFill>
                <a:latin typeface="Georgia" panose="02040502050405020303" pitchFamily="18" charset="0"/>
                <a:cs typeface="Arial" panose="020B0604020202020204" pitchFamily="34" charset="0"/>
              </a:rPr>
              <a:t>Syrian refugees are no longer singled out.</a:t>
            </a:r>
          </a:p>
          <a:p>
            <a:pPr marL="342900" lvl="0" indent="-342900" eaLnBrk="0" hangingPunct="0">
              <a:spcBef>
                <a:spcPct val="20000"/>
              </a:spcBef>
              <a:buFont typeface="Arial" charset="0"/>
              <a:buChar char="•"/>
            </a:pPr>
            <a:r>
              <a:rPr lang="en-US" sz="2600" dirty="0" smtClean="0">
                <a:solidFill>
                  <a:srgbClr val="4F81BD">
                    <a:lumMod val="75000"/>
                  </a:srgbClr>
                </a:solidFill>
                <a:latin typeface="Georgia" panose="02040502050405020303" pitchFamily="18" charset="0"/>
                <a:cs typeface="Arial" panose="020B0604020202020204" pitchFamily="34" charset="0"/>
              </a:rPr>
              <a:t>Rescinds the previous Executive Order.</a:t>
            </a:r>
          </a:p>
          <a:p>
            <a:pPr marL="342900" lvl="0" indent="-342900" eaLnBrk="0" hangingPunct="0">
              <a:spcBef>
                <a:spcPct val="20000"/>
              </a:spcBef>
              <a:buFont typeface="Arial" charset="0"/>
              <a:buChar char="•"/>
            </a:pPr>
            <a:endParaRPr lang="en-US" sz="2600" dirty="0" smtClean="0">
              <a:solidFill>
                <a:srgbClr val="4F81BD">
                  <a:lumMod val="75000"/>
                </a:srgbClr>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287947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14496</TotalTime>
  <Words>725</Words>
  <Application>Microsoft Office PowerPoint</Application>
  <PresentationFormat>On-screen Show (4:3)</PresentationFormat>
  <Paragraphs>127</Paragraphs>
  <Slides>17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Bookman Old Style</vt:lpstr>
      <vt:lpstr>Calibri</vt:lpstr>
      <vt:lpstr>Georgia</vt:lpstr>
      <vt:lpstr>Office Theme</vt:lpstr>
      <vt:lpstr>  </vt:lpstr>
      <vt:lpstr>Center for Immigrants’ Rights Clinic</vt:lpstr>
      <vt:lpstr>Agenda</vt:lpstr>
      <vt:lpstr>Disclaimer</vt:lpstr>
      <vt:lpstr> Enhancing Public Safety in the Interior of the United States </vt:lpstr>
      <vt:lpstr>Border Security and Immigration Enforcement Improvements</vt:lpstr>
      <vt:lpstr>A Tale of Two Executive Orders: Travel Ban 1.0</vt:lpstr>
      <vt:lpstr>Litigation Surrounding Travel Ban 1.0</vt:lpstr>
      <vt:lpstr>A Tale of Two Executive Orders: Travel Ban 2.0</vt:lpstr>
      <vt:lpstr>Travel Ban 2.0: Exemptions</vt:lpstr>
      <vt:lpstr> Legal Authority- INA §212(f) </vt:lpstr>
      <vt:lpstr>Litigation: Travel Bans 1.0 and 2.0</vt:lpstr>
      <vt:lpstr>Increase in Hate Crimes</vt:lpstr>
      <vt:lpstr>PowerPoint Presentation</vt:lpstr>
      <vt:lpstr>Questions and Answers </vt:lpstr>
      <vt:lpstr>Thank you </vt:lpstr>
      <vt:lpstr>Resources </vt:lpstr>
    </vt:vector>
  </TitlesOfParts>
  <Company>PSU Dickinson School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 State Law LL.M Program</dc:title>
  <dc:creator>dnadmin</dc:creator>
  <cp:lastModifiedBy>Brummert, Samantha</cp:lastModifiedBy>
  <cp:revision>377</cp:revision>
  <cp:lastPrinted>2017-02-10T13:15:22Z</cp:lastPrinted>
  <dcterms:created xsi:type="dcterms:W3CDTF">2010-02-15T20:04:47Z</dcterms:created>
  <dcterms:modified xsi:type="dcterms:W3CDTF">2017-04-19T20:36:52Z</dcterms:modified>
</cp:coreProperties>
</file>