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70" r:id="rId11"/>
    <p:sldId id="268" r:id="rId12"/>
    <p:sldId id="269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1FDF487-7671-4D90-A865-241C2FEE8D9B}">
          <p14:sldIdLst>
            <p14:sldId id="256"/>
            <p14:sldId id="257"/>
            <p14:sldId id="258"/>
            <p14:sldId id="259"/>
            <p14:sldId id="261"/>
            <p14:sldId id="262"/>
            <p14:sldId id="263"/>
            <p14:sldId id="264"/>
          </p14:sldIdLst>
        </p14:section>
        <p14:section name="Untitled Section" id="{A8133989-3784-47C9-917B-FF040CEDBAC1}">
          <p14:sldIdLst>
            <p14:sldId id="265"/>
            <p14:sldId id="270"/>
            <p14:sldId id="268"/>
            <p14:sldId id="269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2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678D4EA-EC39-4B66-9186-693A2FCA2B50}" type="datetimeFigureOut">
              <a:rPr lang="en-US" smtClean="0"/>
              <a:pPr/>
              <a:t>3/15/2014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2D22186-3E3D-4126-8E2E-925AFD225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8D4EA-EC39-4B66-9186-693A2FCA2B50}" type="datetimeFigureOut">
              <a:rPr lang="en-US" smtClean="0"/>
              <a:pPr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2186-3E3D-4126-8E2E-925AFD225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8D4EA-EC39-4B66-9186-693A2FCA2B50}" type="datetimeFigureOut">
              <a:rPr lang="en-US" smtClean="0"/>
              <a:pPr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2186-3E3D-4126-8E2E-925AFD225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8D4EA-EC39-4B66-9186-693A2FCA2B50}" type="datetimeFigureOut">
              <a:rPr lang="en-US" smtClean="0"/>
              <a:pPr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2186-3E3D-4126-8E2E-925AFD225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8D4EA-EC39-4B66-9186-693A2FCA2B50}" type="datetimeFigureOut">
              <a:rPr lang="en-US" smtClean="0"/>
              <a:pPr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2186-3E3D-4126-8E2E-925AFD225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8D4EA-EC39-4B66-9186-693A2FCA2B50}" type="datetimeFigureOut">
              <a:rPr lang="en-US" smtClean="0"/>
              <a:pPr/>
              <a:t>3/15/2014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2186-3E3D-4126-8E2E-925AFD225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78D4EA-EC39-4B66-9186-693A2FCA2B50}" type="datetimeFigureOut">
              <a:rPr lang="en-US" smtClean="0"/>
              <a:pPr/>
              <a:t>3/15/2014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D22186-3E3D-4126-8E2E-925AFD2250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678D4EA-EC39-4B66-9186-693A2FCA2B50}" type="datetimeFigureOut">
              <a:rPr lang="en-US" smtClean="0"/>
              <a:pPr/>
              <a:t>3/15/2014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2D22186-3E3D-4126-8E2E-925AFD225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8D4EA-EC39-4B66-9186-693A2FCA2B50}" type="datetimeFigureOut">
              <a:rPr lang="en-US" smtClean="0"/>
              <a:pPr/>
              <a:t>3/15/2014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2186-3E3D-4126-8E2E-925AFD225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8D4EA-EC39-4B66-9186-693A2FCA2B50}" type="datetimeFigureOut">
              <a:rPr lang="en-US" smtClean="0"/>
              <a:pPr/>
              <a:t>3/15/2014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2186-3E3D-4126-8E2E-925AFD225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8D4EA-EC39-4B66-9186-693A2FCA2B50}" type="datetimeFigureOut">
              <a:rPr lang="en-US" smtClean="0"/>
              <a:pPr/>
              <a:t>3/15/2014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2186-3E3D-4126-8E2E-925AFD225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678D4EA-EC39-4B66-9186-693A2FCA2B50}" type="datetimeFigureOut">
              <a:rPr lang="en-US" smtClean="0"/>
              <a:pPr/>
              <a:t>3/15/2014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2D22186-3E3D-4126-8E2E-925AFD225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The Trusteeship Concept for Sports Governing Boards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Stephen F. Ross</a:t>
            </a:r>
          </a:p>
          <a:p>
            <a:r>
              <a:rPr lang="en-US" smtClean="0"/>
              <a:t>Professor of Law/ Director of Institute for Sports Law, Policy &amp; Research</a:t>
            </a:r>
          </a:p>
          <a:p>
            <a:r>
              <a:rPr lang="en-US" smtClean="0"/>
              <a:t>The Pennsylvania State University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Kinds of Trust Obligations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designing competitions to gain revenue, operate as a </a:t>
            </a:r>
            <a:r>
              <a:rPr lang="en-US" u="sng" smtClean="0"/>
              <a:t>Private Trust </a:t>
            </a:r>
            <a:r>
              <a:rPr lang="en-US" smtClean="0"/>
              <a:t>would to maximize gain for beneficiaries</a:t>
            </a:r>
          </a:p>
          <a:p>
            <a:pPr lvl="1"/>
            <a:r>
              <a:rPr lang="en-US" smtClean="0"/>
              <a:t>Design competitions to maximize revenues</a:t>
            </a:r>
          </a:p>
          <a:p>
            <a:pPr lvl="1"/>
            <a:r>
              <a:rPr lang="en-US" smtClean="0"/>
              <a:t>Spending should be prudent based on a return on investment</a:t>
            </a:r>
          </a:p>
          <a:p>
            <a:r>
              <a:rPr lang="en-US" smtClean="0"/>
              <a:t>In spending money thereby acquired on development, operate as a </a:t>
            </a:r>
            <a:r>
              <a:rPr lang="en-US" u="sng" smtClean="0"/>
              <a:t>Charitable Trust</a:t>
            </a:r>
            <a:r>
              <a:rPr lang="en-US" smtClean="0"/>
              <a:t> would to maximize benefits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139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Obligations of Sports Trustees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mtClean="0"/>
              <a:t>clear </a:t>
            </a:r>
            <a:r>
              <a:rPr lang="en-GB"/>
              <a:t>breaches of </a:t>
            </a:r>
            <a:r>
              <a:rPr lang="en-GB" smtClean="0"/>
              <a:t>duty</a:t>
            </a:r>
            <a:endParaRPr lang="en-US" smtClean="0"/>
          </a:p>
          <a:p>
            <a:pPr lvl="1"/>
            <a:r>
              <a:rPr lang="en-GB" smtClean="0"/>
              <a:t>lack </a:t>
            </a:r>
            <a:r>
              <a:rPr lang="en-GB"/>
              <a:t>of informed decision making</a:t>
            </a:r>
            <a:endParaRPr lang="en-US"/>
          </a:p>
          <a:p>
            <a:pPr lvl="1"/>
            <a:r>
              <a:rPr lang="en-GB" smtClean="0"/>
              <a:t>self-dealing</a:t>
            </a:r>
            <a:endParaRPr lang="en-US"/>
          </a:p>
          <a:p>
            <a:pPr lvl="1"/>
            <a:r>
              <a:rPr lang="en-GB" smtClean="0"/>
              <a:t>adopting </a:t>
            </a:r>
            <a:r>
              <a:rPr lang="en-GB"/>
              <a:t>demonstrably pretextual policies that serve pseudo-beneficiaries</a:t>
            </a:r>
            <a:endParaRPr lang="en-US"/>
          </a:p>
          <a:p>
            <a:pPr lvl="1"/>
            <a:r>
              <a:rPr lang="en-GB" smtClean="0"/>
              <a:t>adopting </a:t>
            </a:r>
            <a:r>
              <a:rPr lang="en-GB"/>
              <a:t>demonstrably pretextual policies providing excessive rewards to incidental beneficiaries</a:t>
            </a:r>
            <a:endParaRPr lang="en-US"/>
          </a:p>
          <a:p>
            <a:r>
              <a:rPr lang="en-GB" smtClean="0"/>
              <a:t>breach </a:t>
            </a:r>
            <a:r>
              <a:rPr lang="en-GB"/>
              <a:t>of fair duty to all beneficiaries</a:t>
            </a:r>
            <a:endParaRPr lang="en-US"/>
          </a:p>
          <a:p>
            <a:pPr lvl="1"/>
            <a:r>
              <a:rPr lang="en-GB" smtClean="0"/>
              <a:t>analogy </a:t>
            </a:r>
            <a:r>
              <a:rPr lang="en-GB"/>
              <a:t>to US labour law Duty of Fair Representation?</a:t>
            </a:r>
            <a:endParaRPr lang="en-US"/>
          </a:p>
          <a:p>
            <a:pPr lvl="1"/>
            <a:r>
              <a:rPr lang="en-GB" smtClean="0"/>
              <a:t>reconciling </a:t>
            </a:r>
            <a:r>
              <a:rPr lang="en-GB"/>
              <a:t>competing interests</a:t>
            </a:r>
            <a:endParaRPr lang="en-US"/>
          </a:p>
          <a:p>
            <a:r>
              <a:rPr lang="en-GB" smtClean="0"/>
              <a:t>disclosure </a:t>
            </a:r>
            <a:r>
              <a:rPr lang="en-GB"/>
              <a:t>and transparency</a:t>
            </a:r>
            <a:endParaRPr lang="en-US"/>
          </a:p>
          <a:p>
            <a:pPr lvl="1"/>
            <a:r>
              <a:rPr lang="en-GB" smtClean="0"/>
              <a:t>unclear </a:t>
            </a:r>
            <a:r>
              <a:rPr lang="en-GB"/>
              <a:t>what Trust Law </a:t>
            </a:r>
            <a:r>
              <a:rPr lang="en-GB" smtClean="0"/>
              <a:t>requires: is </a:t>
            </a:r>
            <a:r>
              <a:rPr lang="en-GB"/>
              <a:t>better analogy administrative law?</a:t>
            </a:r>
            <a:endParaRPr lang="en-US"/>
          </a:p>
          <a:p>
            <a:r>
              <a:rPr lang="en-GB" smtClean="0"/>
              <a:t>(???) </a:t>
            </a:r>
            <a:r>
              <a:rPr lang="en-GB"/>
              <a:t>scope of judicial review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smtClean="0"/>
              <a:t>Caveat</a:t>
            </a:r>
            <a:r>
              <a:rPr lang="en-US" smtClean="0"/>
              <a:t>: Requirements of Competition Law</a:t>
            </a:r>
            <a:endParaRPr lang="en-US" u="sn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Private entities are not empowered to restrain trade or abuse dominance because resulting monopoly profits will be spent on worthy causes</a:t>
            </a:r>
          </a:p>
          <a:p>
            <a:r>
              <a:rPr lang="en-US" smtClean="0"/>
              <a:t>Requires legislation in US/UK/EU</a:t>
            </a:r>
          </a:p>
          <a:p>
            <a:r>
              <a:rPr lang="en-US" smtClean="0"/>
              <a:t>Requires authorization in AU/NZ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Applying Concept to Recent Controversies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Kerry Packer and the Cricket Wars</a:t>
            </a:r>
          </a:p>
          <a:p>
            <a:r>
              <a:rPr lang="en-US" smtClean="0"/>
              <a:t>NRL governance pre-ARL commission</a:t>
            </a:r>
          </a:p>
          <a:p>
            <a:r>
              <a:rPr lang="en-US" smtClean="0"/>
              <a:t>England Cricket Board</a:t>
            </a:r>
          </a:p>
          <a:p>
            <a:r>
              <a:rPr lang="en-US" smtClean="0"/>
              <a:t>Indian Premier League</a:t>
            </a:r>
          </a:p>
          <a:p>
            <a:r>
              <a:rPr lang="en-US" smtClean="0"/>
              <a:t>US baseball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 and Comments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U.S. Model of Sports Governance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Dis-integration</a:t>
            </a:r>
          </a:p>
          <a:p>
            <a:r>
              <a:rPr lang="en-US" smtClean="0"/>
              <a:t>Highly successful closed professional sports leagues</a:t>
            </a:r>
          </a:p>
          <a:p>
            <a:r>
              <a:rPr lang="en-US" smtClean="0"/>
              <a:t>Professional minor leagues contracting with major league clubs</a:t>
            </a:r>
          </a:p>
          <a:p>
            <a:r>
              <a:rPr lang="en-US" smtClean="0"/>
              <a:t>Independently regulated college sports</a:t>
            </a:r>
          </a:p>
          <a:p>
            <a:r>
              <a:rPr lang="en-US" smtClean="0"/>
              <a:t>Amateur sports: governing boards only regulate national team participation</a:t>
            </a:r>
          </a:p>
          <a:p>
            <a:r>
              <a:rPr lang="en-US" smtClean="0"/>
              <a:t>Independently regulated primary and secondary school sports</a:t>
            </a:r>
          </a:p>
          <a:p>
            <a:r>
              <a:rPr lang="en-US" smtClean="0"/>
              <a:t>Youth and adult recreation through local parks districts</a:t>
            </a:r>
          </a:p>
          <a:p>
            <a:r>
              <a:rPr lang="en-US" smtClean="0"/>
              <a:t>Private elite youth leagues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Sports Governance Most Everywhere Else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Integrated under sports governing board </a:t>
            </a:r>
          </a:p>
          <a:p>
            <a:r>
              <a:rPr lang="en-US" smtClean="0"/>
              <a:t>Regulates (to varying degrees) the elite commercial professional sports competition</a:t>
            </a:r>
          </a:p>
          <a:p>
            <a:r>
              <a:rPr lang="en-US" smtClean="0"/>
              <a:t>(Usually) open leagues: promotion &amp; relegation</a:t>
            </a:r>
          </a:p>
          <a:p>
            <a:r>
              <a:rPr lang="en-US" smtClean="0"/>
              <a:t>NGB oversees all aspects of professional, representative, and amateur game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6553200" cy="1066800"/>
          </a:xfrm>
        </p:spPr>
        <p:txBody>
          <a:bodyPr/>
          <a:lstStyle/>
          <a:p>
            <a:r>
              <a:rPr lang="en-US" smtClean="0"/>
              <a:t>NGB Responsibilities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6705600" cy="4325112"/>
          </a:xfrm>
        </p:spPr>
        <p:txBody>
          <a:bodyPr>
            <a:normAutofit fontScale="92500"/>
          </a:bodyPr>
          <a:lstStyle/>
          <a:p>
            <a:r>
              <a:rPr lang="en-US" smtClean="0"/>
              <a:t>overseeing </a:t>
            </a:r>
            <a:r>
              <a:rPr lang="en-US"/>
              <a:t>the commercial operation of elite professional club competitions; </a:t>
            </a:r>
            <a:endParaRPr lang="en-US" smtClean="0"/>
          </a:p>
          <a:p>
            <a:r>
              <a:rPr lang="en-US" smtClean="0"/>
              <a:t>developing </a:t>
            </a:r>
            <a:r>
              <a:rPr lang="en-US"/>
              <a:t>talent for and managing international representative </a:t>
            </a:r>
            <a:r>
              <a:rPr lang="en-US" smtClean="0"/>
              <a:t>teams</a:t>
            </a:r>
          </a:p>
          <a:p>
            <a:r>
              <a:rPr lang="en-US" smtClean="0"/>
              <a:t>funding </a:t>
            </a:r>
            <a:r>
              <a:rPr lang="en-US"/>
              <a:t>grass-roots amateur clubs or organizations </a:t>
            </a:r>
            <a:r>
              <a:rPr lang="en-US" smtClean="0"/>
              <a:t>for purposes of:</a:t>
            </a:r>
          </a:p>
          <a:p>
            <a:pPr lvl="1"/>
            <a:r>
              <a:rPr lang="en-US" smtClean="0"/>
              <a:t> </a:t>
            </a:r>
            <a:r>
              <a:rPr lang="en-US"/>
              <a:t>youth </a:t>
            </a:r>
            <a:r>
              <a:rPr lang="en-US" smtClean="0"/>
              <a:t>recreation</a:t>
            </a:r>
          </a:p>
          <a:p>
            <a:pPr lvl="1"/>
            <a:r>
              <a:rPr lang="en-US" smtClean="0"/>
              <a:t>development </a:t>
            </a:r>
            <a:r>
              <a:rPr lang="en-US"/>
              <a:t>of elite young </a:t>
            </a:r>
            <a:r>
              <a:rPr lang="en-US" smtClean="0"/>
              <a:t>talent</a:t>
            </a:r>
          </a:p>
          <a:p>
            <a:pPr lvl="1"/>
            <a:r>
              <a:rPr lang="en-US" smtClean="0"/>
              <a:t>adult recreation</a:t>
            </a:r>
            <a:endParaRPr lang="en-US"/>
          </a:p>
        </p:txBody>
      </p:sp>
      <p:pic>
        <p:nvPicPr>
          <p:cNvPr id="10242" name="Picture 2" descr="http://images.brisbanetimes.com.au/2012/02/10/3010921/commish_729-420x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1" y="762000"/>
            <a:ext cx="2133599" cy="1463040"/>
          </a:xfrm>
          <a:prstGeom prst="rect">
            <a:avLst/>
          </a:prstGeom>
          <a:noFill/>
        </p:spPr>
      </p:pic>
      <p:pic>
        <p:nvPicPr>
          <p:cNvPr id="10244" name="Picture 4" descr="http://newsjustnow.com/wp-content/uploads/2011/08/Gold-Coast-Titans-vs-Melbourne-Stor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2286000"/>
            <a:ext cx="1524000" cy="1524000"/>
          </a:xfrm>
          <a:prstGeom prst="rect">
            <a:avLst/>
          </a:prstGeom>
          <a:noFill/>
        </p:spPr>
      </p:pic>
      <p:pic>
        <p:nvPicPr>
          <p:cNvPr id="10246" name="Picture 6" descr="http://www.whiteribbon.org.au/uploads/updates/images/partner-update-5-ima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58050" y="3886200"/>
            <a:ext cx="1885950" cy="1304926"/>
          </a:xfrm>
          <a:prstGeom prst="rect">
            <a:avLst/>
          </a:prstGeom>
          <a:noFill/>
        </p:spPr>
      </p:pic>
      <p:pic>
        <p:nvPicPr>
          <p:cNvPr id="10248" name="Picture 8" descr="http://www-static3.sportingpulse.com/pics/00/00/07/58/75864_1_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5200" y="5486400"/>
            <a:ext cx="1828800" cy="137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Civil Society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Anglo-American development of sports through private association</a:t>
            </a:r>
          </a:p>
          <a:p>
            <a:r>
              <a:rPr lang="en-US" smtClean="0"/>
              <a:t>Contrast Franco-German development of sport only with governmental approval, to serve military or other social ends</a:t>
            </a:r>
          </a:p>
          <a:p>
            <a:r>
              <a:rPr lang="en-US" smtClean="0"/>
              <a:t>Reluctance of government to micro-manage</a:t>
            </a:r>
          </a:p>
          <a:p>
            <a:r>
              <a:rPr lang="en-US" smtClean="0"/>
              <a:t>But sport now seen as serving public interest goals, rather than purely for benefit of “club members”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The Public Interest in Sports Governance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Public health strengthened through sports participation for youth and adults</a:t>
            </a:r>
          </a:p>
          <a:p>
            <a:r>
              <a:rPr lang="en-US" smtClean="0"/>
              <a:t>Other social virtues of sports participation: teamwork, discipline, etc.</a:t>
            </a:r>
          </a:p>
          <a:p>
            <a:r>
              <a:rPr lang="en-US" smtClean="0"/>
              <a:t>Social bonding</a:t>
            </a:r>
          </a:p>
          <a:p>
            <a:pPr lvl="1"/>
            <a:r>
              <a:rPr lang="en-US" smtClean="0"/>
              <a:t>community identity</a:t>
            </a:r>
          </a:p>
          <a:p>
            <a:pPr lvl="1"/>
            <a:r>
              <a:rPr lang="en-US" smtClean="0"/>
              <a:t>inclusion in multicultural context</a:t>
            </a:r>
          </a:p>
          <a:p>
            <a:r>
              <a:rPr lang="en-US" smtClean="0"/>
              <a:t>Pride in success of representatives teams</a:t>
            </a:r>
          </a:p>
          <a:p>
            <a:r>
              <a:rPr lang="en-US" smtClean="0"/>
              <a:t>Maximize consumer welfare by ensuring that professional spectator sports are operated in a way that maximizes output and renders output responsive to consumer preferences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Sports Governance Contrary to the Public Interest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686800" cy="2474976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Corruption</a:t>
            </a:r>
          </a:p>
          <a:p>
            <a:r>
              <a:rPr lang="en-US" smtClean="0"/>
              <a:t>Favouring particular stakeholders based on politics or logrolling</a:t>
            </a:r>
          </a:p>
          <a:p>
            <a:r>
              <a:rPr lang="en-US" smtClean="0"/>
              <a:t>Pretext to permit spectator consumption of sport that is not supportable in the marketplace and does not serve other public-regarding goals</a:t>
            </a:r>
            <a:endParaRPr lang="en-US"/>
          </a:p>
        </p:txBody>
      </p:sp>
      <p:pic>
        <p:nvPicPr>
          <p:cNvPr id="7170" name="Picture 2" descr="http://www.theage.com.au/ffximage/2005/12/27/packer_9_gallery__264x4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548909"/>
            <a:ext cx="1524000" cy="2309091"/>
          </a:xfrm>
          <a:prstGeom prst="rect">
            <a:avLst/>
          </a:prstGeom>
          <a:noFill/>
        </p:spPr>
      </p:pic>
      <p:pic>
        <p:nvPicPr>
          <p:cNvPr id="7172" name="Picture 4" descr="http://i.telegraph.co.uk/multimedia/archive/02183/edgbaston_2183044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4724400"/>
            <a:ext cx="3409360" cy="2133600"/>
          </a:xfrm>
          <a:prstGeom prst="rect">
            <a:avLst/>
          </a:prstGeom>
          <a:noFill/>
        </p:spPr>
      </p:pic>
      <p:pic>
        <p:nvPicPr>
          <p:cNvPr id="7174" name="Picture 6" descr="http://media.foxsports.com.au/pve/FSV_NRL_A1-convert-1920x108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16035" y="4876800"/>
            <a:ext cx="3527965" cy="1981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Key: Conflict-Free Governance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/>
              <a:t>For commercial leagues, need residual claimant</a:t>
            </a:r>
          </a:p>
          <a:p>
            <a:pPr lvl="1"/>
            <a:r>
              <a:rPr lang="en-US" smtClean="0"/>
              <a:t>NASCAR</a:t>
            </a:r>
          </a:p>
          <a:p>
            <a:pPr lvl="1"/>
            <a:r>
              <a:rPr lang="en-US" smtClean="0"/>
              <a:t>AFL Commission</a:t>
            </a:r>
          </a:p>
          <a:p>
            <a:pPr lvl="1"/>
            <a:r>
              <a:rPr lang="en-US" smtClean="0"/>
              <a:t>Australian Rugby League Commission</a:t>
            </a:r>
          </a:p>
          <a:p>
            <a:r>
              <a:rPr lang="en-US" smtClean="0"/>
              <a:t>For NGBs, need directors free to operate in best interests of the sport</a:t>
            </a:r>
          </a:p>
          <a:p>
            <a:pPr lvl="1"/>
            <a:r>
              <a:rPr lang="en-US" smtClean="0"/>
              <a:t>England Cricket Board</a:t>
            </a:r>
          </a:p>
          <a:p>
            <a:pPr lvl="1"/>
            <a:r>
              <a:rPr lang="en-US" smtClean="0"/>
              <a:t>Club v Country battles in Six Nations rugby</a:t>
            </a:r>
          </a:p>
          <a:p>
            <a:r>
              <a:rPr lang="en-US" smtClean="0"/>
              <a:t>Problems with the “good and the great”</a:t>
            </a:r>
          </a:p>
          <a:p>
            <a:pPr lvl="1"/>
            <a:r>
              <a:rPr lang="en-US" smtClean="0"/>
              <a:t>no metric to judge balancing of legitimate interests</a:t>
            </a:r>
          </a:p>
          <a:p>
            <a:pPr lvl="1"/>
            <a:r>
              <a:rPr lang="en-US" smtClean="0"/>
              <a:t>no way to assess principle v prejudice: T20 cricket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Key: Identified Beneficiaries on Whose Behalf Trustees can Act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Need proxy to allow balancing of various public interests</a:t>
            </a:r>
          </a:p>
          <a:p>
            <a:r>
              <a:rPr lang="en-US" smtClean="0"/>
              <a:t>Proposed beneficiaries: individual youth and adult recreational participation in local clubs</a:t>
            </a:r>
          </a:p>
          <a:p>
            <a:r>
              <a:rPr lang="en-US" smtClean="0"/>
              <a:t>Charge to NGB:</a:t>
            </a:r>
          </a:p>
          <a:p>
            <a:pPr lvl="1"/>
            <a:r>
              <a:rPr lang="en-US" smtClean="0">
                <a:solidFill>
                  <a:schemeClr val="tx1"/>
                </a:solidFill>
              </a:rPr>
              <a:t>maximize revenues from commercially-appealing domestic club compensation, and use a percentage of gross revenue to fund grass-roots sports</a:t>
            </a:r>
          </a:p>
          <a:p>
            <a:pPr lvl="1"/>
            <a:r>
              <a:rPr lang="en-US" smtClean="0">
                <a:solidFill>
                  <a:schemeClr val="tx1"/>
                </a:solidFill>
              </a:rPr>
              <a:t>prudent investment in representative teams results in both on-field success and off-field revenues, a percentage of which are used to fund grass-roots sports</a:t>
            </a:r>
          </a:p>
          <a:p>
            <a:pPr lvl="1"/>
            <a:r>
              <a:rPr lang="en-US" smtClean="0">
                <a:solidFill>
                  <a:schemeClr val="tx1"/>
                </a:solidFill>
              </a:rPr>
              <a:t>“profits” taxed from professional leagues and national teams are used to provide subsidies and funding for youth and adult recreational sports beneficiaries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97</TotalTime>
  <Words>680</Words>
  <Application>Microsoft Office PowerPoint</Application>
  <PresentationFormat>On-screen Show (4:3)</PresentationFormat>
  <Paragraphs>88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Georgia</vt:lpstr>
      <vt:lpstr>Lucida Sans Unicode</vt:lpstr>
      <vt:lpstr>Wingdings 2</vt:lpstr>
      <vt:lpstr>Urban</vt:lpstr>
      <vt:lpstr>The Trusteeship Concept for Sports Governing Boards</vt:lpstr>
      <vt:lpstr>U.S. Model of Sports Governance</vt:lpstr>
      <vt:lpstr>Sports Governance Most Everywhere Else</vt:lpstr>
      <vt:lpstr>NGB Responsibilities</vt:lpstr>
      <vt:lpstr>Civil Society</vt:lpstr>
      <vt:lpstr>The Public Interest in Sports Governance</vt:lpstr>
      <vt:lpstr>Sports Governance Contrary to the Public Interest</vt:lpstr>
      <vt:lpstr>Key: Conflict-Free Governance</vt:lpstr>
      <vt:lpstr>Key: Identified Beneficiaries on Whose Behalf Trustees can Act</vt:lpstr>
      <vt:lpstr>Two Kinds of Trust Obligations</vt:lpstr>
      <vt:lpstr>Obligations of Sports Trustees</vt:lpstr>
      <vt:lpstr>Caveat: Requirements of Competition Law</vt:lpstr>
      <vt:lpstr>Applying Concept to Recent Controversies</vt:lpstr>
      <vt:lpstr>Questions and Comments</vt:lpstr>
    </vt:vector>
  </TitlesOfParts>
  <Company>PSU Dickinson School of Law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Trusteeship Concept for Sports Governing Boards</dc:title>
  <dc:creator>Ross</dc:creator>
  <cp:lastModifiedBy>Steve</cp:lastModifiedBy>
  <cp:revision>76</cp:revision>
  <dcterms:created xsi:type="dcterms:W3CDTF">2012-04-26T17:35:22Z</dcterms:created>
  <dcterms:modified xsi:type="dcterms:W3CDTF">2014-03-15T22:16:45Z</dcterms:modified>
</cp:coreProperties>
</file>