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0" r:id="rId2"/>
    <p:sldId id="273" r:id="rId3"/>
    <p:sldId id="274" r:id="rId4"/>
    <p:sldId id="260" r:id="rId5"/>
    <p:sldId id="275" r:id="rId6"/>
    <p:sldId id="262" r:id="rId7"/>
    <p:sldId id="256" r:id="rId8"/>
    <p:sldId id="276" r:id="rId9"/>
    <p:sldId id="277" r:id="rId10"/>
    <p:sldId id="265" r:id="rId11"/>
    <p:sldId id="266" r:id="rId12"/>
    <p:sldId id="267" r:id="rId13"/>
    <p:sldId id="258" r:id="rId14"/>
    <p:sldId id="259" r:id="rId15"/>
    <p:sldId id="286" r:id="rId16"/>
    <p:sldId id="284" r:id="rId17"/>
    <p:sldId id="287" r:id="rId18"/>
    <p:sldId id="268" r:id="rId19"/>
    <p:sldId id="257" r:id="rId20"/>
    <p:sldId id="280" r:id="rId21"/>
    <p:sldId id="278" r:id="rId22"/>
    <p:sldId id="271" r:id="rId23"/>
    <p:sldId id="272" r:id="rId24"/>
    <p:sldId id="279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1995F-E099-422F-BA6F-94AA1CC0F2D6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4F2D-C74F-40ED-A804-26D0EB16C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Keep all of these important documents in one, central, secure place at home.</a:t>
            </a:r>
          </a:p>
          <a:p>
            <a:r>
              <a:rPr lang="en-US" dirty="0" smtClean="0"/>
              <a:t>2. Make sure your family members know where to find it.</a:t>
            </a:r>
          </a:p>
          <a:p>
            <a:r>
              <a:rPr lang="en-US" dirty="0" smtClean="0"/>
              <a:t>3. You may even make a copy and give the copied documents</a:t>
            </a:r>
            <a:r>
              <a:rPr lang="en-US" baseline="0" dirty="0" smtClean="0"/>
              <a:t> to a </a:t>
            </a:r>
            <a:r>
              <a:rPr lang="en-US" b="1" baseline="0" dirty="0" smtClean="0"/>
              <a:t>trusted</a:t>
            </a:r>
            <a:r>
              <a:rPr lang="en-US" baseline="0" dirty="0" smtClean="0"/>
              <a:t> friend. </a:t>
            </a:r>
          </a:p>
          <a:p>
            <a:r>
              <a:rPr lang="en-US" baseline="0" dirty="0" smtClean="0"/>
              <a:t>4. Marriage and birth certificates of your children may strengthen your case in court, showing you have roots in the community.</a:t>
            </a:r>
          </a:p>
          <a:p>
            <a:r>
              <a:rPr lang="en-US" baseline="0" dirty="0" smtClean="0"/>
              <a:t>5 . Your friends or family can use you’re </a:t>
            </a:r>
            <a:r>
              <a:rPr lang="en-US" b="1" baseline="0" dirty="0" smtClean="0"/>
              <a:t>Alien-number </a:t>
            </a:r>
            <a:r>
              <a:rPr lang="en-US" b="0" baseline="0" dirty="0" smtClean="0"/>
              <a:t>(“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Alien Registration Number” a number that starts with an “A” and is followed by eight-digits.  Not everyone has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A-number. Usually given to those who apply for adjustment of states, Employment authorization documents, visas, or are those who are in deportation proceedings), </a:t>
            </a:r>
            <a:r>
              <a:rPr lang="en-US" b="0" baseline="0" dirty="0" smtClean="0"/>
              <a:t>full name, and date of birth to locate you in the case that you are detained. </a:t>
            </a:r>
          </a:p>
          <a:p>
            <a:r>
              <a:rPr lang="en-US" b="0" baseline="0" dirty="0" smtClean="0"/>
              <a:t>6. If you have been paying your taxes, it will strengthen your case </a:t>
            </a:r>
            <a:r>
              <a:rPr lang="en-US" baseline="0" dirty="0" smtClean="0"/>
              <a:t>in court.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E4FB-D2D0-48D8-AF5A-207A7F0443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8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Your Know Your Rights card will inform ICE authorities that you have the right to remain silent, and you wish to contact your attorney.</a:t>
            </a:r>
          </a:p>
          <a:p>
            <a:pPr marL="228600" indent="-228600">
              <a:buAutoNum type="arabicPeriod"/>
            </a:pPr>
            <a:r>
              <a:rPr lang="en-US" dirty="0" smtClean="0"/>
              <a:t>You have a right to call your lawyer. </a:t>
            </a:r>
          </a:p>
          <a:p>
            <a:pPr marL="228600" indent="-228600">
              <a:buAutoNum type="arabicPeriod"/>
            </a:pPr>
            <a:r>
              <a:rPr lang="en-US" dirty="0" smtClean="0"/>
              <a:t>Never</a:t>
            </a:r>
            <a:r>
              <a:rPr lang="en-US" baseline="0" dirty="0" smtClean="0"/>
              <a:t> sign anything, even if the authorities assure that “this is routine, it’s to protect you.” Never sign anything without consulting your lawyer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E4FB-D2D0-48D8-AF5A-207A7F0443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4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your loved</a:t>
            </a:r>
            <a:r>
              <a:rPr lang="en-US" baseline="0" dirty="0" smtClean="0"/>
              <a:t> one’s A-number, full name, and date of birth ready.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E4FB-D2D0-48D8-AF5A-207A7F0443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1.Before having any problems</a:t>
            </a:r>
            <a:r>
              <a:rPr lang="en-US" baseline="0" dirty="0" smtClean="0"/>
              <a:t> with the authorities, you should identify a trusted immigration attorney who you will use in case of a problem with the police or ICE.</a:t>
            </a:r>
          </a:p>
          <a:p>
            <a:r>
              <a:rPr lang="en-US" baseline="0" dirty="0" smtClean="0"/>
              <a:t>2. We have a list of good, trusted immigration attorneys, who charge reasonable fees.</a:t>
            </a:r>
          </a:p>
          <a:p>
            <a:r>
              <a:rPr lang="en-US" baseline="0" dirty="0" smtClean="0"/>
              <a:t>3. Be very careful when choosing an attorney: Many “immigration attorneys” know very little about immigration, make lots of promises about protecting you from being deported, and charge a lot of money. </a:t>
            </a:r>
          </a:p>
          <a:p>
            <a:r>
              <a:rPr lang="en-US" baseline="0" dirty="0" smtClean="0"/>
              <a:t>4. Talk to your lawyer about your safety plan (aka prosecutorial discretion)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E4FB-D2D0-48D8-AF5A-207A7F0443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0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Public notaries, or “</a:t>
            </a:r>
            <a:r>
              <a:rPr lang="en-US" baseline="0" dirty="0" err="1" smtClean="0"/>
              <a:t>Notarios</a:t>
            </a:r>
            <a:r>
              <a:rPr lang="en-US" baseline="0" dirty="0" smtClean="0"/>
              <a:t>” are not immigration lawyers, and they cannot give you legal advice. They often say they are “experts on immigration.” and make promises about preventing you from getting arrested.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Notarios</a:t>
            </a:r>
            <a:r>
              <a:rPr lang="en-US" baseline="0" dirty="0" smtClean="0"/>
              <a:t> often charge a lot of money and ask for the amount up front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not trust anyone that promises or guarantees a certain outcome.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not go to a lawyer who is not recommended by an organization or person in the immigrant rights 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2E4FB-D2D0-48D8-AF5A-207A7F0443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2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5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9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2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FD87-9591-4ABF-B164-575F6E2608D7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B32B-A96A-4558-870F-6FE2AB707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lalawyer.org/" TargetMode="External"/><Relationship Id="rId2" Type="http://schemas.openxmlformats.org/officeDocument/2006/relationships/hyperlink" Target="https://www.immigrationadvocates.org/nonprofit/legaldirector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66492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Rights and Resources:</a:t>
            </a:r>
            <a:b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Ways to Support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Immigrants Post-Election in Pennsylvania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0861" y="5027886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Judy Kim, PICC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Jennifer Lee, Temple Law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Jaya Ramji-Nogales, Temple Law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reviews.123rf.com/images/Mr_Vector/Mr_Vector0908/Mr_Vector090800016/5301314-Writing-pen-Vector--Stock-Vector-signa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5201" y="5486401"/>
            <a:ext cx="1668951" cy="1166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you are detained or arrested: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120113" cy="4351338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your 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card.</a:t>
            </a:r>
          </a:p>
          <a:p>
            <a:pPr marL="118872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your trusted family member/friend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your immigration attorney</a:t>
            </a: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 anything.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8940800" y="4572000"/>
            <a:ext cx="3048000" cy="266700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a friend or loved one is detained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437546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of local ICE Field Agency:</a:t>
            </a:r>
          </a:p>
          <a:p>
            <a:pPr fontAlgn="base">
              <a:buNone/>
              <a:tabLst>
                <a:tab pos="1828800" algn="l"/>
              </a:tabLs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Philadelphia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Office</a:t>
            </a:r>
          </a:p>
          <a:p>
            <a:pPr fontAlgn="base">
              <a:buNone/>
              <a:tabLst>
                <a:tab pos="1828800" algn="l"/>
              </a:tabLs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1600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Callowhill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St. 6th Floor</a:t>
            </a:r>
          </a:p>
          <a:p>
            <a:pPr fontAlgn="base">
              <a:buNone/>
              <a:tabLst>
                <a:tab pos="1828800" algn="l"/>
              </a:tabLs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Philadelphia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PA, 19130</a:t>
            </a:r>
          </a:p>
          <a:p>
            <a:pPr fontAlgn="base">
              <a:buNone/>
              <a:tabLst>
                <a:tab pos="1828800" algn="l"/>
              </a:tabLs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Phone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(215)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656-7164</a:t>
            </a:r>
          </a:p>
          <a:p>
            <a:pPr fontAlgn="base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locator.ice.gov</a:t>
            </a:r>
          </a:p>
          <a:p>
            <a:pPr marL="0" indent="0" fontAlgn="base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your lawyer for help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Finding Good Legal Representation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08362"/>
            <a:ext cx="12128740" cy="4649637"/>
          </a:xfrm>
        </p:spPr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attorney you will use 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happens. </a:t>
            </a:r>
          </a:p>
          <a:p>
            <a:pPr marL="576072" indent="-457200">
              <a:buFont typeface="+mj-lt"/>
              <a:buAutoNum type="arabicPeriod" startAt="4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+mj-lt"/>
              <a:buAutoNum type="arabicPeriod" startAt="4"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get scammed!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Find a trusted lawyer!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Nonprofit lawyers: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www.immigrationadvocates.org/nonprofit/legaldirectory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lawyers: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www.ailalawyer.org/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a community organization who you can trust</a:t>
            </a:r>
          </a:p>
          <a:p>
            <a:pPr marL="0" indent="0">
              <a:buNone/>
            </a:pP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6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46957" y="0"/>
            <a:ext cx="12338957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Non-profit lawyers: statewide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Berks County: Catholic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Charities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 County Women’s Resource Center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Franklin County Legal Services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Harrisburg: Catholic Charities, International Service Ctr.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Lehigh County: Catholic Charities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Pittsburgh: Jewish Family and Children Services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York County: Pennsylvania Immigration Resource Center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Statewide: Friends of Farmworkers</a:t>
            </a:r>
          </a:p>
        </p:txBody>
      </p:sp>
    </p:spTree>
    <p:extLst>
      <p:ext uri="{BB962C8B-B14F-4D97-AF65-F5344CB8AC3E}">
        <p14:creationId xmlns:p14="http://schemas.microsoft.com/office/powerpoint/2010/main" val="30940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Non-profit lawyers: Philly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Ceiba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(tax assistance)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Legal Services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Esperanza Immigration Legal Services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Hebrew Immigrant Aid Society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Nationalities Service Center</a:t>
            </a:r>
          </a:p>
        </p:txBody>
      </p:sp>
    </p:spTree>
    <p:extLst>
      <p:ext uri="{BB962C8B-B14F-4D97-AF65-F5344CB8AC3E}">
        <p14:creationId xmlns:p14="http://schemas.microsoft.com/office/powerpoint/2010/main" val="40377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Statewide community orgs.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Allentown: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Apoyo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Integración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Hispanoamericano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PA: Movement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Immigrant Leaders in PA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Gettysburg: Casa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Harrisburg: Catholic Charities, International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Center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Pittsburgh: Casa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Jose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Pittsburgh: Jewish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and Children Services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" y="0"/>
            <a:ext cx="120777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Philly-area community orgs.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20586"/>
            <a:ext cx="12192000" cy="5437414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ACLAMO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Center, Norristown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AFRICOM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Aquinas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Asian Americans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</a:p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Juntos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Sanctuary Movement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Apoyo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Comunication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Upper Darby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49" y="718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Notario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Fraud	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1587260"/>
            <a:ext cx="12059728" cy="5270739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public notaries, or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notarios</a:t>
            </a:r>
            <a:endParaRPr lang="en-US" sz="5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trust anybody who promises specific results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pay too much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for a written contract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to see their lawyer’s license</a:t>
            </a:r>
          </a:p>
          <a:p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47157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Stay informed!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92086"/>
            <a:ext cx="12192000" cy="48659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https://pennstatelaw.psu.edu/immigration-after-election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Rights and resources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 planning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good legal representation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organize and advocate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State-wide resources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90445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Organize &amp; Advocate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128"/>
            <a:ext cx="12192000" cy="5313871"/>
          </a:xfrm>
        </p:spPr>
        <p:txBody>
          <a:bodyPr>
            <a:noAutofit/>
          </a:bodyPr>
          <a:lstStyle/>
          <a:p>
            <a:pPr marL="1143000" indent="-1143000" algn="ctr">
              <a:spcBef>
                <a:spcPts val="2400"/>
              </a:spcBef>
              <a:buFont typeface="+mj-lt"/>
              <a:buAutoNum type="arabicPeriod" startAt="6"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existing resources!</a:t>
            </a:r>
          </a:p>
          <a:p>
            <a:pPr marL="1143000" indent="-1143000" algn="ctr">
              <a:spcBef>
                <a:spcPts val="2400"/>
              </a:spcBef>
              <a:buFont typeface="+mj-lt"/>
              <a:buAutoNum type="arabicPeriod" startAt="6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Plug into PICC’s statewide network</a:t>
            </a:r>
          </a:p>
          <a:p>
            <a:pPr marL="1143000" indent="-1143000" algn="ctr">
              <a:spcBef>
                <a:spcPts val="2400"/>
              </a:spcBef>
              <a:buFont typeface="+mj-lt"/>
              <a:buAutoNum type="arabicPeriod" startAt="6"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ongoing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ampaigns in PA </a:t>
            </a:r>
          </a:p>
          <a:p>
            <a:pPr marL="1143000" indent="-1143000" algn="ctr">
              <a:spcBef>
                <a:spcPts val="2400"/>
              </a:spcBef>
              <a:buFont typeface="+mj-lt"/>
              <a:buAutoNum type="arabicPeriod" startAt="6"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involved!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0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Organize &amp; Advocate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842"/>
            <a:ext cx="12192000" cy="5538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recreate the wheel - use existing resources!</a:t>
            </a:r>
          </a:p>
          <a:p>
            <a:pPr marL="0" indent="0">
              <a:buNone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Deportation Defense Packets and Plans</a:t>
            </a:r>
          </a:p>
          <a:p>
            <a:pPr marL="457200" lvl="1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Immigration Raids</a:t>
            </a:r>
          </a:p>
          <a:p>
            <a:pPr marL="457200" lvl="1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 Cards</a:t>
            </a:r>
          </a:p>
          <a:p>
            <a:pPr marL="914400" lvl="2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0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Organize &amp; Advocate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842"/>
            <a:ext cx="12192000" cy="5538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Plug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PICC and its statewide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Is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</a:p>
          <a:p>
            <a:pPr marL="457200" lvl="1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101 Training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(February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Convening in Harrisburg (May 2017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4" y="0"/>
            <a:ext cx="12105736" cy="1656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ongoing campaigns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Pennsylvania 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(most led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immigrants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hemselves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3909"/>
            <a:ext cx="12192000" cy="512409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Shut Down Berks - Family Detention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MILPA – Fight for Drivers’ Licenses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PFUN – Non-Cooperation with ICE Holds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PhilaPOSH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Day Laborer Organizing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PICC – ICE Out of Schools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/New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Sanctuary Movement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Supporting Families in Deportation Proceedings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University Groups – “Sanctuary” Campuses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4" y="1"/>
            <a:ext cx="12105736" cy="103516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Get Involved!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7698"/>
            <a:ext cx="12192000" cy="5650302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 you can best </a:t>
            </a:r>
          </a:p>
          <a:p>
            <a:pPr marL="0" lvl="1" indent="0"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ongoing organizing</a:t>
            </a:r>
          </a:p>
          <a:p>
            <a:pPr lvl="2"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Donate money</a:t>
            </a:r>
          </a:p>
          <a:p>
            <a:pPr lvl="2" algn="ctr">
              <a:spcAft>
                <a:spcPts val="2400"/>
              </a:spcAft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kind services</a:t>
            </a:r>
          </a:p>
          <a:p>
            <a:pPr marL="457200" lvl="1" indent="0"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 voice heard!</a:t>
            </a:r>
          </a:p>
          <a:p>
            <a:pPr lvl="2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Write, call, or visit your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elected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0971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Actions Immigrant Families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Take Post-Election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45223"/>
            <a:ext cx="12192000" cy="5512777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00000"/>
              </a:lnSpc>
              <a:buFont typeface="+mj-lt"/>
              <a:buAutoNum type="arabicPeriod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</a:t>
            </a:r>
          </a:p>
          <a:p>
            <a:pPr marL="1143000" indent="-1143000">
              <a:lnSpc>
                <a:spcPct val="100000"/>
              </a:lnSpc>
              <a:buFont typeface="+mj-lt"/>
              <a:buAutoNum type="arabicPeriod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</a:p>
          <a:p>
            <a:pPr marL="1143000" indent="-1143000">
              <a:lnSpc>
                <a:spcPct val="100000"/>
              </a:lnSpc>
              <a:buFont typeface="+mj-lt"/>
              <a:buAutoNum type="arabicPeriod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safety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marL="1143000" indent="-1143000">
              <a:buFont typeface="+mj-lt"/>
              <a:buAutoNum type="arabicPeriod" startAt="4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attorney you will use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happens.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+mj-lt"/>
              <a:buAutoNum type="arabicPeriod" startAt="4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get scammed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5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0971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Actions Immigrant Supporters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Take Post-Election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85668"/>
            <a:ext cx="12192000" cy="5072332"/>
          </a:xfrm>
        </p:spPr>
        <p:txBody>
          <a:bodyPr>
            <a:noAutofit/>
          </a:bodyPr>
          <a:lstStyle/>
          <a:p>
            <a:pPr marL="1143000" indent="-11430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existing resources!</a:t>
            </a:r>
          </a:p>
          <a:p>
            <a:pPr marL="1143000" indent="-11430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Plug into PICC’s statewide network</a:t>
            </a:r>
          </a:p>
          <a:p>
            <a:pPr marL="1143000" indent="-11430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ongoing campaigns in PA </a:t>
            </a:r>
          </a:p>
          <a:p>
            <a:pPr marL="1143000" indent="-11430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involved!</a:t>
            </a:r>
          </a:p>
          <a:p>
            <a:pPr marL="1143000" indent="-11430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on &amp; build state-wide resources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Safety Planning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 algn="ctr">
              <a:lnSpc>
                <a:spcPct val="150000"/>
              </a:lnSpc>
              <a:buFont typeface="+mj-lt"/>
              <a:buAutoNum type="arabicPeriod"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prepared!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907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2590"/>
            <a:ext cx="12192000" cy="555541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the right to remain silent. Always.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police ask for identification, only show REAL identification. No fake licenses, fake names, borrowed ID’s, etc.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carry foreign documents with you 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Non-US Passport)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tell police what country you are from. Police do not have to ask you where you’re from, how you got to the country, any questions about immigration history, etc.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sign anything before speaking with an attorney first.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prepared!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40972"/>
            <a:ext cx="12192000" cy="56170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ctr">
              <a:spcAft>
                <a:spcPts val="3600"/>
              </a:spcAft>
              <a:buFont typeface="+mj-lt"/>
              <a:buAutoNum type="arabicPeriod" startAt="2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your documents</a:t>
            </a:r>
          </a:p>
          <a:p>
            <a:pPr marL="1371600" indent="-1371600" algn="ctr">
              <a:buFont typeface="+mj-lt"/>
              <a:buAutoNum type="arabicPeriod" startAt="2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safety plan</a:t>
            </a:r>
          </a:p>
        </p:txBody>
      </p:sp>
    </p:spTree>
    <p:extLst>
      <p:ext uri="{BB962C8B-B14F-4D97-AF65-F5344CB8AC3E}">
        <p14:creationId xmlns:p14="http://schemas.microsoft.com/office/powerpoint/2010/main" val="606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1827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Organize your documents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81819"/>
            <a:ext cx="12192000" cy="567618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Birth certificate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 with name &amp; picture: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Passport, Government-issued ID, Work ID 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Marriage certificate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Birth certificates for your children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A-number, full name, and Date of Birth written down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ITIN/tax returns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and/or criminal records</a:t>
            </a:r>
          </a:p>
          <a:p>
            <a:pPr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your family knows where these documents are.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Create a safety plan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8468"/>
            <a:ext cx="12192000" cy="5529532"/>
          </a:xfrm>
        </p:spPr>
        <p:txBody>
          <a:bodyPr>
            <a:noAutofit/>
          </a:bodyPr>
          <a:lstStyle/>
          <a:p>
            <a:pPr lvl="1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list of and memorize important phone numbers</a:t>
            </a:r>
          </a:p>
          <a:p>
            <a:pPr lvl="1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security</a:t>
            </a:r>
          </a:p>
          <a:p>
            <a:pPr lvl="1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 &amp; guardians</a:t>
            </a:r>
          </a:p>
        </p:txBody>
      </p:sp>
    </p:spTree>
    <p:extLst>
      <p:ext uri="{BB962C8B-B14F-4D97-AF65-F5344CB8AC3E}">
        <p14:creationId xmlns:p14="http://schemas.microsoft.com/office/powerpoint/2010/main" val="76231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09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Safety plan: talk to your family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8468"/>
            <a:ext cx="12192000" cy="5529532"/>
          </a:xfrm>
        </p:spPr>
        <p:txBody>
          <a:bodyPr>
            <a:noAutofit/>
          </a:bodyPr>
          <a:lstStyle/>
          <a:p>
            <a:pPr lvl="1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will take care of your children?</a:t>
            </a:r>
          </a:p>
          <a:p>
            <a:pPr lvl="1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should be contacted right away?</a:t>
            </a:r>
          </a:p>
          <a:p>
            <a:pPr lvl="1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member or friend knows where your documents are.</a:t>
            </a:r>
          </a:p>
        </p:txBody>
      </p:sp>
    </p:spTree>
    <p:extLst>
      <p:ext uri="{BB962C8B-B14F-4D97-AF65-F5344CB8AC3E}">
        <p14:creationId xmlns:p14="http://schemas.microsoft.com/office/powerpoint/2010/main" val="127316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0971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Safety plan: carry with you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8468"/>
            <a:ext cx="12192000" cy="5529532"/>
          </a:xfrm>
        </p:spPr>
        <p:txBody>
          <a:bodyPr>
            <a:noAutofit/>
          </a:bodyPr>
          <a:lstStyle/>
          <a:p>
            <a:pPr lvl="1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and phone number of your immigration lawyer</a:t>
            </a:r>
          </a:p>
          <a:p>
            <a:pPr lvl="1"/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rights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</a:t>
            </a:r>
            <a:endParaRPr lang="en-US" sz="5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 driver’s license or green card with your name.</a:t>
            </a:r>
          </a:p>
          <a:p>
            <a:pPr lvl="1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foreign or false documents.</a:t>
            </a:r>
          </a:p>
        </p:txBody>
      </p:sp>
    </p:spTree>
    <p:extLst>
      <p:ext uri="{BB962C8B-B14F-4D97-AF65-F5344CB8AC3E}">
        <p14:creationId xmlns:p14="http://schemas.microsoft.com/office/powerpoint/2010/main" val="17080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1139</Words>
  <Application>Microsoft Office PowerPoint</Application>
  <PresentationFormat>Widescreen</PresentationFormat>
  <Paragraphs>197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Rights and Resources:  10 Ways to Support Immigrants Post-Election in Pennsylvania</vt:lpstr>
      <vt:lpstr>Rights and resources</vt:lpstr>
      <vt:lpstr>Safety Planning</vt:lpstr>
      <vt:lpstr>Know Your Rights</vt:lpstr>
      <vt:lpstr>Be prepared!</vt:lpstr>
      <vt:lpstr>Organize your documents</vt:lpstr>
      <vt:lpstr>Create a safety plan</vt:lpstr>
      <vt:lpstr>Safety plan: talk to your family</vt:lpstr>
      <vt:lpstr>Safety plan: carry with you</vt:lpstr>
      <vt:lpstr>If you are detained or arrested:</vt:lpstr>
      <vt:lpstr>If a friend or loved one is detained:</vt:lpstr>
      <vt:lpstr>Finding Good Legal Representation</vt:lpstr>
      <vt:lpstr>Find a trusted lawyer!</vt:lpstr>
      <vt:lpstr>Non-profit lawyers: statewide</vt:lpstr>
      <vt:lpstr>Non-profit lawyers: Philly</vt:lpstr>
      <vt:lpstr>Statewide community orgs. </vt:lpstr>
      <vt:lpstr>Philly-area community orgs.</vt:lpstr>
      <vt:lpstr>Notario Fraud </vt:lpstr>
      <vt:lpstr>Stay informed!</vt:lpstr>
      <vt:lpstr>How to Organize &amp; Advocate</vt:lpstr>
      <vt:lpstr>How to Organize &amp; Advocate</vt:lpstr>
      <vt:lpstr>How to Organize &amp; Advocate</vt:lpstr>
      <vt:lpstr>Join ongoing campaigns in Pennsylvania  (most led by immigrants themselves)</vt:lpstr>
      <vt:lpstr>Get Involved!</vt:lpstr>
      <vt:lpstr>5 Actions Immigrant Families  Can Take Post-Election</vt:lpstr>
      <vt:lpstr>5 Actions Immigrant Supporters Can Take Post-Election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prepared!</dc:title>
  <dc:creator>Jaya Ramji-Nogales</dc:creator>
  <cp:lastModifiedBy>Brummert, Samantha</cp:lastModifiedBy>
  <cp:revision>37</cp:revision>
  <dcterms:created xsi:type="dcterms:W3CDTF">2016-12-19T18:16:09Z</dcterms:created>
  <dcterms:modified xsi:type="dcterms:W3CDTF">2017-01-06T15:24:48Z</dcterms:modified>
</cp:coreProperties>
</file>