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4"/>
  </p:sldMasterIdLst>
  <p:notesMasterIdLst>
    <p:notesMasterId r:id="rId22"/>
  </p:notesMasterIdLst>
  <p:handoutMasterIdLst>
    <p:handoutMasterId r:id="rId23"/>
  </p:handoutMasterIdLst>
  <p:sldIdLst>
    <p:sldId id="257" r:id="rId5"/>
    <p:sldId id="268" r:id="rId6"/>
    <p:sldId id="272" r:id="rId7"/>
    <p:sldId id="274" r:id="rId8"/>
    <p:sldId id="259" r:id="rId9"/>
    <p:sldId id="261" r:id="rId10"/>
    <p:sldId id="262" r:id="rId11"/>
    <p:sldId id="284" r:id="rId12"/>
    <p:sldId id="277" r:id="rId13"/>
    <p:sldId id="283" r:id="rId14"/>
    <p:sldId id="263" r:id="rId15"/>
    <p:sldId id="282" r:id="rId16"/>
    <p:sldId id="279" r:id="rId17"/>
    <p:sldId id="280" r:id="rId18"/>
    <p:sldId id="281" r:id="rId19"/>
    <p:sldId id="275" r:id="rId20"/>
    <p:sldId id="276" r:id="rId21"/>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4404"/>
    <a:srgbClr val="5F6F0F"/>
    <a:srgbClr val="718412"/>
    <a:srgbClr val="65741A"/>
    <a:srgbClr val="70811D"/>
    <a:srgbClr val="7B8D1F"/>
    <a:srgbClr val="839721"/>
    <a:srgbClr val="95AB25"/>
    <a:srgbClr val="BC5500"/>
    <a:srgbClr val="C45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p:cViewPr varScale="1">
        <p:scale>
          <a:sx n="78" d="100"/>
          <a:sy n="78" d="100"/>
        </p:scale>
        <p:origin x="126" y="756"/>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5B4EDC-59C0-49C7-8ADA-5A781B329E02}" type="datetimeFigureOut">
              <a:rPr lang="en-US"/>
              <a:t>1/11/2017</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429053-DC2A-4342-ADD4-2FD729D91E2C}" type="slidenum">
              <a:rPr/>
              <a:t>‹#›</a:t>
            </a:fld>
            <a:endParaRPr/>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D8D46A-B586-417D-BFBD-8C8FE0AAF762}" type="datetimeFigureOut">
              <a:rPr lang="en-US"/>
              <a:t>1/11/2017</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BA5BD7-F043-4D1B-AA17-CD412FC534DE}" type="slidenum">
              <a:rPr/>
              <a:t>‹#›</a:t>
            </a:fld>
            <a:endParaRPr/>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4630" y="1788454"/>
            <a:ext cx="8359052" cy="2098226"/>
          </a:xfrm>
        </p:spPr>
        <p:txBody>
          <a:bodyPr anchor="b">
            <a:noAutofit/>
          </a:bodyPr>
          <a:lstStyle>
            <a:lvl1pPr algn="ctr">
              <a:defRPr sz="7198"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209" y="3956280"/>
            <a:ext cx="6829894" cy="1086237"/>
          </a:xfrm>
        </p:spPr>
        <p:txBody>
          <a:bodyPr>
            <a:normAutofit/>
          </a:bodyPr>
          <a:lstStyle>
            <a:lvl1pPr marL="0" indent="0" algn="ctr">
              <a:lnSpc>
                <a:spcPct val="112000"/>
              </a:lnSpc>
              <a:spcBef>
                <a:spcPts val="0"/>
              </a:spcBef>
              <a:spcAft>
                <a:spcPts val="0"/>
              </a:spcAft>
              <a:buNone/>
              <a:defRPr sz="22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662" y="6453386"/>
            <a:ext cx="1607525" cy="404614"/>
          </a:xfrm>
        </p:spPr>
        <p:txBody>
          <a:bodyPr/>
          <a:lstStyle>
            <a:lvl1pPr>
              <a:defRPr baseline="0">
                <a:solidFill>
                  <a:schemeClr val="tx2"/>
                </a:solidFill>
              </a:defRPr>
            </a:lvl1pPr>
          </a:lstStyle>
          <a:p>
            <a:fld id="{F0DFD029-FB74-4578-B929-F66AA97659CA}" type="datetimeFigureOut">
              <a:rPr lang="en-US" smtClean="0"/>
              <a:t>1/11/2017</a:t>
            </a:fld>
            <a:endParaRPr lang="en-US"/>
          </a:p>
        </p:txBody>
      </p:sp>
      <p:sp>
        <p:nvSpPr>
          <p:cNvPr id="5" name="Footer Placeholder 4"/>
          <p:cNvSpPr>
            <a:spLocks noGrp="1"/>
          </p:cNvSpPr>
          <p:nvPr>
            <p:ph type="ftr" sz="quarter" idx="11"/>
          </p:nvPr>
        </p:nvSpPr>
        <p:spPr>
          <a:xfrm>
            <a:off x="2583382" y="6453386"/>
            <a:ext cx="7021548"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28123" y="6453386"/>
            <a:ext cx="1595876" cy="404614"/>
          </a:xfrm>
        </p:spPr>
        <p:txBody>
          <a:bodyPr/>
          <a:lstStyle>
            <a:lvl1pPr>
              <a:defRPr baseline="0">
                <a:solidFill>
                  <a:schemeClr val="tx2"/>
                </a:solidFill>
              </a:defRPr>
            </a:lvl1pPr>
          </a:lstStyle>
          <a:p>
            <a:fld id="{C014DD1E-5D91-48A3-AD6D-45FBA980D106}" type="slidenum">
              <a:rPr lang="en-US" smtClean="0"/>
              <a:t>‹#›</a:t>
            </a:fld>
            <a:endParaRPr lang="en-US"/>
          </a:p>
        </p:txBody>
      </p:sp>
      <p:grpSp>
        <p:nvGrpSpPr>
          <p:cNvPr id="7" name="Group 6"/>
          <p:cNvGrpSpPr/>
          <p:nvPr/>
        </p:nvGrpSpPr>
        <p:grpSpPr>
          <a:xfrm>
            <a:off x="752663" y="744470"/>
            <a:ext cx="1067133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5778646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243" y="2295526"/>
            <a:ext cx="95987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DFD029-FB74-4578-B929-F66AA97659CA}"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4DD1E-5D91-48A3-AD6D-45FBA980D106}" type="slidenum">
              <a:rPr lang="en-US" smtClean="0"/>
              <a:t>‹#›</a:t>
            </a:fld>
            <a:endParaRPr lang="en-US"/>
          </a:p>
        </p:txBody>
      </p:sp>
    </p:spTree>
    <p:extLst>
      <p:ext uri="{BB962C8B-B14F-4D97-AF65-F5344CB8AC3E}">
        <p14:creationId xmlns:p14="http://schemas.microsoft.com/office/powerpoint/2010/main" val="743614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4062" y="624156"/>
            <a:ext cx="1565358"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243" y="624156"/>
            <a:ext cx="817751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DFD029-FB74-4578-B929-F66AA97659CA}"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4DD1E-5D91-48A3-AD6D-45FBA980D106}" type="slidenum">
              <a:rPr lang="en-US" smtClean="0"/>
              <a:t>‹#›</a:t>
            </a:fld>
            <a:endParaRPr lang="en-US"/>
          </a:p>
        </p:txBody>
      </p:sp>
    </p:spTree>
    <p:extLst>
      <p:ext uri="{BB962C8B-B14F-4D97-AF65-F5344CB8AC3E}">
        <p14:creationId xmlns:p14="http://schemas.microsoft.com/office/powerpoint/2010/main" val="4189917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DFD029-FB74-4578-B929-F66AA97659CA}" type="datetimeFigureOut">
              <a:rPr lang="en-US" smtClean="0"/>
              <a:t>1/11/2017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4DD1E-5D91-48A3-AD6D-45FBA980D106}" type="slidenum">
              <a:rPr lang="en-US" smtClean="0"/>
              <a:t>‹#›</a:t>
            </a:fld>
            <a:endParaRPr lang="en-US"/>
          </a:p>
        </p:txBody>
      </p:sp>
    </p:spTree>
    <p:extLst>
      <p:ext uri="{BB962C8B-B14F-4D97-AF65-F5344CB8AC3E}">
        <p14:creationId xmlns:p14="http://schemas.microsoft.com/office/powerpoint/2010/main" val="3187808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4826" y="1301361"/>
            <a:ext cx="9610468" cy="2852737"/>
          </a:xfrm>
        </p:spPr>
        <p:txBody>
          <a:bodyPr anchor="b">
            <a:normAutofit/>
          </a:bodyPr>
          <a:lstStyle>
            <a:lvl1pPr algn="r">
              <a:defRPr sz="7198"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4826" y="4216328"/>
            <a:ext cx="9610468" cy="1143324"/>
          </a:xfrm>
        </p:spPr>
        <p:txBody>
          <a:bodyPr/>
          <a:lstStyle>
            <a:lvl1pPr marL="0" indent="0" algn="r">
              <a:lnSpc>
                <a:spcPct val="112000"/>
              </a:lnSpc>
              <a:spcBef>
                <a:spcPts val="0"/>
              </a:spcBef>
              <a:spcAft>
                <a:spcPts val="0"/>
              </a:spcAft>
              <a:buNone/>
              <a:defRPr sz="2399">
                <a:solidFill>
                  <a:schemeClr val="tx2"/>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716" y="6453386"/>
            <a:ext cx="1621986" cy="404614"/>
          </a:xfrm>
        </p:spPr>
        <p:txBody>
          <a:bodyPr/>
          <a:lstStyle>
            <a:lvl1pPr>
              <a:defRPr>
                <a:solidFill>
                  <a:schemeClr val="tx2"/>
                </a:solidFill>
              </a:defRPr>
            </a:lvl1pPr>
          </a:lstStyle>
          <a:p>
            <a:fld id="{F0DFD029-FB74-4578-B929-F66AA97659CA}" type="datetimeFigureOut">
              <a:rPr lang="en-US" smtClean="0"/>
              <a:t>1/11/2017</a:t>
            </a:fld>
            <a:endParaRPr lang="en-US"/>
          </a:p>
        </p:txBody>
      </p:sp>
      <p:sp>
        <p:nvSpPr>
          <p:cNvPr id="5" name="Footer Placeholder 4"/>
          <p:cNvSpPr>
            <a:spLocks noGrp="1"/>
          </p:cNvSpPr>
          <p:nvPr>
            <p:ph type="ftr" sz="quarter" idx="11"/>
          </p:nvPr>
        </p:nvSpPr>
        <p:spPr>
          <a:xfrm>
            <a:off x="2583639" y="6453386"/>
            <a:ext cx="7021548"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28123" y="6453386"/>
            <a:ext cx="1595876" cy="404614"/>
          </a:xfrm>
        </p:spPr>
        <p:txBody>
          <a:bodyPr/>
          <a:lstStyle>
            <a:lvl1pPr>
              <a:defRPr>
                <a:solidFill>
                  <a:schemeClr val="tx2"/>
                </a:solidFill>
              </a:defRPr>
            </a:lvl1pPr>
          </a:lstStyle>
          <a:p>
            <a:fld id="{C014DD1E-5D91-48A3-AD6D-45FBA980D106}" type="slidenum">
              <a:rPr lang="en-US" smtClean="0"/>
              <a:t>‹#›</a:t>
            </a:fld>
            <a:endParaRPr lang="en-US"/>
          </a:p>
        </p:txBody>
      </p:sp>
      <p:sp>
        <p:nvSpPr>
          <p:cNvPr id="7" name="Freeform 6" title="Crop Mark"/>
          <p:cNvSpPr/>
          <p:nvPr/>
        </p:nvSpPr>
        <p:spPr bwMode="auto">
          <a:xfrm>
            <a:off x="8149840" y="1685652"/>
            <a:ext cx="32741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19118522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243" y="2286000"/>
            <a:ext cx="4446628"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3704" y="2286000"/>
            <a:ext cx="4446628"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DFD029-FB74-4578-B929-F66AA97659CA}" type="datetimeFigureOut">
              <a:rPr lang="en-US" smtClean="0"/>
              <a:t>1/11/2017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4DD1E-5D91-48A3-AD6D-45FBA980D106}" type="slidenum">
              <a:rPr lang="en-US" smtClean="0"/>
              <a:t>‹#›</a:t>
            </a:fld>
            <a:endParaRPr lang="en-US"/>
          </a:p>
        </p:txBody>
      </p:sp>
    </p:spTree>
    <p:extLst>
      <p:ext uri="{BB962C8B-B14F-4D97-AF65-F5344CB8AC3E}">
        <p14:creationId xmlns:p14="http://schemas.microsoft.com/office/powerpoint/2010/main" val="4025364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243" y="685800"/>
            <a:ext cx="95987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243" y="2340864"/>
            <a:ext cx="4442827" cy="823912"/>
          </a:xfrm>
        </p:spPr>
        <p:txBody>
          <a:bodyPr anchor="b">
            <a:noAutofit/>
          </a:bodyPr>
          <a:lstStyle>
            <a:lvl1pPr marL="0" indent="0">
              <a:lnSpc>
                <a:spcPct val="84000"/>
              </a:lnSpc>
              <a:spcBef>
                <a:spcPts val="0"/>
              </a:spcBef>
              <a:spcAft>
                <a:spcPts val="0"/>
              </a:spcAft>
              <a:buNone/>
              <a:defRPr sz="2999" b="0"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243" y="3305208"/>
            <a:ext cx="4442827"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315" y="2340864"/>
            <a:ext cx="4442827" cy="823912"/>
          </a:xfrm>
        </p:spPr>
        <p:txBody>
          <a:bodyPr anchor="b">
            <a:noAutofit/>
          </a:bodyPr>
          <a:lstStyle>
            <a:lvl1pPr marL="0" indent="0">
              <a:lnSpc>
                <a:spcPct val="84000"/>
              </a:lnSpc>
              <a:spcBef>
                <a:spcPts val="0"/>
              </a:spcBef>
              <a:spcAft>
                <a:spcPts val="0"/>
              </a:spcAft>
              <a:buNone/>
              <a:defRPr sz="2999" b="0" baseline="0">
                <a:solidFill>
                  <a:schemeClr val="tx2"/>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3315" y="3305208"/>
            <a:ext cx="4442827"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DFD029-FB74-4578-B929-F66AA97659CA}" type="datetimeFigureOut">
              <a:rPr lang="en-US" smtClean="0"/>
              <a:t>1/11/2017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14DD1E-5D91-48A3-AD6D-45FBA980D106}" type="slidenum">
              <a:rPr lang="en-US" smtClean="0"/>
              <a:t>‹#›</a:t>
            </a:fld>
            <a:endParaRPr lang="en-US"/>
          </a:p>
        </p:txBody>
      </p:sp>
    </p:spTree>
    <p:extLst>
      <p:ext uri="{BB962C8B-B14F-4D97-AF65-F5344CB8AC3E}">
        <p14:creationId xmlns:p14="http://schemas.microsoft.com/office/powerpoint/2010/main" val="396784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0DFD029-FB74-4578-B929-F66AA97659CA}" type="datetimeFigureOut">
              <a:rPr lang="en-US" smtClean="0"/>
              <a:t>1/11/2017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14DD1E-5D91-48A3-AD6D-45FBA980D106}" type="slidenum">
              <a:rPr lang="en-US" smtClean="0"/>
              <a:t>‹#›</a:t>
            </a:fld>
            <a:endParaRPr lang="en-US"/>
          </a:p>
        </p:txBody>
      </p:sp>
    </p:spTree>
    <p:extLst>
      <p:ext uri="{BB962C8B-B14F-4D97-AF65-F5344CB8AC3E}">
        <p14:creationId xmlns:p14="http://schemas.microsoft.com/office/powerpoint/2010/main" val="695495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DFD029-FB74-4578-B929-F66AA97659CA}" type="datetimeFigureOut">
              <a:rPr lang="en-US" smtClean="0"/>
              <a:t>1/11/2017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14DD1E-5D91-48A3-AD6D-45FBA980D106}" type="slidenum">
              <a:rPr lang="en-US" smtClean="0"/>
              <a:t>‹#›</a:t>
            </a:fld>
            <a:endParaRPr lang="en-US"/>
          </a:p>
        </p:txBody>
      </p:sp>
    </p:spTree>
    <p:extLst>
      <p:ext uri="{BB962C8B-B14F-4D97-AF65-F5344CB8AC3E}">
        <p14:creationId xmlns:p14="http://schemas.microsoft.com/office/powerpoint/2010/main" val="383890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2139"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711" y="685800"/>
            <a:ext cx="3854716" cy="2157884"/>
          </a:xfrm>
        </p:spPr>
        <p:txBody>
          <a:bodyPr anchor="t">
            <a:noAutofit/>
          </a:bodyPr>
          <a:lstStyle>
            <a:lvl1pPr>
              <a:lnSpc>
                <a:spcPct val="84000"/>
              </a:lnSpc>
              <a:defRPr sz="4799"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4391" y="685801"/>
            <a:ext cx="5210723" cy="5175250"/>
          </a:xfrm>
        </p:spPr>
        <p:txBody>
          <a:bodyPr/>
          <a:lstStyle>
            <a:lvl1pPr>
              <a:defRPr sz="1999"/>
            </a:lvl1pPr>
            <a:lvl2pPr>
              <a:defRPr sz="1999"/>
            </a:lvl2pPr>
            <a:lvl3pPr>
              <a:defRPr sz="1799"/>
            </a:lvl3pPr>
            <a:lvl4pPr>
              <a:defRPr sz="1799"/>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711" y="2856344"/>
            <a:ext cx="3854716" cy="3011056"/>
          </a:xfrm>
        </p:spPr>
        <p:txBody>
          <a:bodyPr/>
          <a:lstStyle>
            <a:lvl1pPr marL="0" indent="0">
              <a:lnSpc>
                <a:spcPct val="113000"/>
              </a:lnSpc>
              <a:spcBef>
                <a:spcPts val="0"/>
              </a:spcBef>
              <a:spcAft>
                <a:spcPts val="1500"/>
              </a:spcAft>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712" y="6453386"/>
            <a:ext cx="1204258" cy="404614"/>
          </a:xfrm>
        </p:spPr>
        <p:txBody>
          <a:bodyPr/>
          <a:lstStyle>
            <a:lvl1pPr>
              <a:defRPr>
                <a:solidFill>
                  <a:schemeClr val="tx2"/>
                </a:solidFill>
              </a:defRPr>
            </a:lvl1pPr>
          </a:lstStyle>
          <a:p>
            <a:fld id="{F0DFD029-FB74-4578-B929-F66AA97659CA}" type="datetimeFigureOut">
              <a:rPr lang="en-US" smtClean="0"/>
              <a:t>1/11/2017</a:t>
            </a:fld>
            <a:endParaRPr lang="en-US"/>
          </a:p>
        </p:txBody>
      </p:sp>
      <p:sp>
        <p:nvSpPr>
          <p:cNvPr id="6" name="Footer Placeholder 5"/>
          <p:cNvSpPr>
            <a:spLocks noGrp="1"/>
          </p:cNvSpPr>
          <p:nvPr>
            <p:ph type="ftr" sz="quarter" idx="11"/>
          </p:nvPr>
        </p:nvSpPr>
        <p:spPr>
          <a:xfrm>
            <a:off x="2205371" y="6453386"/>
            <a:ext cx="2373057"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0566" y="6453386"/>
            <a:ext cx="1595876" cy="404614"/>
          </a:xfrm>
        </p:spPr>
        <p:txBody>
          <a:bodyPr/>
          <a:lstStyle>
            <a:lvl1pPr>
              <a:defRPr>
                <a:solidFill>
                  <a:schemeClr val="tx2"/>
                </a:solidFill>
              </a:defRPr>
            </a:lvl1pPr>
          </a:lstStyle>
          <a:p>
            <a:fld id="{C014DD1E-5D91-48A3-AD6D-45FBA980D106}" type="slidenum">
              <a:rPr lang="en-US" smtClean="0"/>
              <a:t>‹#›</a:t>
            </a:fld>
            <a:endParaRPr lang="en-US"/>
          </a:p>
        </p:txBody>
      </p:sp>
      <p:sp>
        <p:nvSpPr>
          <p:cNvPr id="9" name="Rectangle 8" title="Divider Bar"/>
          <p:cNvSpPr/>
          <p:nvPr/>
        </p:nvSpPr>
        <p:spPr>
          <a:xfrm>
            <a:off x="5302139" y="376"/>
            <a:ext cx="22854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40192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2139"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711" y="685800"/>
            <a:ext cx="3854716" cy="2157884"/>
          </a:xfrm>
        </p:spPr>
        <p:txBody>
          <a:bodyPr anchor="t">
            <a:normAutofit/>
          </a:bodyPr>
          <a:lstStyle>
            <a:lvl1pPr>
              <a:lnSpc>
                <a:spcPct val="84000"/>
              </a:lnSpc>
              <a:defRPr sz="4799"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0679" y="1"/>
            <a:ext cx="6658146" cy="6857999"/>
          </a:xfrm>
        </p:spPr>
        <p:txBody>
          <a:bodyPr anchor="t">
            <a:normAutofit/>
          </a:bodyPr>
          <a:lstStyle>
            <a:lvl1pPr marL="0" indent="0">
              <a:buNone/>
              <a:defRPr sz="1999"/>
            </a:lvl1pPr>
            <a:lvl2pPr marL="457063" indent="0">
              <a:buNone/>
              <a:defRPr sz="1999"/>
            </a:lvl2pPr>
            <a:lvl3pPr marL="914126" indent="0">
              <a:buNone/>
              <a:defRPr sz="19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smtClean="0"/>
              <a:t>Click icon to add picture</a:t>
            </a:r>
            <a:endParaRPr lang="en-US" dirty="0"/>
          </a:p>
        </p:txBody>
      </p:sp>
      <p:sp>
        <p:nvSpPr>
          <p:cNvPr id="4" name="Text Placeholder 3"/>
          <p:cNvSpPr>
            <a:spLocks noGrp="1"/>
          </p:cNvSpPr>
          <p:nvPr>
            <p:ph type="body" sz="half" idx="2"/>
          </p:nvPr>
        </p:nvSpPr>
        <p:spPr>
          <a:xfrm>
            <a:off x="723711" y="2855968"/>
            <a:ext cx="3854716" cy="3011432"/>
          </a:xfrm>
        </p:spPr>
        <p:txBody>
          <a:bodyPr/>
          <a:lstStyle>
            <a:lvl1pPr marL="0" indent="0">
              <a:lnSpc>
                <a:spcPct val="113000"/>
              </a:lnSpc>
              <a:spcBef>
                <a:spcPts val="0"/>
              </a:spcBef>
              <a:spcAft>
                <a:spcPts val="1500"/>
              </a:spcAft>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712" y="6453386"/>
            <a:ext cx="1204258" cy="404614"/>
          </a:xfrm>
        </p:spPr>
        <p:txBody>
          <a:bodyPr/>
          <a:lstStyle>
            <a:lvl1pPr>
              <a:defRPr>
                <a:solidFill>
                  <a:schemeClr val="tx2"/>
                </a:solidFill>
              </a:defRPr>
            </a:lvl1pPr>
          </a:lstStyle>
          <a:p>
            <a:fld id="{F0DFD029-FB74-4578-B929-F66AA97659CA}" type="datetimeFigureOut">
              <a:rPr lang="en-US" smtClean="0"/>
              <a:t>1/11/2017</a:t>
            </a:fld>
            <a:endParaRPr lang="en-US"/>
          </a:p>
        </p:txBody>
      </p:sp>
      <p:sp>
        <p:nvSpPr>
          <p:cNvPr id="6" name="Footer Placeholder 5"/>
          <p:cNvSpPr>
            <a:spLocks noGrp="1"/>
          </p:cNvSpPr>
          <p:nvPr>
            <p:ph type="ftr" sz="quarter" idx="11"/>
          </p:nvPr>
        </p:nvSpPr>
        <p:spPr>
          <a:xfrm>
            <a:off x="2205371" y="6453386"/>
            <a:ext cx="2373057"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0566" y="6453386"/>
            <a:ext cx="1595876" cy="404614"/>
          </a:xfrm>
        </p:spPr>
        <p:txBody>
          <a:bodyPr/>
          <a:lstStyle>
            <a:lvl1pPr>
              <a:defRPr>
                <a:solidFill>
                  <a:schemeClr val="tx2"/>
                </a:solidFill>
              </a:defRPr>
            </a:lvl1pPr>
          </a:lstStyle>
          <a:p>
            <a:fld id="{C014DD1E-5D91-48A3-AD6D-45FBA980D106}" type="slidenum">
              <a:rPr lang="en-US" smtClean="0"/>
              <a:t>‹#›</a:t>
            </a:fld>
            <a:endParaRPr lang="en-US"/>
          </a:p>
        </p:txBody>
      </p:sp>
      <p:sp>
        <p:nvSpPr>
          <p:cNvPr id="9" name="Rectangle 8" title="Divider Bar"/>
          <p:cNvSpPr/>
          <p:nvPr/>
        </p:nvSpPr>
        <p:spPr>
          <a:xfrm>
            <a:off x="5302139" y="376"/>
            <a:ext cx="22854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90747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243" y="685800"/>
            <a:ext cx="95987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243" y="2286000"/>
            <a:ext cx="95987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288" y="6453386"/>
            <a:ext cx="1204258" cy="404614"/>
          </a:xfrm>
          <a:prstGeom prst="rect">
            <a:avLst/>
          </a:prstGeom>
        </p:spPr>
        <p:txBody>
          <a:bodyPr vert="horz" lIns="91440" tIns="45720" rIns="91440" bIns="45720" rtlCol="0" anchor="ctr"/>
          <a:lstStyle>
            <a:lvl1pPr algn="l">
              <a:defRPr sz="1200" baseline="0">
                <a:solidFill>
                  <a:schemeClr val="tx2"/>
                </a:solidFill>
              </a:defRPr>
            </a:lvl1pPr>
          </a:lstStyle>
          <a:p>
            <a:fld id="{F0DFD029-FB74-4578-B929-F66AA97659CA}" type="datetimeFigureOut">
              <a:rPr lang="en-US" smtClean="0"/>
              <a:pPr/>
              <a:t>1/11/2017</a:t>
            </a:fld>
            <a:endParaRPr lang="en-US"/>
          </a:p>
        </p:txBody>
      </p:sp>
      <p:sp>
        <p:nvSpPr>
          <p:cNvPr id="5" name="Footer Placeholder 4"/>
          <p:cNvSpPr>
            <a:spLocks noGrp="1"/>
          </p:cNvSpPr>
          <p:nvPr>
            <p:ph type="ftr" sz="quarter" idx="3"/>
          </p:nvPr>
        </p:nvSpPr>
        <p:spPr>
          <a:xfrm>
            <a:off x="2892811" y="6453386"/>
            <a:ext cx="6279194"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0269" y="6453386"/>
            <a:ext cx="1595876" cy="404614"/>
          </a:xfrm>
          <a:prstGeom prst="rect">
            <a:avLst/>
          </a:prstGeom>
        </p:spPr>
        <p:txBody>
          <a:bodyPr vert="horz" lIns="91440" tIns="45720" rIns="91440" bIns="45720" rtlCol="0" anchor="ctr"/>
          <a:lstStyle>
            <a:lvl1pPr algn="r">
              <a:defRPr sz="1200" baseline="0">
                <a:solidFill>
                  <a:schemeClr val="tx2"/>
                </a:solidFill>
              </a:defRPr>
            </a:lvl1pPr>
          </a:lstStyle>
          <a:p>
            <a:fld id="{C014DD1E-5D91-48A3-AD6D-45FBA980D106}" type="slidenum">
              <a:rPr lang="en-US" smtClean="0"/>
              <a:pPr/>
              <a:t>‹#›</a:t>
            </a:fld>
            <a:endParaRPr lang="en-US"/>
          </a:p>
        </p:txBody>
      </p:sp>
      <p:sp>
        <p:nvSpPr>
          <p:cNvPr id="9" name="Rectangle 8" title="Side bar"/>
          <p:cNvSpPr/>
          <p:nvPr/>
        </p:nvSpPr>
        <p:spPr>
          <a:xfrm>
            <a:off x="477971" y="376"/>
            <a:ext cx="22854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3122029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126" rtl="0" eaLnBrk="1" latinLnBrk="0" hangingPunct="1">
        <a:lnSpc>
          <a:spcPct val="89000"/>
        </a:lnSpc>
        <a:spcBef>
          <a:spcPct val="0"/>
        </a:spcBef>
        <a:buNone/>
        <a:defRPr sz="4399" kern="1200" baseline="0">
          <a:solidFill>
            <a:schemeClr val="tx2"/>
          </a:solidFill>
          <a:latin typeface="+mj-lt"/>
          <a:ea typeface="+mj-ea"/>
          <a:cs typeface="+mj-cs"/>
        </a:defRPr>
      </a:lvl1pPr>
    </p:titleStyle>
    <p:bodyStyle>
      <a:lvl1pPr marL="383933" indent="-383933" algn="l" defTabSz="914126" rtl="0" eaLnBrk="1" latinLnBrk="0" hangingPunct="1">
        <a:lnSpc>
          <a:spcPct val="94000"/>
        </a:lnSpc>
        <a:spcBef>
          <a:spcPts val="1000"/>
        </a:spcBef>
        <a:spcAft>
          <a:spcPts val="200"/>
        </a:spcAft>
        <a:buFont typeface="Franklin Gothic Book" panose="020B0503020102020204" pitchFamily="34" charset="0"/>
        <a:buChar char="■"/>
        <a:defRPr sz="1999" kern="1200" baseline="0">
          <a:solidFill>
            <a:schemeClr val="tx2"/>
          </a:solidFill>
          <a:latin typeface="+mn-lt"/>
          <a:ea typeface="+mn-ea"/>
          <a:cs typeface="+mn-cs"/>
        </a:defRPr>
      </a:lvl1pPr>
      <a:lvl2pPr marL="914126" indent="-383933" algn="l" defTabSz="914126" rtl="0" eaLnBrk="1" latinLnBrk="0" hangingPunct="1">
        <a:lnSpc>
          <a:spcPct val="94000"/>
        </a:lnSpc>
        <a:spcBef>
          <a:spcPts val="500"/>
        </a:spcBef>
        <a:spcAft>
          <a:spcPts val="200"/>
        </a:spcAft>
        <a:buFont typeface="Franklin Gothic Book" panose="020B0503020102020204" pitchFamily="34" charset="0"/>
        <a:buChar char="–"/>
        <a:defRPr sz="1999" i="1" kern="1200" baseline="0">
          <a:solidFill>
            <a:schemeClr val="tx2"/>
          </a:solidFill>
          <a:latin typeface="+mn-lt"/>
          <a:ea typeface="+mn-ea"/>
          <a:cs typeface="+mn-cs"/>
        </a:defRPr>
      </a:lvl2pPr>
      <a:lvl3pPr marL="1371189" indent="-383933" algn="l" defTabSz="914126" rtl="0" eaLnBrk="1" latinLnBrk="0" hangingPunct="1">
        <a:lnSpc>
          <a:spcPct val="94000"/>
        </a:lnSpc>
        <a:spcBef>
          <a:spcPts val="500"/>
        </a:spcBef>
        <a:spcAft>
          <a:spcPts val="200"/>
        </a:spcAft>
        <a:buFont typeface="Franklin Gothic Book" panose="020B0503020102020204" pitchFamily="34" charset="0"/>
        <a:buChar char="■"/>
        <a:defRPr sz="1799" kern="1200" baseline="0">
          <a:solidFill>
            <a:schemeClr val="tx2"/>
          </a:solidFill>
          <a:latin typeface="+mn-lt"/>
          <a:ea typeface="+mn-ea"/>
          <a:cs typeface="+mn-cs"/>
        </a:defRPr>
      </a:lvl3pPr>
      <a:lvl4pPr marL="1828251" indent="-383933" algn="l" defTabSz="914126" rtl="0" eaLnBrk="1" latinLnBrk="0" hangingPunct="1">
        <a:lnSpc>
          <a:spcPct val="94000"/>
        </a:lnSpc>
        <a:spcBef>
          <a:spcPts val="500"/>
        </a:spcBef>
        <a:spcAft>
          <a:spcPts val="200"/>
        </a:spcAft>
        <a:buFont typeface="Franklin Gothic Book" panose="020B0503020102020204" pitchFamily="34" charset="0"/>
        <a:buChar char="–"/>
        <a:defRPr sz="1799" i="1" kern="1200" baseline="0">
          <a:solidFill>
            <a:schemeClr val="tx2"/>
          </a:solidFill>
          <a:latin typeface="+mn-lt"/>
          <a:ea typeface="+mn-ea"/>
          <a:cs typeface="+mn-cs"/>
        </a:defRPr>
      </a:lvl4pPr>
      <a:lvl5pPr marL="2285314" indent="-383933" algn="l" defTabSz="914126"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2377" indent="-383933" algn="l" defTabSz="914126"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199440" indent="-383933" algn="l" defTabSz="914126"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6503" indent="-383933" algn="l" defTabSz="914126"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3566" indent="-383933" algn="l" defTabSz="914126"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guide id="0" orient="horz" pos="2160" userDrawn="1">
          <p15:clr>
            <a:srgbClr val="F26B43"/>
          </p15:clr>
        </p15:guide>
        <p15:guide id="9"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Immigration Enforcement</a:t>
            </a:r>
            <a:endParaRPr lang="en-US" dirty="0"/>
          </a:p>
        </p:txBody>
      </p:sp>
      <p:sp>
        <p:nvSpPr>
          <p:cNvPr id="5" name="Subtitle 4"/>
          <p:cNvSpPr>
            <a:spLocks noGrp="1"/>
          </p:cNvSpPr>
          <p:nvPr>
            <p:ph type="subTitle" idx="1"/>
          </p:nvPr>
        </p:nvSpPr>
        <p:spPr/>
        <p:txBody>
          <a:bodyPr/>
          <a:lstStyle/>
          <a:p>
            <a:r>
              <a:rPr lang="en-US" dirty="0" smtClean="0"/>
              <a:t>January 2017</a:t>
            </a:r>
          </a:p>
        </p:txBody>
      </p:sp>
    </p:spTree>
    <p:extLst>
      <p:ext uri="{BB962C8B-B14F-4D97-AF65-F5344CB8AC3E}">
        <p14:creationId xmlns:p14="http://schemas.microsoft.com/office/powerpoint/2010/main" val="133229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ICE Holds and Notifications</a:t>
            </a:r>
            <a:endParaRPr lang="en-US" dirty="0"/>
          </a:p>
        </p:txBody>
      </p:sp>
      <p:sp>
        <p:nvSpPr>
          <p:cNvPr id="2" name="TextBox 1"/>
          <p:cNvSpPr txBox="1"/>
          <p:nvPr/>
        </p:nvSpPr>
        <p:spPr>
          <a:xfrm>
            <a:off x="1360130" y="1348800"/>
            <a:ext cx="9448800" cy="5262979"/>
          </a:xfrm>
          <a:prstGeom prst="rect">
            <a:avLst/>
          </a:prstGeom>
          <a:noFill/>
        </p:spPr>
        <p:txBody>
          <a:bodyPr wrap="square" rtlCol="0">
            <a:spAutoFit/>
          </a:bodyPr>
          <a:lstStyle/>
          <a:p>
            <a:pPr marL="342900" indent="-342900">
              <a:buFont typeface="Wingdings" panose="05000000000000000000" pitchFamily="2" charset="2"/>
              <a:buChar char="§"/>
            </a:pPr>
            <a:r>
              <a:rPr lang="en-US" sz="2800" dirty="0"/>
              <a:t>IT IS REQUESTED THAT YOU: Maintain custody of the subject for a period NOT TO EXCEED 48 HOURS, excluding Saturdays, Sundays, and holidays, beyond the time when the subject would have otherwise been released from your custody to allow DHS to take custody of the </a:t>
            </a:r>
            <a:r>
              <a:rPr lang="en-US" sz="2800" dirty="0" smtClean="0"/>
              <a:t>subject….As </a:t>
            </a:r>
            <a:r>
              <a:rPr lang="en-US" sz="2800" dirty="0"/>
              <a:t>early as possible prior to the time you otherwise would release the subject, please notify DHS by </a:t>
            </a:r>
            <a:r>
              <a:rPr lang="en-US" sz="2800" dirty="0" err="1"/>
              <a:t>calling________________during</a:t>
            </a:r>
            <a:r>
              <a:rPr lang="en-US" sz="2800" dirty="0"/>
              <a:t> business hours </a:t>
            </a:r>
            <a:r>
              <a:rPr lang="en-US" sz="2800" dirty="0" err="1"/>
              <a:t>or_______________after</a:t>
            </a:r>
            <a:r>
              <a:rPr lang="en-US" sz="2800" dirty="0"/>
              <a:t> hours or in an emergency. If you cannot reach a DHS Official at these numbers, please contact the ICE Law Enforcement Support Center in Burlington, Vermont at: (802) 872-6020.</a:t>
            </a:r>
          </a:p>
        </p:txBody>
      </p:sp>
    </p:spTree>
    <p:extLst>
      <p:ext uri="{BB962C8B-B14F-4D97-AF65-F5344CB8AC3E}">
        <p14:creationId xmlns:p14="http://schemas.microsoft.com/office/powerpoint/2010/main" val="3724886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2412" y="152400"/>
            <a:ext cx="7848600" cy="6303929"/>
          </a:xfrm>
          <a:prstGeom prst="rect">
            <a:avLst/>
          </a:prstGeom>
        </p:spPr>
      </p:pic>
      <p:sp>
        <p:nvSpPr>
          <p:cNvPr id="3" name="TextBox 2"/>
          <p:cNvSpPr txBox="1"/>
          <p:nvPr/>
        </p:nvSpPr>
        <p:spPr>
          <a:xfrm>
            <a:off x="9752013" y="1752600"/>
            <a:ext cx="2057400" cy="3785652"/>
          </a:xfrm>
          <a:prstGeom prst="rect">
            <a:avLst/>
          </a:prstGeom>
          <a:noFill/>
        </p:spPr>
        <p:txBody>
          <a:bodyPr wrap="square" rtlCol="0">
            <a:spAutoFit/>
          </a:bodyPr>
          <a:lstStyle/>
          <a:p>
            <a:r>
              <a:rPr lang="en-US" dirty="0" smtClean="0"/>
              <a:t>*Social </a:t>
            </a:r>
            <a:r>
              <a:rPr lang="en-US" dirty="0"/>
              <a:t>Justice Lawyering Clinic at the Sheller Center for Social </a:t>
            </a:r>
            <a:r>
              <a:rPr lang="en-US" dirty="0" smtClean="0"/>
              <a:t>Justice, “A Changing Landscape,” March 2015</a:t>
            </a:r>
            <a:endParaRPr lang="en-US" dirty="0"/>
          </a:p>
        </p:txBody>
      </p:sp>
    </p:spTree>
    <p:extLst>
      <p:ext uri="{BB962C8B-B14F-4D97-AF65-F5344CB8AC3E}">
        <p14:creationId xmlns:p14="http://schemas.microsoft.com/office/powerpoint/2010/main" val="1405850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1458" y="1964353"/>
            <a:ext cx="10183379" cy="4893647"/>
          </a:xfrm>
          <a:prstGeom prst="rect">
            <a:avLst/>
          </a:prstGeom>
          <a:noFill/>
        </p:spPr>
        <p:txBody>
          <a:bodyPr wrap="square" rtlCol="0">
            <a:spAutoFit/>
          </a:bodyPr>
          <a:lstStyle/>
          <a:p>
            <a:r>
              <a:rPr lang="en-US" sz="2200" dirty="0"/>
              <a:t>(1) Unless an agency or agent is acting pursuant to a legitimate law enforcement purpose that is unrelated to the enforcement of a civil immigration law, no agency or agent shall:</a:t>
            </a:r>
          </a:p>
          <a:p>
            <a:r>
              <a:rPr lang="en-US" sz="2200" dirty="0"/>
              <a:t>A.</a:t>
            </a:r>
          </a:p>
          <a:p>
            <a:r>
              <a:rPr lang="en-US" sz="2200" dirty="0"/>
              <a:t>permit ICE agents access to a person being detained by, or in the custody of, the agency or agent;</a:t>
            </a:r>
          </a:p>
          <a:p>
            <a:r>
              <a:rPr lang="en-US" sz="2200" dirty="0"/>
              <a:t>B.</a:t>
            </a:r>
          </a:p>
          <a:p>
            <a:r>
              <a:rPr lang="en-US" sz="2200" dirty="0"/>
              <a:t>permit ICE agents use of agency facilities for investigative interviews or other investigative purpose; </a:t>
            </a:r>
            <a:r>
              <a:rPr lang="en-US" sz="2200" dirty="0" smtClean="0"/>
              <a:t>or</a:t>
            </a:r>
          </a:p>
          <a:p>
            <a:r>
              <a:rPr lang="en-US" sz="2200" dirty="0" smtClean="0"/>
              <a:t>C.</a:t>
            </a:r>
          </a:p>
          <a:p>
            <a:r>
              <a:rPr lang="en-US" sz="2200" dirty="0"/>
              <a:t>while on duty, expend their time responding to ICE inquiries or communicating with ICE regarding a person’s custody status or release date.</a:t>
            </a:r>
          </a:p>
          <a:p>
            <a:endParaRPr lang="en-US" dirty="0"/>
          </a:p>
          <a:p>
            <a:endParaRPr lang="en-US" dirty="0"/>
          </a:p>
        </p:txBody>
      </p:sp>
      <p:sp>
        <p:nvSpPr>
          <p:cNvPr id="3" name="Title 2"/>
          <p:cNvSpPr txBox="1">
            <a:spLocks/>
          </p:cNvSpPr>
          <p:nvPr/>
        </p:nvSpPr>
        <p:spPr>
          <a:xfrm>
            <a:off x="1371243" y="685800"/>
            <a:ext cx="9598700" cy="1485900"/>
          </a:xfrm>
          <a:prstGeom prst="rect">
            <a:avLst/>
          </a:prstGeom>
        </p:spPr>
        <p:txBody>
          <a:bodyPr/>
          <a:lstStyle>
            <a:lvl1pPr algn="l" defTabSz="914126" rtl="0" eaLnBrk="1" latinLnBrk="0" hangingPunct="1">
              <a:lnSpc>
                <a:spcPct val="89000"/>
              </a:lnSpc>
              <a:spcBef>
                <a:spcPct val="0"/>
              </a:spcBef>
              <a:buNone/>
              <a:defRPr sz="4399" kern="1200" baseline="0">
                <a:solidFill>
                  <a:schemeClr val="tx2"/>
                </a:solidFill>
                <a:latin typeface="+mj-lt"/>
                <a:ea typeface="+mj-ea"/>
                <a:cs typeface="+mj-cs"/>
              </a:defRPr>
            </a:lvl1pPr>
          </a:lstStyle>
          <a:p>
            <a:r>
              <a:rPr lang="en-US" dirty="0" smtClean="0"/>
              <a:t>Example: Chicago Welcoming City Ordinance</a:t>
            </a:r>
            <a:endParaRPr lang="en-US" dirty="0"/>
          </a:p>
        </p:txBody>
      </p:sp>
      <p:sp>
        <p:nvSpPr>
          <p:cNvPr id="4" name="TextBox 3"/>
          <p:cNvSpPr txBox="1"/>
          <p:nvPr/>
        </p:nvSpPr>
        <p:spPr>
          <a:xfrm>
            <a:off x="6780212" y="6172200"/>
            <a:ext cx="4925579" cy="461665"/>
          </a:xfrm>
          <a:prstGeom prst="rect">
            <a:avLst/>
          </a:prstGeom>
          <a:noFill/>
        </p:spPr>
        <p:txBody>
          <a:bodyPr wrap="none" rtlCol="0">
            <a:spAutoFit/>
          </a:bodyPr>
          <a:lstStyle/>
          <a:p>
            <a:r>
              <a:rPr lang="en-US" dirty="0" smtClean="0"/>
              <a:t>*Chapter </a:t>
            </a:r>
            <a:r>
              <a:rPr lang="en-US" dirty="0"/>
              <a:t>2-173 of the Chicago Code</a:t>
            </a:r>
          </a:p>
        </p:txBody>
      </p:sp>
    </p:spTree>
    <p:extLst>
      <p:ext uri="{BB962C8B-B14F-4D97-AF65-F5344CB8AC3E}">
        <p14:creationId xmlns:p14="http://schemas.microsoft.com/office/powerpoint/2010/main" val="1698796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Deportation proceedings</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72350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Immigration Court</a:t>
            </a:r>
            <a:endParaRPr lang="en-US" dirty="0"/>
          </a:p>
        </p:txBody>
      </p:sp>
      <p:sp>
        <p:nvSpPr>
          <p:cNvPr id="2" name="TextBox 1"/>
          <p:cNvSpPr txBox="1"/>
          <p:nvPr/>
        </p:nvSpPr>
        <p:spPr>
          <a:xfrm>
            <a:off x="1521143" y="1752600"/>
            <a:ext cx="9448800" cy="5016758"/>
          </a:xfrm>
          <a:prstGeom prst="rect">
            <a:avLst/>
          </a:prstGeom>
          <a:noFill/>
        </p:spPr>
        <p:txBody>
          <a:bodyPr wrap="square" rtlCol="0">
            <a:spAutoFit/>
          </a:bodyPr>
          <a:lstStyle/>
          <a:p>
            <a:pPr marL="342900" indent="-342900">
              <a:buFont typeface="Wingdings" panose="05000000000000000000" pitchFamily="2" charset="2"/>
              <a:buChar char="§"/>
            </a:pPr>
            <a:r>
              <a:rPr lang="en-US" sz="3600" dirty="0" smtClean="0"/>
              <a:t>No right to an attorney</a:t>
            </a:r>
          </a:p>
          <a:p>
            <a:pPr marL="1066693" lvl="1" indent="-457200">
              <a:buFont typeface="Wingdings" panose="05000000000000000000" pitchFamily="2" charset="2"/>
              <a:buChar char="q"/>
            </a:pPr>
            <a:r>
              <a:rPr lang="en-US" sz="3600" dirty="0" smtClean="0"/>
              <a:t>Only 37% have legal representation*</a:t>
            </a:r>
          </a:p>
          <a:p>
            <a:pPr marL="1066693" lvl="1" indent="-457200">
              <a:buFont typeface="Wingdings" panose="05000000000000000000" pitchFamily="2" charset="2"/>
              <a:buChar char="q"/>
            </a:pPr>
            <a:r>
              <a:rPr lang="en-US" sz="3600" dirty="0" smtClean="0"/>
              <a:t>Individuals with representation are five times more likely to win their right to remain in the US*</a:t>
            </a:r>
          </a:p>
          <a:p>
            <a:pPr marL="571500" indent="-571500">
              <a:buFont typeface="Wingdings" panose="05000000000000000000" pitchFamily="2" charset="2"/>
              <a:buChar char="§"/>
            </a:pPr>
            <a:r>
              <a:rPr lang="en-US" sz="3600" dirty="0" smtClean="0"/>
              <a:t>No age restrictions</a:t>
            </a:r>
          </a:p>
          <a:p>
            <a:pPr marL="571500" indent="-571500">
              <a:buFont typeface="Wingdings" panose="05000000000000000000" pitchFamily="2" charset="2"/>
              <a:buChar char="§"/>
            </a:pPr>
            <a:r>
              <a:rPr lang="en-US" sz="3600" dirty="0" smtClean="0"/>
              <a:t>No capacity restrictions</a:t>
            </a:r>
          </a:p>
          <a:p>
            <a:pPr marL="457200" indent="-457200">
              <a:buFont typeface="Wingdings" panose="05000000000000000000" pitchFamily="2" charset="2"/>
              <a:buChar char="q"/>
            </a:pPr>
            <a:endParaRPr lang="en-US" sz="3600" dirty="0" smtClean="0"/>
          </a:p>
          <a:p>
            <a:pPr marL="342900" indent="-342900">
              <a:buFont typeface="Wingdings" panose="05000000000000000000" pitchFamily="2" charset="2"/>
              <a:buChar char="§"/>
            </a:pPr>
            <a:endParaRPr lang="en-US" sz="3200" dirty="0"/>
          </a:p>
        </p:txBody>
      </p:sp>
      <p:sp>
        <p:nvSpPr>
          <p:cNvPr id="4" name="TextBox 3"/>
          <p:cNvSpPr txBox="1"/>
          <p:nvPr/>
        </p:nvSpPr>
        <p:spPr>
          <a:xfrm>
            <a:off x="7313612" y="5903893"/>
            <a:ext cx="4724400" cy="954107"/>
          </a:xfrm>
          <a:prstGeom prst="rect">
            <a:avLst/>
          </a:prstGeom>
          <a:noFill/>
        </p:spPr>
        <p:txBody>
          <a:bodyPr wrap="square" rtlCol="0">
            <a:spAutoFit/>
          </a:bodyPr>
          <a:lstStyle/>
          <a:p>
            <a:r>
              <a:rPr lang="en-US" sz="1600" dirty="0" smtClean="0"/>
              <a:t>*American Immigration Council, “Access to Counsel in Immigration Court,” September 2016</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3845322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Immigration Detention</a:t>
            </a:r>
            <a:endParaRPr lang="en-US" dirty="0"/>
          </a:p>
        </p:txBody>
      </p:sp>
      <p:sp>
        <p:nvSpPr>
          <p:cNvPr id="5" name="TextBox 4"/>
          <p:cNvSpPr txBox="1"/>
          <p:nvPr/>
        </p:nvSpPr>
        <p:spPr>
          <a:xfrm>
            <a:off x="1598593" y="2319278"/>
            <a:ext cx="9144000" cy="2862322"/>
          </a:xfrm>
          <a:prstGeom prst="rect">
            <a:avLst/>
          </a:prstGeom>
          <a:noFill/>
        </p:spPr>
        <p:txBody>
          <a:bodyPr wrap="square" rtlCol="0">
            <a:spAutoFit/>
          </a:bodyPr>
          <a:lstStyle/>
          <a:p>
            <a:pPr marL="342900" indent="-342900">
              <a:buFont typeface="Wingdings" panose="05000000000000000000" pitchFamily="2" charset="2"/>
              <a:buChar char="§"/>
            </a:pPr>
            <a:r>
              <a:rPr lang="en-US" sz="3600" dirty="0" smtClean="0"/>
              <a:t>ICE may detain anyone in deportation proceedings at their discretion</a:t>
            </a:r>
          </a:p>
          <a:p>
            <a:pPr marL="342900" indent="-342900">
              <a:buFont typeface="Wingdings" panose="05000000000000000000" pitchFamily="2" charset="2"/>
              <a:buChar char="§"/>
            </a:pPr>
            <a:r>
              <a:rPr lang="en-US" sz="3600" dirty="0" smtClean="0"/>
              <a:t>Many people are not eligible for bond</a:t>
            </a:r>
          </a:p>
          <a:p>
            <a:pPr marL="342900" indent="-342900">
              <a:buFont typeface="Wingdings" panose="05000000000000000000" pitchFamily="2" charset="2"/>
              <a:buChar char="§"/>
            </a:pPr>
            <a:r>
              <a:rPr lang="en-US" sz="3600" dirty="0" smtClean="0"/>
              <a:t>There is no limit to the length of detention, so all immigration detention is indefinite</a:t>
            </a:r>
            <a:endParaRPr lang="en-US" sz="3600" dirty="0"/>
          </a:p>
        </p:txBody>
      </p:sp>
    </p:spTree>
    <p:extLst>
      <p:ext uri="{BB962C8B-B14F-4D97-AF65-F5344CB8AC3E}">
        <p14:creationId xmlns:p14="http://schemas.microsoft.com/office/powerpoint/2010/main" val="3061369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Lundy </a:t>
            </a:r>
            <a:r>
              <a:rPr lang="en-US" dirty="0" err="1" smtClean="0"/>
              <a:t>Khoy</a:t>
            </a:r>
            <a:endParaRPr lang="en-US" dirty="0"/>
          </a:p>
        </p:txBody>
      </p:sp>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94612" y="2362200"/>
            <a:ext cx="3824287" cy="2713021"/>
          </a:xfrm>
        </p:spPr>
      </p:pic>
      <p:sp>
        <p:nvSpPr>
          <p:cNvPr id="3" name="TextBox 2"/>
          <p:cNvSpPr txBox="1"/>
          <p:nvPr/>
        </p:nvSpPr>
        <p:spPr>
          <a:xfrm>
            <a:off x="1371243" y="1371600"/>
            <a:ext cx="5867400" cy="5262979"/>
          </a:xfrm>
          <a:prstGeom prst="rect">
            <a:avLst/>
          </a:prstGeom>
          <a:noFill/>
        </p:spPr>
        <p:txBody>
          <a:bodyPr wrap="square" rtlCol="0">
            <a:spAutoFit/>
          </a:bodyPr>
          <a:lstStyle/>
          <a:p>
            <a:pPr marL="342900" indent="-342900">
              <a:buFont typeface="Wingdings" panose="05000000000000000000" pitchFamily="2" charset="2"/>
              <a:buChar char="§"/>
            </a:pPr>
            <a:r>
              <a:rPr lang="en-US" dirty="0" smtClean="0"/>
              <a:t>Born in a Thai refugee camp after parents fled genocide in Cambodia</a:t>
            </a:r>
          </a:p>
          <a:p>
            <a:pPr marL="342900" indent="-342900">
              <a:buFont typeface="Wingdings" panose="05000000000000000000" pitchFamily="2" charset="2"/>
              <a:buChar char="§"/>
            </a:pPr>
            <a:r>
              <a:rPr lang="en-US" dirty="0" smtClean="0"/>
              <a:t>Immigrated to the US as a refugee when she was 1 year old</a:t>
            </a:r>
          </a:p>
          <a:p>
            <a:pPr marL="342900" indent="-342900">
              <a:buFont typeface="Wingdings" panose="05000000000000000000" pitchFamily="2" charset="2"/>
              <a:buChar char="§"/>
            </a:pPr>
            <a:r>
              <a:rPr lang="en-US" dirty="0" smtClean="0"/>
              <a:t>Stopped by police at her college when she was 19 and confessed to possessing tabs of ecstasy</a:t>
            </a:r>
          </a:p>
          <a:p>
            <a:pPr marL="342900" indent="-342900">
              <a:buFont typeface="Wingdings" panose="05000000000000000000" pitchFamily="2" charset="2"/>
              <a:buChar char="§"/>
            </a:pPr>
            <a:r>
              <a:rPr lang="en-US" dirty="0" smtClean="0"/>
              <a:t>Served three months and completed all probation</a:t>
            </a:r>
          </a:p>
          <a:p>
            <a:pPr marL="342900" indent="-342900">
              <a:buFont typeface="Wingdings" panose="05000000000000000000" pitchFamily="2" charset="2"/>
              <a:buChar char="§"/>
            </a:pPr>
            <a:r>
              <a:rPr lang="en-US" dirty="0" smtClean="0"/>
              <a:t>Ordered deported</a:t>
            </a:r>
          </a:p>
          <a:p>
            <a:pPr marL="342900" indent="-342900">
              <a:buFont typeface="Wingdings" panose="05000000000000000000" pitchFamily="2" charset="2"/>
              <a:buChar char="§"/>
            </a:pPr>
            <a:r>
              <a:rPr lang="en-US" dirty="0" smtClean="0"/>
              <a:t>In 2016, Lundy received a governor’s pardon in response to pressure from community groups</a:t>
            </a:r>
          </a:p>
          <a:p>
            <a:pPr marL="342900" indent="-342900">
              <a:buFont typeface="Wingdings" panose="05000000000000000000" pitchFamily="2" charset="2"/>
              <a:buChar char="§"/>
            </a:pPr>
            <a:r>
              <a:rPr lang="en-US" dirty="0" smtClean="0"/>
              <a:t>Lundy is still fighting her case! </a:t>
            </a:r>
            <a:endParaRPr lang="en-US" dirty="0"/>
          </a:p>
        </p:txBody>
      </p:sp>
    </p:spTree>
    <p:extLst>
      <p:ext uri="{BB962C8B-B14F-4D97-AF65-F5344CB8AC3E}">
        <p14:creationId xmlns:p14="http://schemas.microsoft.com/office/powerpoint/2010/main" val="3199843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Javier Flores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27812" y="228600"/>
            <a:ext cx="5372100" cy="3581400"/>
          </a:xfrm>
        </p:spPr>
      </p:pic>
      <p:sp>
        <p:nvSpPr>
          <p:cNvPr id="5" name="TextBox 4"/>
          <p:cNvSpPr txBox="1"/>
          <p:nvPr/>
        </p:nvSpPr>
        <p:spPr>
          <a:xfrm>
            <a:off x="1371243" y="1524000"/>
            <a:ext cx="4876800" cy="2677656"/>
          </a:xfrm>
          <a:prstGeom prst="rect">
            <a:avLst/>
          </a:prstGeom>
          <a:noFill/>
        </p:spPr>
        <p:txBody>
          <a:bodyPr wrap="square" rtlCol="0">
            <a:spAutoFit/>
          </a:bodyPr>
          <a:lstStyle/>
          <a:p>
            <a:pPr marL="342900" indent="-342900">
              <a:buFont typeface="Wingdings" panose="05000000000000000000" pitchFamily="2" charset="2"/>
              <a:buChar char="§"/>
            </a:pPr>
            <a:r>
              <a:rPr lang="en-US" dirty="0" smtClean="0"/>
              <a:t>Father of 3 US citizen children</a:t>
            </a:r>
          </a:p>
          <a:p>
            <a:pPr marL="342900" indent="-342900">
              <a:buFont typeface="Wingdings" panose="05000000000000000000" pitchFamily="2" charset="2"/>
              <a:buChar char="§"/>
            </a:pPr>
            <a:r>
              <a:rPr lang="en-US" dirty="0" smtClean="0"/>
              <a:t>Immigrated to the US in 1997</a:t>
            </a:r>
          </a:p>
          <a:p>
            <a:pPr marL="342900" indent="-342900">
              <a:buFont typeface="Wingdings" panose="05000000000000000000" pitchFamily="2" charset="2"/>
              <a:buChar char="§"/>
            </a:pPr>
            <a:r>
              <a:rPr lang="en-US" dirty="0" smtClean="0"/>
              <a:t>Previously deported and returned to be with his children</a:t>
            </a:r>
          </a:p>
          <a:p>
            <a:pPr marL="342900" indent="-342900">
              <a:buFont typeface="Wingdings" panose="05000000000000000000" pitchFamily="2" charset="2"/>
              <a:buChar char="§"/>
            </a:pPr>
            <a:r>
              <a:rPr lang="en-US" dirty="0" smtClean="0"/>
              <a:t>Survived an armed robbery in 2004 where he was stabbed and beaten</a:t>
            </a:r>
          </a:p>
        </p:txBody>
      </p:sp>
      <p:sp>
        <p:nvSpPr>
          <p:cNvPr id="6" name="TextBox 5"/>
          <p:cNvSpPr txBox="1"/>
          <p:nvPr/>
        </p:nvSpPr>
        <p:spPr>
          <a:xfrm>
            <a:off x="1371243" y="4234338"/>
            <a:ext cx="10361969" cy="2308324"/>
          </a:xfrm>
          <a:prstGeom prst="rect">
            <a:avLst/>
          </a:prstGeom>
          <a:noFill/>
        </p:spPr>
        <p:txBody>
          <a:bodyPr wrap="square" rtlCol="0">
            <a:spAutoFit/>
          </a:bodyPr>
          <a:lstStyle/>
          <a:p>
            <a:pPr marL="342900" indent="-342900">
              <a:buFont typeface="Wingdings" panose="05000000000000000000" pitchFamily="2" charset="2"/>
              <a:buChar char="§"/>
            </a:pPr>
            <a:r>
              <a:rPr lang="en-US" dirty="0"/>
              <a:t>In 2015, ICE agents raided his home and placed him in a detention facility</a:t>
            </a:r>
          </a:p>
          <a:p>
            <a:pPr marL="342900" indent="-342900">
              <a:buFont typeface="Wingdings" panose="05000000000000000000" pitchFamily="2" charset="2"/>
              <a:buChar char="§"/>
            </a:pPr>
            <a:r>
              <a:rPr lang="en-US" dirty="0"/>
              <a:t>After pressure from community organizations, ICE released </a:t>
            </a:r>
            <a:r>
              <a:rPr lang="en-US" dirty="0" smtClean="0"/>
              <a:t>Javier but pursued his deportation</a:t>
            </a:r>
          </a:p>
          <a:p>
            <a:pPr marL="342900" indent="-342900">
              <a:buFont typeface="Wingdings" panose="05000000000000000000" pitchFamily="2" charset="2"/>
              <a:buChar char="§"/>
            </a:pPr>
            <a:r>
              <a:rPr lang="en-US" dirty="0" smtClean="0"/>
              <a:t>Javier now </a:t>
            </a:r>
            <a:r>
              <a:rPr lang="en-US" dirty="0"/>
              <a:t>lives in sanctuary at Arch Street United Methodist </a:t>
            </a:r>
            <a:r>
              <a:rPr lang="en-US" dirty="0" smtClean="0"/>
              <a:t>Church and continues to fight his case</a:t>
            </a:r>
            <a:endParaRPr lang="en-US" dirty="0"/>
          </a:p>
          <a:p>
            <a:endParaRPr lang="en-US" dirty="0"/>
          </a:p>
        </p:txBody>
      </p:sp>
    </p:spTree>
    <p:extLst>
      <p:ext uri="{BB962C8B-B14F-4D97-AF65-F5344CB8AC3E}">
        <p14:creationId xmlns:p14="http://schemas.microsoft.com/office/powerpoint/2010/main" val="540382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Who Can Be Deported? </a:t>
            </a:r>
            <a:endParaRPr lang="en-US" dirty="0"/>
          </a:p>
        </p:txBody>
      </p:sp>
      <p:sp>
        <p:nvSpPr>
          <p:cNvPr id="14" name="Content Placeholder 13"/>
          <p:cNvSpPr>
            <a:spLocks noGrp="1"/>
          </p:cNvSpPr>
          <p:nvPr>
            <p:ph idx="1"/>
          </p:nvPr>
        </p:nvSpPr>
        <p:spPr/>
        <p:txBody>
          <a:bodyPr>
            <a:normAutofit fontScale="85000" lnSpcReduction="20000"/>
          </a:bodyPr>
          <a:lstStyle/>
          <a:p>
            <a:r>
              <a:rPr lang="en-US" sz="4000" dirty="0" smtClean="0"/>
              <a:t>Anyone who is not a US citizen </a:t>
            </a:r>
          </a:p>
          <a:p>
            <a:pPr marL="0" indent="0">
              <a:buNone/>
            </a:pPr>
            <a:endParaRPr lang="en-US" sz="4000" dirty="0" smtClean="0"/>
          </a:p>
          <a:p>
            <a:pPr lvl="1"/>
            <a:r>
              <a:rPr lang="en-US" sz="4000" i="0" dirty="0" smtClean="0"/>
              <a:t>People who entered the US by crossing the border without papers</a:t>
            </a:r>
          </a:p>
          <a:p>
            <a:pPr lvl="1"/>
            <a:r>
              <a:rPr lang="en-US" sz="4000" i="0" dirty="0" smtClean="0"/>
              <a:t>People who were previously deported and returned</a:t>
            </a:r>
          </a:p>
          <a:p>
            <a:pPr lvl="1"/>
            <a:r>
              <a:rPr lang="en-US" sz="4000" i="0" dirty="0" smtClean="0"/>
              <a:t>People with legal status who have criminal convictions  </a:t>
            </a:r>
            <a:endParaRPr lang="en-US" sz="4000" i="0" dirty="0"/>
          </a:p>
        </p:txBody>
      </p:sp>
    </p:spTree>
    <p:extLst>
      <p:ext uri="{BB962C8B-B14F-4D97-AF65-F5344CB8AC3E}">
        <p14:creationId xmlns:p14="http://schemas.microsoft.com/office/powerpoint/2010/main" val="3529114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Who Can Be Deported? </a:t>
            </a:r>
            <a:endParaRPr lang="en-US" dirty="0"/>
          </a:p>
        </p:txBody>
      </p:sp>
      <p:sp>
        <p:nvSpPr>
          <p:cNvPr id="14" name="Content Placeholder 13"/>
          <p:cNvSpPr>
            <a:spLocks noGrp="1"/>
          </p:cNvSpPr>
          <p:nvPr>
            <p:ph idx="1"/>
          </p:nvPr>
        </p:nvSpPr>
        <p:spPr/>
        <p:txBody>
          <a:bodyPr>
            <a:normAutofit fontScale="92500" lnSpcReduction="20000"/>
          </a:bodyPr>
          <a:lstStyle/>
          <a:p>
            <a:r>
              <a:rPr lang="en-US" sz="4000" dirty="0" smtClean="0"/>
              <a:t>This includes:</a:t>
            </a:r>
          </a:p>
          <a:p>
            <a:pPr marL="0" indent="0">
              <a:buNone/>
            </a:pPr>
            <a:endParaRPr lang="en-US" sz="4000" dirty="0" smtClean="0"/>
          </a:p>
          <a:p>
            <a:pPr lvl="1"/>
            <a:r>
              <a:rPr lang="en-US" sz="4000" i="0" dirty="0" err="1" smtClean="0"/>
              <a:t>Asylees</a:t>
            </a:r>
            <a:r>
              <a:rPr lang="en-US" sz="4000" i="0" dirty="0" smtClean="0"/>
              <a:t> and Refugees</a:t>
            </a:r>
          </a:p>
          <a:p>
            <a:pPr lvl="1"/>
            <a:r>
              <a:rPr lang="en-US" sz="4000" i="0" dirty="0" smtClean="0"/>
              <a:t>Children and seniors</a:t>
            </a:r>
          </a:p>
          <a:p>
            <a:pPr lvl="1"/>
            <a:r>
              <a:rPr lang="en-US" sz="4000" i="0" dirty="0" smtClean="0"/>
              <a:t>People with US citizen spouses or children</a:t>
            </a:r>
          </a:p>
          <a:p>
            <a:pPr lvl="1"/>
            <a:r>
              <a:rPr lang="en-US" sz="4000" i="0" dirty="0" smtClean="0"/>
              <a:t>People who have lived in the US since childhood</a:t>
            </a:r>
          </a:p>
          <a:p>
            <a:pPr lvl="1"/>
            <a:endParaRPr lang="en-US" sz="4000" dirty="0"/>
          </a:p>
        </p:txBody>
      </p:sp>
    </p:spTree>
    <p:extLst>
      <p:ext uri="{BB962C8B-B14F-4D97-AF65-F5344CB8AC3E}">
        <p14:creationId xmlns:p14="http://schemas.microsoft.com/office/powerpoint/2010/main" val="4241552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Trigger Sites for Deportation</a:t>
            </a:r>
            <a:endParaRPr lang="en-US" dirty="0"/>
          </a:p>
        </p:txBody>
      </p:sp>
      <p:sp>
        <p:nvSpPr>
          <p:cNvPr id="3" name="Content Placeholder 2"/>
          <p:cNvSpPr>
            <a:spLocks noGrp="1"/>
          </p:cNvSpPr>
          <p:nvPr>
            <p:ph idx="1"/>
          </p:nvPr>
        </p:nvSpPr>
        <p:spPr/>
        <p:txBody>
          <a:bodyPr>
            <a:normAutofit fontScale="92500" lnSpcReduction="10000"/>
          </a:bodyPr>
          <a:lstStyle/>
          <a:p>
            <a:r>
              <a:rPr lang="en-US" sz="4000" dirty="0" smtClean="0"/>
              <a:t>Raids of homes or workplaces</a:t>
            </a:r>
          </a:p>
          <a:p>
            <a:r>
              <a:rPr lang="en-US" sz="4000" dirty="0" smtClean="0"/>
              <a:t>Travel: bus stations, train stations, airports, borders</a:t>
            </a:r>
          </a:p>
          <a:p>
            <a:r>
              <a:rPr lang="en-US" sz="4000" dirty="0" smtClean="0"/>
              <a:t>Applying for or renewing immigration documents</a:t>
            </a:r>
          </a:p>
          <a:p>
            <a:r>
              <a:rPr lang="en-US" sz="4000" dirty="0" smtClean="0"/>
              <a:t>Contact with the criminal system</a:t>
            </a:r>
            <a:endParaRPr lang="en-US" sz="4000" dirty="0"/>
          </a:p>
        </p:txBody>
      </p:sp>
    </p:spTree>
    <p:extLst>
      <p:ext uri="{BB962C8B-B14F-4D97-AF65-F5344CB8AC3E}">
        <p14:creationId xmlns:p14="http://schemas.microsoft.com/office/powerpoint/2010/main" val="3945724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ICE IN THE CRIMINAL SYSTEM</a:t>
            </a: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64977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5400" dirty="0" smtClean="0"/>
              <a:t>Criminal Alien Program</a:t>
            </a:r>
            <a:endParaRPr lang="en-US" sz="5400" dirty="0"/>
          </a:p>
        </p:txBody>
      </p:sp>
      <p:sp>
        <p:nvSpPr>
          <p:cNvPr id="10" name="Content Placeholder 9"/>
          <p:cNvSpPr>
            <a:spLocks noGrp="1"/>
          </p:cNvSpPr>
          <p:nvPr>
            <p:ph sz="half" idx="2"/>
          </p:nvPr>
        </p:nvSpPr>
        <p:spPr>
          <a:xfrm>
            <a:off x="1371243" y="1828800"/>
            <a:ext cx="8990369" cy="4038601"/>
          </a:xfrm>
        </p:spPr>
        <p:txBody>
          <a:bodyPr>
            <a:normAutofit fontScale="92500" lnSpcReduction="20000"/>
          </a:bodyPr>
          <a:lstStyle/>
          <a:p>
            <a:r>
              <a:rPr lang="en-US" sz="3200" dirty="0" smtClean="0"/>
              <a:t>Funds ICE officers to review records and interrogate people at the site of a police stop, at police stations and in jails and prisons</a:t>
            </a:r>
          </a:p>
          <a:p>
            <a:r>
              <a:rPr lang="en-US" sz="3200" dirty="0" smtClean="0"/>
              <a:t>Any police encounter can result in deportation, including brief encounters under stop-and-frisk, traffic stops etc., if police choose or are instructed to contact ICE</a:t>
            </a:r>
          </a:p>
          <a:p>
            <a:r>
              <a:rPr lang="en-US" sz="3200" dirty="0" smtClean="0"/>
              <a:t>Police have access to immigration information through the national crime database, which they may use to detain or arrest a person</a:t>
            </a:r>
          </a:p>
        </p:txBody>
      </p:sp>
    </p:spTree>
    <p:extLst>
      <p:ext uri="{BB962C8B-B14F-4D97-AF65-F5344CB8AC3E}">
        <p14:creationId xmlns:p14="http://schemas.microsoft.com/office/powerpoint/2010/main" val="2672039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5400" dirty="0"/>
              <a:t>Criminal Alien Program</a:t>
            </a:r>
          </a:p>
        </p:txBody>
      </p:sp>
      <p:sp>
        <p:nvSpPr>
          <p:cNvPr id="2" name="TextBox 1"/>
          <p:cNvSpPr txBox="1"/>
          <p:nvPr/>
        </p:nvSpPr>
        <p:spPr>
          <a:xfrm>
            <a:off x="1371243" y="1981200"/>
            <a:ext cx="9448800" cy="4031873"/>
          </a:xfrm>
          <a:prstGeom prst="rect">
            <a:avLst/>
          </a:prstGeom>
          <a:noFill/>
        </p:spPr>
        <p:txBody>
          <a:bodyPr wrap="square" rtlCol="0">
            <a:spAutoFit/>
          </a:bodyPr>
          <a:lstStyle/>
          <a:p>
            <a:pPr marL="342900" indent="-342900">
              <a:buFont typeface="Wingdings" panose="05000000000000000000" pitchFamily="2" charset="2"/>
              <a:buChar char="§"/>
            </a:pPr>
            <a:r>
              <a:rPr lang="en-US" sz="3200" dirty="0" smtClean="0"/>
              <a:t>Most jurisdictions in PA allow ICE agents to interrogate people in local custody</a:t>
            </a:r>
          </a:p>
          <a:p>
            <a:pPr marL="342900" indent="-342900">
              <a:buFont typeface="Wingdings" panose="05000000000000000000" pitchFamily="2" charset="2"/>
              <a:buChar char="§"/>
            </a:pPr>
            <a:r>
              <a:rPr lang="en-US" sz="3200" dirty="0" smtClean="0"/>
              <a:t>People are not informed that these interrogations are voluntary and are not provided with attorneys during the interrogation</a:t>
            </a:r>
          </a:p>
          <a:p>
            <a:pPr marL="342900" indent="-342900">
              <a:buFont typeface="Wingdings" panose="05000000000000000000" pitchFamily="2" charset="2"/>
              <a:buChar char="§"/>
            </a:pPr>
            <a:r>
              <a:rPr lang="en-US" sz="3200" dirty="0" smtClean="0"/>
              <a:t>Some local law enforcement agencies will send biographic info or identification documents to ICE to review</a:t>
            </a:r>
            <a:endParaRPr lang="en-US" sz="3200" dirty="0"/>
          </a:p>
        </p:txBody>
      </p:sp>
    </p:spTree>
    <p:extLst>
      <p:ext uri="{BB962C8B-B14F-4D97-AF65-F5344CB8AC3E}">
        <p14:creationId xmlns:p14="http://schemas.microsoft.com/office/powerpoint/2010/main" val="397710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5400" dirty="0" smtClean="0"/>
              <a:t>Secure Communities and Priority Enforcement Program</a:t>
            </a:r>
            <a:endParaRPr lang="en-US" sz="5400" dirty="0"/>
          </a:p>
        </p:txBody>
      </p:sp>
      <p:sp>
        <p:nvSpPr>
          <p:cNvPr id="2" name="TextBox 1"/>
          <p:cNvSpPr txBox="1"/>
          <p:nvPr/>
        </p:nvSpPr>
        <p:spPr>
          <a:xfrm>
            <a:off x="1500221" y="2743200"/>
            <a:ext cx="9448800" cy="2062103"/>
          </a:xfrm>
          <a:prstGeom prst="rect">
            <a:avLst/>
          </a:prstGeom>
          <a:noFill/>
        </p:spPr>
        <p:txBody>
          <a:bodyPr wrap="square" rtlCol="0">
            <a:spAutoFit/>
          </a:bodyPr>
          <a:lstStyle/>
          <a:p>
            <a:pPr marL="342900" indent="-342900">
              <a:buFont typeface="Wingdings" panose="05000000000000000000" pitchFamily="2" charset="2"/>
              <a:buChar char="§"/>
            </a:pPr>
            <a:r>
              <a:rPr lang="en-US" sz="3200" dirty="0" smtClean="0"/>
              <a:t>Fingerprints of anyone arrested by local law enforcement are provided to ICE</a:t>
            </a:r>
          </a:p>
          <a:p>
            <a:pPr marL="342900" indent="-342900">
              <a:buFont typeface="Wingdings" panose="05000000000000000000" pitchFamily="2" charset="2"/>
              <a:buChar char="§"/>
            </a:pPr>
            <a:r>
              <a:rPr lang="en-US" sz="3200" dirty="0" smtClean="0"/>
              <a:t>ICE can request a hold to be placed on a person or to be notified of the person’s release</a:t>
            </a:r>
            <a:endParaRPr lang="en-US" sz="3200" dirty="0"/>
          </a:p>
        </p:txBody>
      </p:sp>
    </p:spTree>
    <p:extLst>
      <p:ext uri="{BB962C8B-B14F-4D97-AF65-F5344CB8AC3E}">
        <p14:creationId xmlns:p14="http://schemas.microsoft.com/office/powerpoint/2010/main" val="532219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ICE Holds and Notifications</a:t>
            </a:r>
            <a:endParaRPr lang="en-US" dirty="0"/>
          </a:p>
        </p:txBody>
      </p:sp>
      <p:sp>
        <p:nvSpPr>
          <p:cNvPr id="2" name="TextBox 1"/>
          <p:cNvSpPr txBox="1"/>
          <p:nvPr/>
        </p:nvSpPr>
        <p:spPr>
          <a:xfrm>
            <a:off x="1360130" y="1348800"/>
            <a:ext cx="9448800" cy="4031873"/>
          </a:xfrm>
          <a:prstGeom prst="rect">
            <a:avLst/>
          </a:prstGeom>
          <a:noFill/>
        </p:spPr>
        <p:txBody>
          <a:bodyPr wrap="square" rtlCol="0">
            <a:spAutoFit/>
          </a:bodyPr>
          <a:lstStyle/>
          <a:p>
            <a:pPr marL="342900" indent="-342900">
              <a:buFont typeface="Wingdings" panose="05000000000000000000" pitchFamily="2" charset="2"/>
              <a:buChar char="§"/>
            </a:pPr>
            <a:r>
              <a:rPr lang="en-US" sz="3200" dirty="0" smtClean="0"/>
              <a:t>Also known as “detainers,” ICE holds are voluntary requests from ICE to local law enforcement to continue to detain a person who would otherwise be released</a:t>
            </a:r>
          </a:p>
          <a:p>
            <a:pPr marL="342900" indent="-342900">
              <a:buFont typeface="Wingdings" panose="05000000000000000000" pitchFamily="2" charset="2"/>
              <a:buChar char="§"/>
            </a:pPr>
            <a:r>
              <a:rPr lang="en-US" sz="3200" dirty="0" smtClean="0"/>
              <a:t>ICE has also instituted a notification program, requesting that local law enforcement take time and resources to notify ICE when a person will be released from custody</a:t>
            </a:r>
            <a:endParaRPr lang="en-US" sz="3200" dirty="0"/>
          </a:p>
        </p:txBody>
      </p:sp>
    </p:spTree>
    <p:extLst>
      <p:ext uri="{BB962C8B-B14F-4D97-AF65-F5344CB8AC3E}">
        <p14:creationId xmlns:p14="http://schemas.microsoft.com/office/powerpoint/2010/main" val="1027708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Office Them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ocPublishedLinkedAssetsLookup xmlns="4873beb7-5857-4685-be1f-d57550cc96cc" xsi:nil="true"/>
    <ApprovalStatus xmlns="4873beb7-5857-4685-be1f-d57550cc96cc">InProgress</ApprovalStatus>
    <MarketSpecific xmlns="4873beb7-5857-4685-be1f-d57550cc96cc">false</MarketSpecific>
    <LocComments xmlns="4873beb7-5857-4685-be1f-d57550cc96cc" xsi:nil="true"/>
    <LocLastLocAttemptVersionTypeLookup xmlns="4873beb7-5857-4685-be1f-d57550cc96cc" xsi:nil="true"/>
    <DirectSourceMarket xmlns="4873beb7-5857-4685-be1f-d57550cc96cc" xsi:nil="true"/>
    <ThumbnailAssetId xmlns="4873beb7-5857-4685-be1f-d57550cc96cc" xsi:nil="true"/>
    <PrimaryImageGen xmlns="4873beb7-5857-4685-be1f-d57550cc96cc">false</PrimaryImageGen>
    <LocNewPublishedVersionLookup xmlns="4873beb7-5857-4685-be1f-d57550cc96cc" xsi:nil="true"/>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LocOverallPublishStatusLookup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LocOverallLocStatusLookup xmlns="4873beb7-5857-4685-be1f-d57550cc96cc" xsi:nil="tru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1345093</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simple template design works for technology and  businesses, but it's versatile enough to use in other contexts.  It features multiple slide layouts designed for widescreen (16x9 resolution) and includes a sample SmartArt list and chart that are easily editable.</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2011-11-26T00:30:00+00:00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TemplateStatus xmlns="4873beb7-5857-4685-be1f-d57550cc96cc">Complete</TemplateStatus>
    <Downloads xmlns="4873beb7-5857-4685-be1f-d57550cc96cc">0</Downloads>
    <OOCacheId xmlns="4873beb7-5857-4685-be1f-d57550cc96cc" xsi:nil="true"/>
    <IsDeleted xmlns="4873beb7-5857-4685-be1f-d57550cc96cc">false</IsDeleted>
    <LocPublishedDependentAssetsLookup xmlns="4873beb7-5857-4685-be1f-d57550cc96cc" xsi:nil="true"/>
    <TPExecutable xmlns="4873beb7-5857-4685-be1f-d57550cc96cc" xsi:nil="true"/>
    <EditorialTags xmlns="4873beb7-5857-4685-be1f-d57550cc96cc" xsi:nil="true"/>
    <SubmitterId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TP102787989</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694266</LocLastLocAttemptVersionLookup>
    <LocProcessedForHandoffsLookup xmlns="4873beb7-5857-4685-be1f-d57550cc96cc" xsi:nil="true"/>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LocOverallPreviewStatusLookup xmlns="4873beb7-5857-4685-be1f-d57550cc96cc" xsi:nil="true"/>
    <TaxCatchAll xmlns="4873beb7-5857-4685-be1f-d57550cc96cc"/>
    <Markets xmlns="4873beb7-5857-4685-be1f-d57550cc96cc"/>
    <UAProjectedTotalWords xmlns="4873beb7-5857-4685-be1f-d57550cc96cc" xsi:nil="true"/>
    <IntlLangReview xmlns="4873beb7-5857-4685-be1f-d57550cc96cc" xsi:nil="true"/>
    <OutputCachingOn xmlns="4873beb7-5857-4685-be1f-d57550cc96cc">false</OutputCachingOn>
    <AverageRating xmlns="4873beb7-5857-4685-be1f-d57550cc96cc" xsi:nil="true"/>
    <APAuthor xmlns="4873beb7-5857-4685-be1f-d57550cc96cc">
      <UserInfo>
        <DisplayName>REDMOND\kristaa</DisplayName>
        <AccountId>136</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LocProcessedForMarketsLookup xmlns="4873beb7-5857-4685-be1f-d57550cc96cc" xsi:nil="true"/>
    <TPLaunchHelpLinkType xmlns="4873beb7-5857-4685-be1f-d57550cc96cc">Template</TPLaunchHelpLinkType>
    <OriginalRelease xmlns="4873beb7-5857-4685-be1f-d57550cc96cc">15</OriginalRelease>
    <LocalizationTagsTaxHTField0 xmlns="4873beb7-5857-4685-be1f-d57550cc96cc">
      <Terms xmlns="http://schemas.microsoft.com/office/infopath/2007/PartnerControls"/>
    </LocalizationTagsTaxHTField0>
    <UACurrentWords xmlns="4873beb7-5857-4685-be1f-d57550cc96cc" xsi:nil="true"/>
    <ArtSampleDocs xmlns="4873beb7-5857-4685-be1f-d57550cc96cc" xsi:nil="true"/>
    <UALocRecommendation xmlns="4873beb7-5857-4685-be1f-d57550cc96cc">Localize</UALocRecommendation>
    <Manager xmlns="4873beb7-5857-4685-be1f-d57550cc96cc" xsi:nil="true"/>
    <LocOverallHandbackStatusLookup xmlns="4873beb7-5857-4685-be1f-d57550cc96cc" xsi:nil="true"/>
    <ShowIn xmlns="4873beb7-5857-4685-be1f-d57550cc96cc">Show everywhere</ShowIn>
    <UANotes xmlns="4873beb7-5857-4685-be1f-d57550cc96cc" xsi:nil="true"/>
    <InternalTagsTaxHTField0 xmlns="4873beb7-5857-4685-be1f-d57550cc96cc">
      <Terms xmlns="http://schemas.microsoft.com/office/infopath/2007/PartnerControls"/>
    </InternalTagsTaxHTField0>
    <CSXHash xmlns="4873beb7-5857-4685-be1f-d57550cc96cc" xsi:nil="true"/>
    <VoteCount xmlns="4873beb7-5857-4685-be1f-d57550cc96cc" xsi:nil="true"/>
    <AssetExpire xmlns="4873beb7-5857-4685-be1f-d57550cc96cc">2029-05-12T07:00:00+00:00</AssetExpire>
    <DSATActionTaken xmlns="4873beb7-5857-4685-be1f-d57550cc96cc" xsi:nil="true"/>
    <CSXSubmissionMarket xmlns="4873beb7-5857-4685-be1f-d57550cc96cc" xsi:nil="true"/>
    <LocMarketGroupTiers2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C67BEE-D13F-4BD2-98A5-34D8A0977F68}">
  <ds:schemaRefs>
    <ds:schemaRef ds:uri="http://purl.org/dc/terms/"/>
    <ds:schemaRef ds:uri="4873beb7-5857-4685-be1f-d57550cc96cc"/>
    <ds:schemaRef ds:uri="http://schemas.microsoft.com/office/2006/documentManagement/types"/>
    <ds:schemaRef ds:uri="http://www.w3.org/XML/1998/namespac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3836F65B-1B07-41EE-A0E8-BC6EF3855225}">
  <ds:schemaRefs>
    <ds:schemaRef ds:uri="http://schemas.microsoft.com/sharepoint/v3/contenttype/forms"/>
  </ds:schemaRefs>
</ds:datastoreItem>
</file>

<file path=customXml/itemProps3.xml><?xml version="1.0" encoding="utf-8"?>
<ds:datastoreItem xmlns:ds="http://schemas.openxmlformats.org/officeDocument/2006/customXml" ds:itemID="{A09BF4D4-EF60-4196-BFC3-9462D6079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TM10001105[[fn=Crop]]</Template>
  <TotalTime>84</TotalTime>
  <Words>743</Words>
  <Application>Microsoft Office PowerPoint</Application>
  <PresentationFormat>Custom</PresentationFormat>
  <Paragraphs>75</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Franklin Gothic Book</vt:lpstr>
      <vt:lpstr>Wingdings</vt:lpstr>
      <vt:lpstr>Crop</vt:lpstr>
      <vt:lpstr>Immigration Enforcement</vt:lpstr>
      <vt:lpstr>Who Can Be Deported? </vt:lpstr>
      <vt:lpstr>Who Can Be Deported? </vt:lpstr>
      <vt:lpstr>Trigger Sites for Deportation</vt:lpstr>
      <vt:lpstr>ICE IN THE CRIMINAL SYSTEM</vt:lpstr>
      <vt:lpstr>Criminal Alien Program</vt:lpstr>
      <vt:lpstr>Criminal Alien Program</vt:lpstr>
      <vt:lpstr>Secure Communities and Priority Enforcement Program</vt:lpstr>
      <vt:lpstr>ICE Holds and Notifications</vt:lpstr>
      <vt:lpstr>ICE Holds and Notifications</vt:lpstr>
      <vt:lpstr>PowerPoint Presentation</vt:lpstr>
      <vt:lpstr>PowerPoint Presentation</vt:lpstr>
      <vt:lpstr>Deportation proceedings</vt:lpstr>
      <vt:lpstr>Immigration Court</vt:lpstr>
      <vt:lpstr>Immigration Detention</vt:lpstr>
      <vt:lpstr>Lundy Khoy</vt:lpstr>
      <vt:lpstr>Javier Flores</vt:lpstr>
    </vt:vector>
  </TitlesOfParts>
  <Company>Villanova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Immigration Enforcement</dc:title>
  <dc:creator>Caitlin Barry</dc:creator>
  <cp:lastModifiedBy>Brummert, Samantha</cp:lastModifiedBy>
  <cp:revision>10</cp:revision>
  <dcterms:created xsi:type="dcterms:W3CDTF">2017-01-11T17:29:00Z</dcterms:created>
  <dcterms:modified xsi:type="dcterms:W3CDTF">2017-01-11T19:25:35Z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