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2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2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12B1-445D-4894-8F92-5A1DF363DDE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15DC-763E-40E2-A24F-A4D1EA79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3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904999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The </a:t>
            </a:r>
            <a:r>
              <a:rPr lang="en-US" b="1"/>
              <a:t>Contested Values of College Sport: How Economists </a:t>
            </a:r>
            <a:r>
              <a:rPr lang="en-US" b="1" smtClean="0"/>
              <a:t>and Other Social Scientists Can </a:t>
            </a:r>
            <a:r>
              <a:rPr lang="en-US" b="1"/>
              <a:t>Help Lawyers and </a:t>
            </a:r>
            <a:r>
              <a:rPr lang="en-US" b="1" smtClean="0"/>
              <a:t>Policymakers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  <a:solidFill>
            <a:schemeClr val="accent4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Stephen F. Ross</a:t>
            </a:r>
          </a:p>
          <a:p>
            <a:r>
              <a:rPr lang="en-US" smtClean="0">
                <a:solidFill>
                  <a:schemeClr val="bg1"/>
                </a:solidFill>
              </a:rPr>
              <a:t>Professor of Law</a:t>
            </a:r>
          </a:p>
          <a:p>
            <a:r>
              <a:rPr lang="en-US" smtClean="0">
                <a:solidFill>
                  <a:schemeClr val="bg1"/>
                </a:solidFill>
              </a:rPr>
              <a:t>Director, Institute for Sports Law, Policy &amp; Research</a:t>
            </a:r>
          </a:p>
          <a:p>
            <a:r>
              <a:rPr lang="en-US" smtClean="0">
                <a:solidFill>
                  <a:schemeClr val="bg1"/>
                </a:solidFill>
              </a:rPr>
              <a:t>Pennsylvania State University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3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Law/Policy re Consumers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Antitrust/regulatory review of paying players</a:t>
            </a:r>
          </a:p>
          <a:p>
            <a:r>
              <a:rPr lang="en-US" smtClean="0">
                <a:solidFill>
                  <a:srgbClr val="002060"/>
                </a:solidFill>
              </a:rPr>
              <a:t>Internal/external pressure to resist or increase balance</a:t>
            </a:r>
          </a:p>
          <a:p>
            <a:r>
              <a:rPr lang="en-US" smtClean="0">
                <a:solidFill>
                  <a:srgbClr val="002060"/>
                </a:solidFill>
              </a:rPr>
              <a:t>Antitrust exemption for agreements re coaches’ compensation</a:t>
            </a:r>
          </a:p>
          <a:p>
            <a:r>
              <a:rPr lang="en-US" smtClean="0">
                <a:solidFill>
                  <a:srgbClr val="002060"/>
                </a:solidFill>
              </a:rPr>
              <a:t>Structuring sport: regulatory review of conference re-alignment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9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Worthy Causes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smtClean="0">
                <a:solidFill>
                  <a:schemeClr val="accent6">
                    <a:lumMod val="50000"/>
                  </a:schemeClr>
                </a:solidFill>
              </a:rPr>
              <a:t>What are “real” expenditures for college athletics programs?</a:t>
            </a:r>
          </a:p>
          <a:p>
            <a:pPr lvl="1"/>
            <a:r>
              <a:rPr lang="en-US" i="1" smtClean="0">
                <a:solidFill>
                  <a:schemeClr val="accent6">
                    <a:lumMod val="50000"/>
                  </a:schemeClr>
                </a:solidFill>
              </a:rPr>
              <a:t>Are “scholarships” really subsidies of the general academic program?</a:t>
            </a:r>
          </a:p>
          <a:p>
            <a:pPr lvl="1"/>
            <a:r>
              <a:rPr lang="en-US" i="1" smtClean="0">
                <a:solidFill>
                  <a:schemeClr val="accent6">
                    <a:lumMod val="50000"/>
                  </a:schemeClr>
                </a:solidFill>
              </a:rPr>
              <a:t>Are sports facilities subsidized by general revenues?</a:t>
            </a:r>
          </a:p>
          <a:p>
            <a:r>
              <a:rPr lang="en-US" i="1" smtClean="0">
                <a:solidFill>
                  <a:schemeClr val="accent6">
                    <a:lumMod val="50000"/>
                  </a:schemeClr>
                </a:solidFill>
              </a:rPr>
              <a:t>Is athletic budgeting in accord with general university budgeting policy?</a:t>
            </a:r>
          </a:p>
          <a:p>
            <a:r>
              <a:rPr lang="en-US" i="1" smtClean="0">
                <a:solidFill>
                  <a:schemeClr val="accent6">
                    <a:lumMod val="50000"/>
                  </a:schemeClr>
                </a:solidFill>
              </a:rPr>
              <a:t>Do universities use sound policies in measuring spending in academic departments?  Can metrics used to compare sociology and classics be used to compare history and lacrosse?</a:t>
            </a:r>
            <a:endParaRPr lang="en-US" i="1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Law/policy re Worthy Causes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Mandatory uniformity in athletics accounting</a:t>
            </a:r>
          </a:p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Antitrust exemption to use football/ basketball profits for desired ends</a:t>
            </a:r>
          </a:p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Serious internal university reconsideration of spending priorities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2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smtClean="0">
                <a:solidFill>
                  <a:srgbClr val="C00000"/>
                </a:solidFill>
              </a:rPr>
              <a:t>Physical, social, and mental benefits of athletics participation</a:t>
            </a:r>
          </a:p>
          <a:p>
            <a:pPr marL="514350" indent="-514350">
              <a:buAutoNum type="arabicParenR"/>
            </a:pPr>
            <a:r>
              <a:rPr lang="en-US" smtClean="0">
                <a:solidFill>
                  <a:srgbClr val="7030A0"/>
                </a:solidFill>
              </a:rPr>
              <a:t>Access to a better education for dedicated and gifted student-athletes</a:t>
            </a:r>
          </a:p>
          <a:p>
            <a:pPr marL="514350" indent="-514350">
              <a:buAutoNum type="arabicParenR"/>
            </a:pPr>
            <a:r>
              <a:rPr lang="en-US" smtClean="0">
                <a:solidFill>
                  <a:srgbClr val="00B050"/>
                </a:solidFill>
              </a:rPr>
              <a:t>Positive contribution to campus life and social bonding among students, faculty/staff, alumni, and the larger community</a:t>
            </a:r>
          </a:p>
          <a:p>
            <a:pPr marL="514350" indent="-514350">
              <a:buAutoNum type="arabicParenR"/>
            </a:pPr>
            <a:r>
              <a:rPr lang="en-US" smtClean="0">
                <a:solidFill>
                  <a:srgbClr val="002060"/>
                </a:solidFill>
              </a:rPr>
              <a:t>Hugely popular consumer entertainment</a:t>
            </a:r>
          </a:p>
          <a:p>
            <a:pPr marL="514350" indent="-514350">
              <a:buAutoNum type="arabicParenR"/>
            </a:pPr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Huge commercial success to allow universities to spend surplus on worthy causes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Intrinsic Benefits to Athletes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How do we measure these benefits?</a:t>
            </a:r>
          </a:p>
          <a:p>
            <a:r>
              <a:rPr lang="en-US" i="1" smtClean="0">
                <a:solidFill>
                  <a:srgbClr val="C00000"/>
                </a:solidFill>
              </a:rPr>
              <a:t>What are the essential attributes?</a:t>
            </a:r>
          </a:p>
          <a:p>
            <a:r>
              <a:rPr lang="en-US" i="1" smtClean="0">
                <a:solidFill>
                  <a:srgbClr val="C00000"/>
                </a:solidFill>
              </a:rPr>
              <a:t>How do Division I student-athletes’ benefits compare to those obtained from elite club competition or Division III competition?</a:t>
            </a:r>
          </a:p>
          <a:p>
            <a:r>
              <a:rPr lang="en-US" i="1" smtClean="0">
                <a:solidFill>
                  <a:srgbClr val="C00000"/>
                </a:solidFill>
              </a:rPr>
              <a:t>In addition to Title IX concerns, are universities driven by equity/fairness between football and other men’s sports?</a:t>
            </a:r>
            <a:endParaRPr lang="en-US" i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9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Law/Policy re Athlete Benefits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More cost-effective spending on intercollegiate athletics</a:t>
            </a:r>
          </a:p>
          <a:p>
            <a:r>
              <a:rPr lang="en-US" smtClean="0">
                <a:solidFill>
                  <a:srgbClr val="C00000"/>
                </a:solidFill>
              </a:rPr>
              <a:t>Reconsideration of bi-polar model of Division I and recreational athletics</a:t>
            </a:r>
          </a:p>
          <a:p>
            <a:r>
              <a:rPr lang="en-US" smtClean="0">
                <a:solidFill>
                  <a:srgbClr val="C00000"/>
                </a:solidFill>
              </a:rPr>
              <a:t>More flexible and nuanced approaches to Title IX</a:t>
            </a:r>
          </a:p>
          <a:p>
            <a:r>
              <a:rPr lang="en-US" smtClean="0">
                <a:solidFill>
                  <a:srgbClr val="C00000"/>
                </a:solidFill>
              </a:rPr>
              <a:t>Reconsideration of NCAA rule requiring minimum # of sports for D-I football/ basketball participation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7030A0"/>
                </a:solidFill>
              </a:rPr>
              <a:t>Enhanced Access to Higher Education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smtClean="0">
                <a:solidFill>
                  <a:srgbClr val="7030A0"/>
                </a:solidFill>
              </a:rPr>
              <a:t>What kind of students benefit from admission to colleges primarily based on athletic talent?</a:t>
            </a:r>
          </a:p>
          <a:p>
            <a:r>
              <a:rPr lang="en-US" i="1" smtClean="0">
                <a:solidFill>
                  <a:srgbClr val="7030A0"/>
                </a:solidFill>
              </a:rPr>
              <a:t>Where would these students go without special athletic admission?</a:t>
            </a:r>
          </a:p>
          <a:p>
            <a:r>
              <a:rPr lang="en-US" i="1" smtClean="0">
                <a:solidFill>
                  <a:srgbClr val="7030A0"/>
                </a:solidFill>
              </a:rPr>
              <a:t>Are athletic scholarships still necessary given growth of need-based aid?</a:t>
            </a:r>
          </a:p>
          <a:p>
            <a:r>
              <a:rPr lang="en-US" i="1" smtClean="0">
                <a:solidFill>
                  <a:srgbClr val="7030A0"/>
                </a:solidFill>
              </a:rPr>
              <a:t>To what extent does this goal cause investment by families in efforts to obtain an athletic scholarship?  Are these investments prudent?</a:t>
            </a:r>
          </a:p>
          <a:p>
            <a:r>
              <a:rPr lang="en-US" i="1" smtClean="0">
                <a:solidFill>
                  <a:srgbClr val="7030A0"/>
                </a:solidFill>
              </a:rPr>
              <a:t>To what extent does this goal provide increased impetus for upward mobility, especially for disadvantaged minorites?</a:t>
            </a:r>
            <a:endParaRPr lang="en-US" i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9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7030A0"/>
                </a:solidFill>
              </a:rPr>
              <a:t>Law/ Policy re Wider College Access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Huge benefits may justify antitrust exemption </a:t>
            </a:r>
          </a:p>
          <a:p>
            <a:r>
              <a:rPr lang="en-US" smtClean="0">
                <a:solidFill>
                  <a:srgbClr val="7030A0"/>
                </a:solidFill>
              </a:rPr>
              <a:t>Distorted family investments may justify strict limits on non-need scholarships and special admission to universities</a:t>
            </a:r>
          </a:p>
          <a:p>
            <a:pPr lvl="1"/>
            <a:r>
              <a:rPr lang="en-US" smtClean="0">
                <a:solidFill>
                  <a:srgbClr val="7030A0"/>
                </a:solidFill>
              </a:rPr>
              <a:t>Rethink need for special athletic admissions in non-revenue sports where schools can compete against academic peers</a:t>
            </a:r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2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00B050"/>
                </a:solidFill>
              </a:rPr>
              <a:t>Positive Contribution to University Life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smtClean="0">
                <a:solidFill>
                  <a:srgbClr val="00B050"/>
                </a:solidFill>
              </a:rPr>
              <a:t>Precisely which attributes of intercollegiate athletics contribute to university life, and in precisely which ways?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Are there ways to evaluate claims that athletics provide special national exposure and enhance a school’s reputation?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Are there ways to evaluate claims that the university benefits from a stronger emotional connection for students, staff, alumni, the community, and the state?</a:t>
            </a:r>
          </a:p>
          <a:p>
            <a:r>
              <a:rPr lang="en-US" i="1" smtClean="0">
                <a:solidFill>
                  <a:srgbClr val="00B050"/>
                </a:solidFill>
              </a:rPr>
              <a:t>Can we identify negative aspects of athletics?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Fan/student misbehavior?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Excessive time away from studies?</a:t>
            </a:r>
          </a:p>
          <a:p>
            <a:pPr lvl="1"/>
            <a:r>
              <a:rPr lang="en-US" i="1" smtClean="0">
                <a:solidFill>
                  <a:srgbClr val="00B050"/>
                </a:solidFill>
              </a:rPr>
              <a:t>Are athletic-driven academic rivalries positive?</a:t>
            </a:r>
          </a:p>
          <a:p>
            <a:r>
              <a:rPr lang="en-US" i="1" smtClean="0">
                <a:solidFill>
                  <a:srgbClr val="00B050"/>
                </a:solidFill>
              </a:rPr>
              <a:t>Do schools seem to make the right call (compare Michigan/Penn State to MIT/Cal Tech), or is there a public choice distortion from alumni spectators?</a:t>
            </a:r>
          </a:p>
          <a:p>
            <a:r>
              <a:rPr lang="en-US" i="1" smtClean="0">
                <a:solidFill>
                  <a:srgbClr val="00B050"/>
                </a:solidFill>
              </a:rPr>
              <a:t>Could schools facilitate greater contribution from non-revenue sports?</a:t>
            </a:r>
            <a:endParaRPr lang="en-US" i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3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Law/Policy re University Life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See athlete benefits</a:t>
            </a:r>
          </a:p>
          <a:p>
            <a:r>
              <a:rPr lang="en-US" smtClean="0">
                <a:solidFill>
                  <a:srgbClr val="00B050"/>
                </a:solidFill>
              </a:rPr>
              <a:t>Inhibit public choice distortions by requiring Trustees to explicitly approve budget for non-revenue sports in lieu of counter-proposal by academic deans for money to be spent on academic programs</a:t>
            </a: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5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Consumer Entertainment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smtClean="0">
                <a:solidFill>
                  <a:srgbClr val="002060"/>
                </a:solidFill>
              </a:rPr>
              <a:t>Precisely what are the attributes of college football and basketball that make it so much more popular than minor league baseball?</a:t>
            </a:r>
          </a:p>
          <a:p>
            <a:r>
              <a:rPr lang="en-US" i="1" smtClean="0">
                <a:solidFill>
                  <a:srgbClr val="002060"/>
                </a:solidFill>
              </a:rPr>
              <a:t>Does the college sports entertainment “industry” provide greater macroeconomic benefits to local economies that consumer spending in other markets?</a:t>
            </a:r>
          </a:p>
          <a:p>
            <a:r>
              <a:rPr lang="en-US" i="1" smtClean="0">
                <a:solidFill>
                  <a:srgbClr val="002060"/>
                </a:solidFill>
              </a:rPr>
              <a:t>Would measures to significantly increase competitive balance within conferences boost consumer appeal?</a:t>
            </a:r>
          </a:p>
          <a:p>
            <a:r>
              <a:rPr lang="en-US" i="1" smtClean="0">
                <a:solidFill>
                  <a:srgbClr val="002060"/>
                </a:solidFill>
              </a:rPr>
              <a:t>Are huge salaries for coaches prudent investments resulting in higher revenue or past of an inefficient ‘rat race’?</a:t>
            </a:r>
          </a:p>
          <a:p>
            <a:r>
              <a:rPr lang="en-US" i="1" smtClean="0">
                <a:solidFill>
                  <a:srgbClr val="002060"/>
                </a:solidFill>
              </a:rPr>
              <a:t>Is there a huge consumer surplus among avid fans?</a:t>
            </a:r>
          </a:p>
          <a:p>
            <a:r>
              <a:rPr lang="en-US" i="1" smtClean="0">
                <a:solidFill>
                  <a:srgbClr val="002060"/>
                </a:solidFill>
              </a:rPr>
              <a:t>Would consumers prefer a “Superleague” of 20-30 programs?</a:t>
            </a:r>
            <a:endParaRPr lang="en-US" i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5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6942</TotalTime>
  <Words>713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Contested Values of College Sport: How Economists and Other Social Scientists Can Help Lawyers and Policymakers</vt:lpstr>
      <vt:lpstr>Overview</vt:lpstr>
      <vt:lpstr>Intrinsic Benefits to Athletes</vt:lpstr>
      <vt:lpstr>Law/Policy re Athlete Benefits</vt:lpstr>
      <vt:lpstr>Enhanced Access to Higher Education</vt:lpstr>
      <vt:lpstr>Law/ Policy re Wider College Access</vt:lpstr>
      <vt:lpstr>Positive Contribution to University Life</vt:lpstr>
      <vt:lpstr>Law/Policy re University Life</vt:lpstr>
      <vt:lpstr>Consumer Entertainment</vt:lpstr>
      <vt:lpstr>Law/Policy re Consumers</vt:lpstr>
      <vt:lpstr>Worthy Causes</vt:lpstr>
      <vt:lpstr>Law/policy re Worthy Causes</vt:lpstr>
    </vt:vector>
  </TitlesOfParts>
  <Company>PSU Dickinson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Contested Values of College Sport: How Economists Can Help Lawyers and Policymakers</dc:title>
  <dc:creator>The Real Steve Ross</dc:creator>
  <cp:lastModifiedBy>Stafford, Cara</cp:lastModifiedBy>
  <cp:revision>48</cp:revision>
  <dcterms:created xsi:type="dcterms:W3CDTF">2014-10-02T04:42:51Z</dcterms:created>
  <dcterms:modified xsi:type="dcterms:W3CDTF">2015-04-06T20:41:19Z</dcterms:modified>
</cp:coreProperties>
</file>