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2" r:id="rId4"/>
    <p:sldId id="258" r:id="rId5"/>
    <p:sldId id="273" r:id="rId6"/>
    <p:sldId id="259" r:id="rId7"/>
    <p:sldId id="271" r:id="rId8"/>
    <p:sldId id="270" r:id="rId9"/>
    <p:sldId id="277" r:id="rId10"/>
    <p:sldId id="274" r:id="rId11"/>
    <p:sldId id="261" r:id="rId12"/>
    <p:sldId id="275" r:id="rId13"/>
    <p:sldId id="269" r:id="rId14"/>
    <p:sldId id="276" r:id="rId15"/>
    <p:sldId id="263" r:id="rId16"/>
  </p:sldIdLst>
  <p:sldSz cx="9144000" cy="6858000" type="screen4x3"/>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067" autoAdjust="0"/>
  </p:normalViewPr>
  <p:slideViewPr>
    <p:cSldViewPr>
      <p:cViewPr varScale="1">
        <p:scale>
          <a:sx n="42" d="100"/>
          <a:sy n="42" d="100"/>
        </p:scale>
        <p:origin x="1980" y="36"/>
      </p:cViewPr>
      <p:guideLst>
        <p:guide orient="horz" pos="2160"/>
        <p:guide pos="2880"/>
      </p:guideLst>
    </p:cSldViewPr>
  </p:slideViewPr>
  <p:outlineViewPr>
    <p:cViewPr>
      <p:scale>
        <a:sx n="33" d="100"/>
        <a:sy n="33" d="100"/>
      </p:scale>
      <p:origin x="0" y="8370"/>
    </p:cViewPr>
  </p:outlineViewPr>
  <p:notesTextViewPr>
    <p:cViewPr>
      <p:scale>
        <a:sx n="1" d="1"/>
        <a:sy n="1" d="1"/>
      </p:scale>
      <p:origin x="0" y="0"/>
    </p:cViewPr>
  </p:notesTextViewPr>
  <p:notesViewPr>
    <p:cSldViewPr>
      <p:cViewPr varScale="1">
        <p:scale>
          <a:sx n="83" d="100"/>
          <a:sy n="83" d="100"/>
        </p:scale>
        <p:origin x="-1992" y="-7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Steve" userId="3b155b66-c8c9-4dbd-9a03-1a2fd3f2f0fe" providerId="ADAL" clId="{C74D856D-2DF0-4693-B396-54CF2E7632E4}"/>
    <pc:docChg chg="modSld">
      <pc:chgData name="Ross, Steve" userId="3b155b66-c8c9-4dbd-9a03-1a2fd3f2f0fe" providerId="ADAL" clId="{C74D856D-2DF0-4693-B396-54CF2E7632E4}" dt="2020-08-20T15:07:21.459" v="2"/>
      <pc:docMkLst>
        <pc:docMk/>
      </pc:docMkLst>
      <pc:sldChg chg="modSp mod">
        <pc:chgData name="Ross, Steve" userId="3b155b66-c8c9-4dbd-9a03-1a2fd3f2f0fe" providerId="ADAL" clId="{C74D856D-2DF0-4693-B396-54CF2E7632E4}" dt="2020-08-20T15:07:21.459" v="2"/>
        <pc:sldMkLst>
          <pc:docMk/>
          <pc:sldMk cId="417236022" sldId="256"/>
        </pc:sldMkLst>
        <pc:spChg chg="mod">
          <ac:chgData name="Ross, Steve" userId="3b155b66-c8c9-4dbd-9a03-1a2fd3f2f0fe" providerId="ADAL" clId="{C74D856D-2DF0-4693-B396-54CF2E7632E4}" dt="2020-08-20T15:07:21.459" v="2"/>
          <ac:spMkLst>
            <pc:docMk/>
            <pc:sldMk cId="417236022" sldId="256"/>
            <ac:spMk id="3" creationId="{00000000-0000-0000-0000-000000000000}"/>
          </ac:spMkLst>
        </pc:spChg>
      </pc:sldChg>
    </pc:docChg>
  </pc:docChgLst>
  <pc:docChgLst>
    <pc:chgData name="Ross, Steve" userId="3b155b66-c8c9-4dbd-9a03-1a2fd3f2f0fe" providerId="ADAL" clId="{C62F936A-09BB-4B87-81F4-836CB271382B}"/>
    <pc:docChg chg="custSel addSld modSld modNotesMaster">
      <pc:chgData name="Ross, Steve" userId="3b155b66-c8c9-4dbd-9a03-1a2fd3f2f0fe" providerId="ADAL" clId="{C62F936A-09BB-4B87-81F4-836CB271382B}" dt="2020-08-17T17:19:08.897" v="1931" actId="6549"/>
      <pc:docMkLst>
        <pc:docMk/>
      </pc:docMkLst>
      <pc:sldChg chg="modNotesTx">
        <pc:chgData name="Ross, Steve" userId="3b155b66-c8c9-4dbd-9a03-1a2fd3f2f0fe" providerId="ADAL" clId="{C62F936A-09BB-4B87-81F4-836CB271382B}" dt="2020-08-17T17:18:26.370" v="1926" actId="6549"/>
        <pc:sldMkLst>
          <pc:docMk/>
          <pc:sldMk cId="986417765" sldId="257"/>
        </pc:sldMkLst>
      </pc:sldChg>
      <pc:sldChg chg="modSp modNotesTx">
        <pc:chgData name="Ross, Steve" userId="3b155b66-c8c9-4dbd-9a03-1a2fd3f2f0fe" providerId="ADAL" clId="{C62F936A-09BB-4B87-81F4-836CB271382B}" dt="2020-08-17T17:18:33.198" v="1927" actId="6549"/>
        <pc:sldMkLst>
          <pc:docMk/>
          <pc:sldMk cId="2079496765" sldId="258"/>
        </pc:sldMkLst>
        <pc:spChg chg="mod">
          <ac:chgData name="Ross, Steve" userId="3b155b66-c8c9-4dbd-9a03-1a2fd3f2f0fe" providerId="ADAL" clId="{C62F936A-09BB-4B87-81F4-836CB271382B}" dt="2020-08-17T16:41:10.421" v="1878" actId="27636"/>
          <ac:spMkLst>
            <pc:docMk/>
            <pc:sldMk cId="2079496765" sldId="258"/>
            <ac:spMk id="3" creationId="{00000000-0000-0000-0000-000000000000}"/>
          </ac:spMkLst>
        </pc:spChg>
        <pc:picChg chg="mod">
          <ac:chgData name="Ross, Steve" userId="3b155b66-c8c9-4dbd-9a03-1a2fd3f2f0fe" providerId="ADAL" clId="{C62F936A-09BB-4B87-81F4-836CB271382B}" dt="2020-08-17T16:41:07.947" v="1876" actId="1076"/>
          <ac:picMkLst>
            <pc:docMk/>
            <pc:sldMk cId="2079496765" sldId="258"/>
            <ac:picMk id="1032" creationId="{00000000-0000-0000-0000-000000000000}"/>
          </ac:picMkLst>
        </pc:picChg>
      </pc:sldChg>
      <pc:sldChg chg="modNotesTx">
        <pc:chgData name="Ross, Steve" userId="3b155b66-c8c9-4dbd-9a03-1a2fd3f2f0fe" providerId="ADAL" clId="{C62F936A-09BB-4B87-81F4-836CB271382B}" dt="2020-08-17T17:18:40.444" v="1928" actId="6549"/>
        <pc:sldMkLst>
          <pc:docMk/>
          <pc:sldMk cId="1591645781" sldId="259"/>
        </pc:sldMkLst>
      </pc:sldChg>
      <pc:sldChg chg="modSp modNotesTx">
        <pc:chgData name="Ross, Steve" userId="3b155b66-c8c9-4dbd-9a03-1a2fd3f2f0fe" providerId="ADAL" clId="{C62F936A-09BB-4B87-81F4-836CB271382B}" dt="2020-08-17T17:19:00.908" v="1930" actId="6549"/>
        <pc:sldMkLst>
          <pc:docMk/>
          <pc:sldMk cId="1700774935" sldId="261"/>
        </pc:sldMkLst>
        <pc:spChg chg="mod">
          <ac:chgData name="Ross, Steve" userId="3b155b66-c8c9-4dbd-9a03-1a2fd3f2f0fe" providerId="ADAL" clId="{C62F936A-09BB-4B87-81F4-836CB271382B}" dt="2020-08-16T21:56:43.135" v="597" actId="207"/>
          <ac:spMkLst>
            <pc:docMk/>
            <pc:sldMk cId="1700774935" sldId="261"/>
            <ac:spMk id="2" creationId="{00000000-0000-0000-0000-000000000000}"/>
          </ac:spMkLst>
        </pc:spChg>
        <pc:spChg chg="mod">
          <ac:chgData name="Ross, Steve" userId="3b155b66-c8c9-4dbd-9a03-1a2fd3f2f0fe" providerId="ADAL" clId="{C62F936A-09BB-4B87-81F4-836CB271382B}" dt="2020-08-16T19:19:05.512" v="109" actId="27636"/>
          <ac:spMkLst>
            <pc:docMk/>
            <pc:sldMk cId="1700774935" sldId="261"/>
            <ac:spMk id="3" creationId="{00000000-0000-0000-0000-000000000000}"/>
          </ac:spMkLst>
        </pc:spChg>
      </pc:sldChg>
      <pc:sldChg chg="modSp">
        <pc:chgData name="Ross, Steve" userId="3b155b66-c8c9-4dbd-9a03-1a2fd3f2f0fe" providerId="ADAL" clId="{C62F936A-09BB-4B87-81F4-836CB271382B}" dt="2020-08-16T22:20:21.799" v="865" actId="20577"/>
        <pc:sldMkLst>
          <pc:docMk/>
          <pc:sldMk cId="106594385" sldId="263"/>
        </pc:sldMkLst>
        <pc:spChg chg="mod">
          <ac:chgData name="Ross, Steve" userId="3b155b66-c8c9-4dbd-9a03-1a2fd3f2f0fe" providerId="ADAL" clId="{C62F936A-09BB-4B87-81F4-836CB271382B}" dt="2020-08-16T22:20:21.799" v="865" actId="20577"/>
          <ac:spMkLst>
            <pc:docMk/>
            <pc:sldMk cId="106594385" sldId="263"/>
            <ac:spMk id="3" creationId="{00000000-0000-0000-0000-000000000000}"/>
          </ac:spMkLst>
        </pc:spChg>
      </pc:sldChg>
      <pc:sldChg chg="modNotesTx">
        <pc:chgData name="Ross, Steve" userId="3b155b66-c8c9-4dbd-9a03-1a2fd3f2f0fe" providerId="ADAL" clId="{C62F936A-09BB-4B87-81F4-836CB271382B}" dt="2020-08-17T17:19:08.897" v="1931" actId="6549"/>
        <pc:sldMkLst>
          <pc:docMk/>
          <pc:sldMk cId="288891518" sldId="269"/>
        </pc:sldMkLst>
      </pc:sldChg>
      <pc:sldChg chg="modSp">
        <pc:chgData name="Ross, Steve" userId="3b155b66-c8c9-4dbd-9a03-1a2fd3f2f0fe" providerId="ADAL" clId="{C62F936A-09BB-4B87-81F4-836CB271382B}" dt="2020-08-16T19:39:05.708" v="372" actId="20577"/>
        <pc:sldMkLst>
          <pc:docMk/>
          <pc:sldMk cId="3656122528" sldId="270"/>
        </pc:sldMkLst>
        <pc:spChg chg="mod">
          <ac:chgData name="Ross, Steve" userId="3b155b66-c8c9-4dbd-9a03-1a2fd3f2f0fe" providerId="ADAL" clId="{C62F936A-09BB-4B87-81F4-836CB271382B}" dt="2020-08-16T19:39:05.708" v="372" actId="20577"/>
          <ac:spMkLst>
            <pc:docMk/>
            <pc:sldMk cId="3656122528" sldId="270"/>
            <ac:spMk id="3" creationId="{00000000-0000-0000-0000-000000000000}"/>
          </ac:spMkLst>
        </pc:spChg>
      </pc:sldChg>
      <pc:sldChg chg="addSp delSp modSp">
        <pc:chgData name="Ross, Steve" userId="3b155b66-c8c9-4dbd-9a03-1a2fd3f2f0fe" providerId="ADAL" clId="{C62F936A-09BB-4B87-81F4-836CB271382B}" dt="2020-08-17T16:43:26.185" v="1884" actId="1076"/>
        <pc:sldMkLst>
          <pc:docMk/>
          <pc:sldMk cId="1670682134" sldId="271"/>
        </pc:sldMkLst>
        <pc:spChg chg="mod">
          <ac:chgData name="Ross, Steve" userId="3b155b66-c8c9-4dbd-9a03-1a2fd3f2f0fe" providerId="ADAL" clId="{C62F936A-09BB-4B87-81F4-836CB271382B}" dt="2020-08-16T21:56:32.056" v="596" actId="313"/>
          <ac:spMkLst>
            <pc:docMk/>
            <pc:sldMk cId="1670682134" sldId="271"/>
            <ac:spMk id="3" creationId="{903CFD7C-301C-4DD5-8DDE-3447FACE023F}"/>
          </ac:spMkLst>
        </pc:spChg>
        <pc:picChg chg="mod">
          <ac:chgData name="Ross, Steve" userId="3b155b66-c8c9-4dbd-9a03-1a2fd3f2f0fe" providerId="ADAL" clId="{C62F936A-09BB-4B87-81F4-836CB271382B}" dt="2020-08-17T16:41:54.249" v="1879" actId="1076"/>
          <ac:picMkLst>
            <pc:docMk/>
            <pc:sldMk cId="1670682134" sldId="271"/>
            <ac:picMk id="4" creationId="{8A8A3460-39AA-4F1D-BC80-B92BDE2DFF13}"/>
          </ac:picMkLst>
        </pc:picChg>
        <pc:picChg chg="add del mod">
          <ac:chgData name="Ross, Steve" userId="3b155b66-c8c9-4dbd-9a03-1a2fd3f2f0fe" providerId="ADAL" clId="{C62F936A-09BB-4B87-81F4-836CB271382B}" dt="2020-08-17T16:43:21.072" v="1882" actId="478"/>
          <ac:picMkLst>
            <pc:docMk/>
            <pc:sldMk cId="1670682134" sldId="271"/>
            <ac:picMk id="5" creationId="{48852CF5-6D7C-4D44-90D2-24935D799ADB}"/>
          </ac:picMkLst>
        </pc:picChg>
        <pc:picChg chg="add mod">
          <ac:chgData name="Ross, Steve" userId="3b155b66-c8c9-4dbd-9a03-1a2fd3f2f0fe" providerId="ADAL" clId="{C62F936A-09BB-4B87-81F4-836CB271382B}" dt="2020-08-17T16:43:26.185" v="1884" actId="1076"/>
          <ac:picMkLst>
            <pc:docMk/>
            <pc:sldMk cId="1670682134" sldId="271"/>
            <ac:picMk id="6" creationId="{7DBABEB5-A9D1-4738-BA41-C44D3F54FE9E}"/>
          </ac:picMkLst>
        </pc:picChg>
      </pc:sldChg>
      <pc:sldChg chg="addSp modSp">
        <pc:chgData name="Ross, Steve" userId="3b155b66-c8c9-4dbd-9a03-1a2fd3f2f0fe" providerId="ADAL" clId="{C62F936A-09BB-4B87-81F4-836CB271382B}" dt="2020-08-17T16:39:57.809" v="1836" actId="1076"/>
        <pc:sldMkLst>
          <pc:docMk/>
          <pc:sldMk cId="1001965712" sldId="272"/>
        </pc:sldMkLst>
        <pc:picChg chg="add mod">
          <ac:chgData name="Ross, Steve" userId="3b155b66-c8c9-4dbd-9a03-1a2fd3f2f0fe" providerId="ADAL" clId="{C62F936A-09BB-4B87-81F4-836CB271382B}" dt="2020-08-17T16:38:17.214" v="1834" actId="1076"/>
          <ac:picMkLst>
            <pc:docMk/>
            <pc:sldMk cId="1001965712" sldId="272"/>
            <ac:picMk id="4" creationId="{A58600DC-567B-4D74-A0B2-07E772BF07FB}"/>
          </ac:picMkLst>
        </pc:picChg>
        <pc:picChg chg="add mod">
          <ac:chgData name="Ross, Steve" userId="3b155b66-c8c9-4dbd-9a03-1a2fd3f2f0fe" providerId="ADAL" clId="{C62F936A-09BB-4B87-81F4-836CB271382B}" dt="2020-08-17T16:39:57.809" v="1836" actId="1076"/>
          <ac:picMkLst>
            <pc:docMk/>
            <pc:sldMk cId="1001965712" sldId="272"/>
            <ac:picMk id="5" creationId="{380FA176-2B0A-4CF6-9045-F9971B37E8DE}"/>
          </ac:picMkLst>
        </pc:picChg>
      </pc:sldChg>
      <pc:sldChg chg="modSp">
        <pc:chgData name="Ross, Steve" userId="3b155b66-c8c9-4dbd-9a03-1a2fd3f2f0fe" providerId="ADAL" clId="{C62F936A-09BB-4B87-81F4-836CB271382B}" dt="2020-08-16T19:44:46.387" v="531" actId="20577"/>
        <pc:sldMkLst>
          <pc:docMk/>
          <pc:sldMk cId="2045014266" sldId="273"/>
        </pc:sldMkLst>
        <pc:spChg chg="mod">
          <ac:chgData name="Ross, Steve" userId="3b155b66-c8c9-4dbd-9a03-1a2fd3f2f0fe" providerId="ADAL" clId="{C62F936A-09BB-4B87-81F4-836CB271382B}" dt="2020-08-16T19:44:46.387" v="531" actId="20577"/>
          <ac:spMkLst>
            <pc:docMk/>
            <pc:sldMk cId="2045014266" sldId="273"/>
            <ac:spMk id="3" creationId="{37377431-C61C-4E38-B32B-D472718C96B6}"/>
          </ac:spMkLst>
        </pc:spChg>
      </pc:sldChg>
      <pc:sldChg chg="modSp modNotesTx">
        <pc:chgData name="Ross, Steve" userId="3b155b66-c8c9-4dbd-9a03-1a2fd3f2f0fe" providerId="ADAL" clId="{C62F936A-09BB-4B87-81F4-836CB271382B}" dt="2020-08-17T17:18:50.507" v="1929" actId="6549"/>
        <pc:sldMkLst>
          <pc:docMk/>
          <pc:sldMk cId="3113148421" sldId="274"/>
        </pc:sldMkLst>
        <pc:spChg chg="mod">
          <ac:chgData name="Ross, Steve" userId="3b155b66-c8c9-4dbd-9a03-1a2fd3f2f0fe" providerId="ADAL" clId="{C62F936A-09BB-4B87-81F4-836CB271382B}" dt="2020-08-16T22:51:44.461" v="1735" actId="20577"/>
          <ac:spMkLst>
            <pc:docMk/>
            <pc:sldMk cId="3113148421" sldId="274"/>
            <ac:spMk id="3" creationId="{00000000-0000-0000-0000-000000000000}"/>
          </ac:spMkLst>
        </pc:spChg>
      </pc:sldChg>
      <pc:sldChg chg="modSp modNotesTx">
        <pc:chgData name="Ross, Steve" userId="3b155b66-c8c9-4dbd-9a03-1a2fd3f2f0fe" providerId="ADAL" clId="{C62F936A-09BB-4B87-81F4-836CB271382B}" dt="2020-08-16T22:33:35.049" v="1167" actId="313"/>
        <pc:sldMkLst>
          <pc:docMk/>
          <pc:sldMk cId="1473948367" sldId="275"/>
        </pc:sldMkLst>
        <pc:spChg chg="mod">
          <ac:chgData name="Ross, Steve" userId="3b155b66-c8c9-4dbd-9a03-1a2fd3f2f0fe" providerId="ADAL" clId="{C62F936A-09BB-4B87-81F4-836CB271382B}" dt="2020-08-16T22:28:29.820" v="876" actId="20577"/>
          <ac:spMkLst>
            <pc:docMk/>
            <pc:sldMk cId="1473948367" sldId="275"/>
            <ac:spMk id="3" creationId="{010175B9-3198-4454-A495-C28906446CB7}"/>
          </ac:spMkLst>
        </pc:spChg>
      </pc:sldChg>
      <pc:sldChg chg="modSp add">
        <pc:chgData name="Ross, Steve" userId="3b155b66-c8c9-4dbd-9a03-1a2fd3f2f0fe" providerId="ADAL" clId="{C62F936A-09BB-4B87-81F4-836CB271382B}" dt="2020-08-16T19:43:31.941" v="488" actId="313"/>
        <pc:sldMkLst>
          <pc:docMk/>
          <pc:sldMk cId="3870465833" sldId="277"/>
        </pc:sldMkLst>
        <pc:spChg chg="mod">
          <ac:chgData name="Ross, Steve" userId="3b155b66-c8c9-4dbd-9a03-1a2fd3f2f0fe" providerId="ADAL" clId="{C62F936A-09BB-4B87-81F4-836CB271382B}" dt="2020-08-16T19:41:42.147" v="398" actId="20577"/>
          <ac:spMkLst>
            <pc:docMk/>
            <pc:sldMk cId="3870465833" sldId="277"/>
            <ac:spMk id="2" creationId="{13A8FA4B-382C-45F7-892B-4F57C2081F85}"/>
          </ac:spMkLst>
        </pc:spChg>
        <pc:spChg chg="mod">
          <ac:chgData name="Ross, Steve" userId="3b155b66-c8c9-4dbd-9a03-1a2fd3f2f0fe" providerId="ADAL" clId="{C62F936A-09BB-4B87-81F4-836CB271382B}" dt="2020-08-16T19:43:31.941" v="488" actId="313"/>
          <ac:spMkLst>
            <pc:docMk/>
            <pc:sldMk cId="3870465833" sldId="277"/>
            <ac:spMk id="3" creationId="{AFEA559B-A51A-4E6A-BE68-2C51DA8D14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1406"/>
          </a:xfrm>
          <a:prstGeom prst="rect">
            <a:avLst/>
          </a:prstGeom>
        </p:spPr>
        <p:txBody>
          <a:bodyPr vert="horz" lIns="91440" tIns="45720" rIns="91440" bIns="45720" rtlCol="0"/>
          <a:lstStyle>
            <a:lvl1pPr algn="r">
              <a:defRPr sz="1200"/>
            </a:lvl1pPr>
          </a:lstStyle>
          <a:p>
            <a:fld id="{841323F1-B202-4D48-93A8-B455DC4CAC5E}" type="datetimeFigureOut">
              <a:rPr lang="en-US" smtClean="0"/>
              <a:t>8/20/2020</a:t>
            </a:fld>
            <a:endParaRPr lang="en-US"/>
          </a:p>
        </p:txBody>
      </p:sp>
      <p:sp>
        <p:nvSpPr>
          <p:cNvPr id="4" name="Slide Image Placeholder 3"/>
          <p:cNvSpPr>
            <a:spLocks noGrp="1" noRot="1" noChangeAspect="1"/>
          </p:cNvSpPr>
          <p:nvPr>
            <p:ph type="sldImg" idx="2"/>
          </p:nvPr>
        </p:nvSpPr>
        <p:spPr>
          <a:xfrm>
            <a:off x="1282700" y="677863"/>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88354"/>
            <a:ext cx="5661660" cy="40626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0"/>
            <a:ext cx="3066733" cy="451406"/>
          </a:xfrm>
          <a:prstGeom prst="rect">
            <a:avLst/>
          </a:prstGeom>
        </p:spPr>
        <p:txBody>
          <a:bodyPr vert="horz" lIns="91440" tIns="45720" rIns="91440" bIns="45720" rtlCol="0" anchor="b"/>
          <a:lstStyle>
            <a:lvl1pPr algn="r">
              <a:defRPr sz="1200"/>
            </a:lvl1pPr>
          </a:lstStyle>
          <a:p>
            <a:fld id="{DEB91EC4-06A3-4BE4-B44B-1FBF12011982}" type="slidenum">
              <a:rPr lang="en-US" smtClean="0"/>
              <a:t>‹#›</a:t>
            </a:fld>
            <a:endParaRPr lang="en-US"/>
          </a:p>
        </p:txBody>
      </p:sp>
    </p:spTree>
    <p:extLst>
      <p:ext uri="{BB962C8B-B14F-4D97-AF65-F5344CB8AC3E}">
        <p14:creationId xmlns:p14="http://schemas.microsoft.com/office/powerpoint/2010/main" val="351394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91EC4-06A3-4BE4-B44B-1FBF12011982}" type="slidenum">
              <a:rPr lang="en-US" smtClean="0"/>
              <a:t>1</a:t>
            </a:fld>
            <a:endParaRPr lang="en-US"/>
          </a:p>
        </p:txBody>
      </p:sp>
    </p:spTree>
    <p:extLst>
      <p:ext uri="{BB962C8B-B14F-4D97-AF65-F5344CB8AC3E}">
        <p14:creationId xmlns:p14="http://schemas.microsoft.com/office/powerpoint/2010/main" val="31200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1EC4-06A3-4BE4-B44B-1FBF12011982}" type="slidenum">
              <a:rPr lang="en-US" smtClean="0"/>
              <a:t>10</a:t>
            </a:fld>
            <a:endParaRPr lang="en-US"/>
          </a:p>
        </p:txBody>
      </p:sp>
    </p:spTree>
    <p:extLst>
      <p:ext uri="{BB962C8B-B14F-4D97-AF65-F5344CB8AC3E}">
        <p14:creationId xmlns:p14="http://schemas.microsoft.com/office/powerpoint/2010/main" val="156790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1EC4-06A3-4BE4-B44B-1FBF12011982}" type="slidenum">
              <a:rPr lang="en-US" smtClean="0"/>
              <a:t>11</a:t>
            </a:fld>
            <a:endParaRPr lang="en-US"/>
          </a:p>
        </p:txBody>
      </p:sp>
    </p:spTree>
    <p:extLst>
      <p:ext uri="{BB962C8B-B14F-4D97-AF65-F5344CB8AC3E}">
        <p14:creationId xmlns:p14="http://schemas.microsoft.com/office/powerpoint/2010/main" val="173145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Sealy</a:t>
            </a:r>
            <a:r>
              <a:rPr lang="en-US" u="none" dirty="0"/>
              <a:t>: not a separate company but an instrument of individual manufacturers</a:t>
            </a:r>
          </a:p>
          <a:p>
            <a:endParaRPr lang="en-US" u="none" dirty="0"/>
          </a:p>
          <a:p>
            <a:r>
              <a:rPr lang="en-US" u="none" dirty="0" err="1"/>
              <a:t>Concl</a:t>
            </a:r>
            <a:r>
              <a:rPr lang="en-US" u="none" dirty="0"/>
              <a:t>: [280a]: NFL actions are “guided and determined [by] separate corporate [club] consciousness”</a:t>
            </a:r>
            <a:endParaRPr lang="en-US" u="sng" dirty="0"/>
          </a:p>
        </p:txBody>
      </p:sp>
      <p:sp>
        <p:nvSpPr>
          <p:cNvPr id="4" name="Slide Number Placeholder 3"/>
          <p:cNvSpPr>
            <a:spLocks noGrp="1"/>
          </p:cNvSpPr>
          <p:nvPr>
            <p:ph type="sldNum" sz="quarter" idx="5"/>
          </p:nvPr>
        </p:nvSpPr>
        <p:spPr/>
        <p:txBody>
          <a:bodyPr/>
          <a:lstStyle/>
          <a:p>
            <a:fld id="{DEB91EC4-06A3-4BE4-B44B-1FBF12011982}" type="slidenum">
              <a:rPr lang="en-US" smtClean="0"/>
              <a:t>12</a:t>
            </a:fld>
            <a:endParaRPr lang="en-US"/>
          </a:p>
        </p:txBody>
      </p:sp>
    </p:spTree>
    <p:extLst>
      <p:ext uri="{BB962C8B-B14F-4D97-AF65-F5344CB8AC3E}">
        <p14:creationId xmlns:p14="http://schemas.microsoft.com/office/powerpoint/2010/main" val="34231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DEB91EC4-06A3-4BE4-B44B-1FBF12011982}" type="slidenum">
              <a:rPr lang="en-US" smtClean="0"/>
              <a:t>13</a:t>
            </a:fld>
            <a:endParaRPr lang="en-US"/>
          </a:p>
        </p:txBody>
      </p:sp>
    </p:spTree>
    <p:extLst>
      <p:ext uri="{BB962C8B-B14F-4D97-AF65-F5344CB8AC3E}">
        <p14:creationId xmlns:p14="http://schemas.microsoft.com/office/powerpoint/2010/main" val="358285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91EC4-06A3-4BE4-B44B-1FBF12011982}" type="slidenum">
              <a:rPr lang="en-US" smtClean="0"/>
              <a:t>14</a:t>
            </a:fld>
            <a:endParaRPr lang="en-US"/>
          </a:p>
        </p:txBody>
      </p:sp>
    </p:spTree>
    <p:extLst>
      <p:ext uri="{BB962C8B-B14F-4D97-AF65-F5344CB8AC3E}">
        <p14:creationId xmlns:p14="http://schemas.microsoft.com/office/powerpoint/2010/main" val="401824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Winners </a:t>
            </a:r>
            <a:r>
              <a:rPr lang="en-US" sz="1200" b="0" i="0" u="none" strike="noStrike" kern="1200" baseline="0" dirty="0">
                <a:solidFill>
                  <a:schemeClr val="tx1"/>
                </a:solidFill>
                <a:latin typeface="+mn-lt"/>
                <a:ea typeface="+mn-ea"/>
                <a:cs typeface="+mn-cs"/>
              </a:rPr>
              <a:t>include all possible stakeholders, including third parties (like sponsors, bookmakers, tv rights holders, etc.)</a:t>
            </a:r>
            <a:endParaRPr lang="en-US" dirty="0"/>
          </a:p>
        </p:txBody>
      </p:sp>
      <p:sp>
        <p:nvSpPr>
          <p:cNvPr id="4" name="Slide Number Placeholder 3"/>
          <p:cNvSpPr>
            <a:spLocks noGrp="1"/>
          </p:cNvSpPr>
          <p:nvPr>
            <p:ph type="sldNum" sz="quarter" idx="10"/>
          </p:nvPr>
        </p:nvSpPr>
        <p:spPr/>
        <p:txBody>
          <a:bodyPr/>
          <a:lstStyle/>
          <a:p>
            <a:fld id="{DEB91EC4-06A3-4BE4-B44B-1FBF12011982}" type="slidenum">
              <a:rPr lang="en-US" smtClean="0"/>
              <a:t>15</a:t>
            </a:fld>
            <a:endParaRPr lang="en-US"/>
          </a:p>
        </p:txBody>
      </p:sp>
    </p:spTree>
    <p:extLst>
      <p:ext uri="{BB962C8B-B14F-4D97-AF65-F5344CB8AC3E}">
        <p14:creationId xmlns:p14="http://schemas.microsoft.com/office/powerpoint/2010/main" val="236549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1EC4-06A3-4BE4-B44B-1FBF12011982}" type="slidenum">
              <a:rPr lang="en-US" smtClean="0"/>
              <a:t>2</a:t>
            </a:fld>
            <a:endParaRPr lang="en-US"/>
          </a:p>
        </p:txBody>
      </p:sp>
    </p:spTree>
    <p:extLst>
      <p:ext uri="{BB962C8B-B14F-4D97-AF65-F5344CB8AC3E}">
        <p14:creationId xmlns:p14="http://schemas.microsoft.com/office/powerpoint/2010/main" val="42228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91EC4-06A3-4BE4-B44B-1FBF12011982}" type="slidenum">
              <a:rPr lang="en-US" smtClean="0"/>
              <a:t>3</a:t>
            </a:fld>
            <a:endParaRPr lang="en-US"/>
          </a:p>
        </p:txBody>
      </p:sp>
    </p:spTree>
    <p:extLst>
      <p:ext uri="{BB962C8B-B14F-4D97-AF65-F5344CB8AC3E}">
        <p14:creationId xmlns:p14="http://schemas.microsoft.com/office/powerpoint/2010/main" val="190577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B91EC4-06A3-4BE4-B44B-1FBF12011982}" type="slidenum">
              <a:rPr lang="en-US" smtClean="0"/>
              <a:t>4</a:t>
            </a:fld>
            <a:endParaRPr lang="en-US"/>
          </a:p>
        </p:txBody>
      </p:sp>
    </p:spTree>
    <p:extLst>
      <p:ext uri="{BB962C8B-B14F-4D97-AF65-F5344CB8AC3E}">
        <p14:creationId xmlns:p14="http://schemas.microsoft.com/office/powerpoint/2010/main" val="17854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91EC4-06A3-4BE4-B44B-1FBF12011982}" type="slidenum">
              <a:rPr lang="en-US" smtClean="0"/>
              <a:t>5</a:t>
            </a:fld>
            <a:endParaRPr lang="en-US"/>
          </a:p>
        </p:txBody>
      </p:sp>
    </p:spTree>
    <p:extLst>
      <p:ext uri="{BB962C8B-B14F-4D97-AF65-F5344CB8AC3E}">
        <p14:creationId xmlns:p14="http://schemas.microsoft.com/office/powerpoint/2010/main" val="22030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1EC4-06A3-4BE4-B44B-1FBF12011982}" type="slidenum">
              <a:rPr lang="en-US" smtClean="0"/>
              <a:t>6</a:t>
            </a:fld>
            <a:endParaRPr lang="en-US"/>
          </a:p>
        </p:txBody>
      </p:sp>
    </p:spTree>
    <p:extLst>
      <p:ext uri="{BB962C8B-B14F-4D97-AF65-F5344CB8AC3E}">
        <p14:creationId xmlns:p14="http://schemas.microsoft.com/office/powerpoint/2010/main" val="362722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91EC4-06A3-4BE4-B44B-1FBF12011982}" type="slidenum">
              <a:rPr lang="en-US" smtClean="0"/>
              <a:t>7</a:t>
            </a:fld>
            <a:endParaRPr lang="en-US"/>
          </a:p>
        </p:txBody>
      </p:sp>
    </p:spTree>
    <p:extLst>
      <p:ext uri="{BB962C8B-B14F-4D97-AF65-F5344CB8AC3E}">
        <p14:creationId xmlns:p14="http://schemas.microsoft.com/office/powerpoint/2010/main" val="83953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MLB Const on Canvas</a:t>
            </a:r>
          </a:p>
          <a:p>
            <a:endParaRPr lang="en-US" dirty="0"/>
          </a:p>
        </p:txBody>
      </p:sp>
      <p:sp>
        <p:nvSpPr>
          <p:cNvPr id="4" name="Slide Number Placeholder 3"/>
          <p:cNvSpPr>
            <a:spLocks noGrp="1"/>
          </p:cNvSpPr>
          <p:nvPr>
            <p:ph type="sldNum" sz="quarter" idx="10"/>
          </p:nvPr>
        </p:nvSpPr>
        <p:spPr/>
        <p:txBody>
          <a:bodyPr/>
          <a:lstStyle/>
          <a:p>
            <a:fld id="{DEB91EC4-06A3-4BE4-B44B-1FBF12011982}" type="slidenum">
              <a:rPr lang="en-US" smtClean="0"/>
              <a:t>8</a:t>
            </a:fld>
            <a:endParaRPr lang="en-US"/>
          </a:p>
        </p:txBody>
      </p:sp>
    </p:spTree>
    <p:extLst>
      <p:ext uri="{BB962C8B-B14F-4D97-AF65-F5344CB8AC3E}">
        <p14:creationId xmlns:p14="http://schemas.microsoft.com/office/powerpoint/2010/main" val="25239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91EC4-06A3-4BE4-B44B-1FBF12011982}" type="slidenum">
              <a:rPr lang="en-US" smtClean="0"/>
              <a:t>9</a:t>
            </a:fld>
            <a:endParaRPr lang="en-US"/>
          </a:p>
        </p:txBody>
      </p:sp>
    </p:spTree>
    <p:extLst>
      <p:ext uri="{BB962C8B-B14F-4D97-AF65-F5344CB8AC3E}">
        <p14:creationId xmlns:p14="http://schemas.microsoft.com/office/powerpoint/2010/main" val="411889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7DC0A3-8C91-4EDA-B0AC-D658FA7B773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46459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DC0A3-8C91-4EDA-B0AC-D658FA7B773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26511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DC0A3-8C91-4EDA-B0AC-D658FA7B773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361635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DC0A3-8C91-4EDA-B0AC-D658FA7B773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280724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DC0A3-8C91-4EDA-B0AC-D658FA7B773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44759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7DC0A3-8C91-4EDA-B0AC-D658FA7B773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244682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7DC0A3-8C91-4EDA-B0AC-D658FA7B7739}"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33705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C0A3-8C91-4EDA-B0AC-D658FA7B7739}"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144407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DC0A3-8C91-4EDA-B0AC-D658FA7B7739}"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193246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7DC0A3-8C91-4EDA-B0AC-D658FA7B773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1822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7DC0A3-8C91-4EDA-B0AC-D658FA7B773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14C7F-1096-4E0C-9AC4-75D5D566A38F}" type="slidenum">
              <a:rPr lang="en-US" smtClean="0"/>
              <a:t>‹#›</a:t>
            </a:fld>
            <a:endParaRPr lang="en-US"/>
          </a:p>
        </p:txBody>
      </p:sp>
    </p:spTree>
    <p:extLst>
      <p:ext uri="{BB962C8B-B14F-4D97-AF65-F5344CB8AC3E}">
        <p14:creationId xmlns:p14="http://schemas.microsoft.com/office/powerpoint/2010/main" val="357231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DC0A3-8C91-4EDA-B0AC-D658FA7B7739}" type="datetimeFigureOut">
              <a:rPr lang="en-US" smtClean="0"/>
              <a:t>8/20/2020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14C7F-1096-4E0C-9AC4-75D5D566A38F}" type="slidenum">
              <a:rPr lang="en-US" smtClean="0"/>
              <a:t>‹#›</a:t>
            </a:fld>
            <a:endParaRPr lang="en-US"/>
          </a:p>
        </p:txBody>
      </p:sp>
    </p:spTree>
    <p:extLst>
      <p:ext uri="{BB962C8B-B14F-4D97-AF65-F5344CB8AC3E}">
        <p14:creationId xmlns:p14="http://schemas.microsoft.com/office/powerpoint/2010/main" val="149727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su.zoom.us/j/9203014739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a:t>SPORTS LAW: Law and Strategy in the Globalized Sports Industry</a:t>
            </a:r>
          </a:p>
        </p:txBody>
      </p:sp>
      <p:sp>
        <p:nvSpPr>
          <p:cNvPr id="3" name="Subtitle 2"/>
          <p:cNvSpPr>
            <a:spLocks noGrp="1"/>
          </p:cNvSpPr>
          <p:nvPr>
            <p:ph type="subTitle" idx="1"/>
          </p:nvPr>
        </p:nvSpPr>
        <p:spPr/>
        <p:txBody>
          <a:bodyPr/>
          <a:lstStyle/>
          <a:p>
            <a:r>
              <a:rPr lang="en-US" dirty="0">
                <a:solidFill>
                  <a:srgbClr val="002060"/>
                </a:solidFill>
              </a:rPr>
              <a:t>Integrated and Dis-Integrated Governance and Fiduciary Duties\</a:t>
            </a:r>
          </a:p>
          <a:p>
            <a:r>
              <a:rPr lang="en-US">
                <a:hlinkClick r:id="rId3"/>
              </a:rPr>
              <a:t>https://psu.zoom.us/j/92030147398</a:t>
            </a:r>
            <a:endParaRPr lang="en-US" dirty="0">
              <a:solidFill>
                <a:srgbClr val="002060"/>
              </a:solidFill>
            </a:endParaRPr>
          </a:p>
        </p:txBody>
      </p:sp>
    </p:spTree>
    <p:extLst>
      <p:ext uri="{BB962C8B-B14F-4D97-AF65-F5344CB8AC3E}">
        <p14:creationId xmlns:p14="http://schemas.microsoft.com/office/powerpoint/2010/main" val="41723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 re Business Dynamics: </a:t>
            </a:r>
            <a:br>
              <a:rPr lang="en-US" dirty="0"/>
            </a:br>
            <a:r>
              <a:rPr lang="en-US" dirty="0"/>
              <a:t>Case Study of Russell Crowe’s </a:t>
            </a:r>
            <a:r>
              <a:rPr lang="en-US" dirty="0" err="1"/>
              <a:t>Fleecies</a:t>
            </a:r>
            <a:endParaRPr lang="en-US" dirty="0"/>
          </a:p>
        </p:txBody>
      </p:sp>
      <p:sp>
        <p:nvSpPr>
          <p:cNvPr id="3" name="Content Placeholder 2"/>
          <p:cNvSpPr>
            <a:spLocks noGrp="1"/>
          </p:cNvSpPr>
          <p:nvPr>
            <p:ph idx="1"/>
          </p:nvPr>
        </p:nvSpPr>
        <p:spPr>
          <a:xfrm>
            <a:off x="457200" y="1600201"/>
            <a:ext cx="8229600" cy="3810000"/>
          </a:xfrm>
        </p:spPr>
        <p:txBody>
          <a:bodyPr>
            <a:normAutofit fontScale="70000" lnSpcReduction="20000"/>
          </a:bodyPr>
          <a:lstStyle/>
          <a:p>
            <a:r>
              <a:rPr lang="en-US" dirty="0"/>
              <a:t>Australia’s National Rugby League, like most US sports leagues, requires clubs to assign IP rights in club name and logos to the league office for marketing</a:t>
            </a:r>
          </a:p>
          <a:p>
            <a:r>
              <a:rPr lang="en-US" dirty="0"/>
              <a:t>Crowe wants to market </a:t>
            </a:r>
            <a:r>
              <a:rPr lang="en-US" dirty="0" err="1"/>
              <a:t>fleecies</a:t>
            </a:r>
            <a:r>
              <a:rPr lang="en-US" dirty="0"/>
              <a:t> for his South Sydney </a:t>
            </a:r>
            <a:r>
              <a:rPr lang="en-US" dirty="0" err="1"/>
              <a:t>Rabbitohs</a:t>
            </a:r>
            <a:endParaRPr lang="en-US" dirty="0"/>
          </a:p>
          <a:p>
            <a:r>
              <a:rPr lang="en-US" i="1" dirty="0"/>
              <a:t>How should the NRL rules govern sales of team merchandise:</a:t>
            </a:r>
          </a:p>
          <a:p>
            <a:pPr lvl="1"/>
            <a:r>
              <a:rPr lang="en-US" i="1" dirty="0"/>
              <a:t>From the league’s perspective?</a:t>
            </a:r>
          </a:p>
          <a:p>
            <a:pPr lvl="1"/>
            <a:r>
              <a:rPr lang="en-US" i="1" dirty="0"/>
              <a:t>From a consumer/fan perspective?</a:t>
            </a:r>
          </a:p>
          <a:p>
            <a:pPr lvl="1"/>
            <a:r>
              <a:rPr lang="en-US" i="1" dirty="0"/>
              <a:t>From Crowe’s perspective?</a:t>
            </a:r>
          </a:p>
          <a:p>
            <a:pPr lvl="1"/>
            <a:r>
              <a:rPr lang="en-US" i="1" dirty="0"/>
              <a:t>From the perspective of the Wests Tigers, a league rival in a neighboring part of Sydney?</a:t>
            </a:r>
            <a:endParaRPr lang="en-US" dirty="0"/>
          </a:p>
          <a:p>
            <a:r>
              <a:rPr lang="en-US" i="1" dirty="0"/>
              <a:t>Is this rule [286] "one adopted more for the protection of individual league members from competition than to help the league?"</a:t>
            </a:r>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108" y="5257800"/>
            <a:ext cx="2366892" cy="162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14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Illustration: relocation of Expos</a:t>
            </a:r>
          </a:p>
        </p:txBody>
      </p:sp>
      <p:sp>
        <p:nvSpPr>
          <p:cNvPr id="3" name="Content Placeholder 2"/>
          <p:cNvSpPr>
            <a:spLocks noGrp="1"/>
          </p:cNvSpPr>
          <p:nvPr>
            <p:ph idx="1"/>
          </p:nvPr>
        </p:nvSpPr>
        <p:spPr>
          <a:xfrm>
            <a:off x="457200" y="1600200"/>
            <a:ext cx="8229600" cy="3505199"/>
          </a:xfrm>
        </p:spPr>
        <p:txBody>
          <a:bodyPr>
            <a:normAutofit lnSpcReduction="10000"/>
          </a:bodyPr>
          <a:lstStyle/>
          <a:p>
            <a:r>
              <a:rPr lang="en-US" i="1" dirty="0"/>
              <a:t>How would you advise the Commissioner on moving team from Montreal to DC over Orioles objection?</a:t>
            </a:r>
          </a:p>
          <a:p>
            <a:r>
              <a:rPr lang="en-US" i="1" dirty="0"/>
              <a:t>What strategy should </a:t>
            </a:r>
            <a:r>
              <a:rPr lang="en-US" i="1" dirty="0" err="1"/>
              <a:t>Angelos</a:t>
            </a:r>
            <a:r>
              <a:rPr lang="en-US" i="1" dirty="0"/>
              <a:t> adopt?</a:t>
            </a:r>
          </a:p>
          <a:p>
            <a:r>
              <a:rPr lang="en-US" i="1" dirty="0"/>
              <a:t>Assuming relocation is demonstrably good for MLB, does </a:t>
            </a:r>
            <a:r>
              <a:rPr lang="en-US" i="1" dirty="0" err="1"/>
              <a:t>Angelos</a:t>
            </a:r>
            <a:r>
              <a:rPr lang="en-US" i="1" dirty="0"/>
              <a:t> have a fiduciary duty to support it?</a:t>
            </a:r>
          </a:p>
          <a:p>
            <a:pPr marL="0" indent="0">
              <a:buNone/>
            </a:pPr>
            <a:endParaRPr lang="en-US" dirty="0"/>
          </a:p>
          <a:p>
            <a:endParaRPr lang="en-US"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7521"/>
            <a:ext cx="1981200" cy="151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476" y="5581650"/>
            <a:ext cx="1903699"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2" y="5105400"/>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77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1591-1134-4DE6-9792-29A50BB8402F}"/>
              </a:ext>
            </a:extLst>
          </p:cNvPr>
          <p:cNvSpPr>
            <a:spLocks noGrp="1"/>
          </p:cNvSpPr>
          <p:nvPr>
            <p:ph type="title"/>
          </p:nvPr>
        </p:nvSpPr>
        <p:spPr/>
        <p:txBody>
          <a:bodyPr/>
          <a:lstStyle/>
          <a:p>
            <a:r>
              <a:rPr lang="en-US" u="sng" dirty="0"/>
              <a:t>American Needle</a:t>
            </a:r>
          </a:p>
        </p:txBody>
      </p:sp>
      <p:sp>
        <p:nvSpPr>
          <p:cNvPr id="3" name="Content Placeholder 2">
            <a:extLst>
              <a:ext uri="{FF2B5EF4-FFF2-40B4-BE49-F238E27FC236}">
                <a16:creationId xmlns:a16="http://schemas.microsoft.com/office/drawing/2014/main" id="{010175B9-3198-4454-A495-C28906446CB7}"/>
              </a:ext>
            </a:extLst>
          </p:cNvPr>
          <p:cNvSpPr>
            <a:spLocks noGrp="1"/>
          </p:cNvSpPr>
          <p:nvPr>
            <p:ph idx="1"/>
          </p:nvPr>
        </p:nvSpPr>
        <p:spPr/>
        <p:txBody>
          <a:bodyPr>
            <a:normAutofit fontScale="70000" lnSpcReduction="20000"/>
          </a:bodyPr>
          <a:lstStyle/>
          <a:p>
            <a:pPr>
              <a:lnSpc>
                <a:spcPct val="90000"/>
              </a:lnSpc>
            </a:pPr>
            <a:r>
              <a:rPr lang="en-US" dirty="0"/>
              <a:t>Two decisions challenged</a:t>
            </a:r>
          </a:p>
          <a:p>
            <a:pPr lvl="1">
              <a:lnSpc>
                <a:spcPct val="90000"/>
              </a:lnSpc>
            </a:pPr>
            <a:r>
              <a:rPr lang="en-US" dirty="0"/>
              <a:t>NFL rule that clubs must assign exclusive rights to TM/logos to NFLP</a:t>
            </a:r>
          </a:p>
          <a:p>
            <a:pPr lvl="1">
              <a:lnSpc>
                <a:spcPct val="90000"/>
              </a:lnSpc>
            </a:pPr>
            <a:r>
              <a:rPr lang="en-US" dirty="0"/>
              <a:t>NFLP decision to assign these rights only to Reebok</a:t>
            </a:r>
          </a:p>
          <a:p>
            <a:r>
              <a:rPr lang="en-US" dirty="0"/>
              <a:t>Legal issue is whether these decisions were made by “The NFL” or by “the owners of NFL clubs”</a:t>
            </a:r>
          </a:p>
          <a:p>
            <a:pPr>
              <a:lnSpc>
                <a:spcPct val="90000"/>
              </a:lnSpc>
            </a:pPr>
            <a:r>
              <a:rPr lang="en-US" dirty="0"/>
              <a:t>Basic principles</a:t>
            </a:r>
          </a:p>
          <a:p>
            <a:pPr lvl="1">
              <a:lnSpc>
                <a:spcPct val="90000"/>
              </a:lnSpc>
            </a:pPr>
            <a:r>
              <a:rPr lang="en-US" dirty="0"/>
              <a:t>“eschew formalistic distinctions” for “consideration of how the parties ... actually operate” [p279]</a:t>
            </a:r>
          </a:p>
          <a:p>
            <a:pPr lvl="1">
              <a:lnSpc>
                <a:spcPct val="90000"/>
              </a:lnSpc>
            </a:pPr>
            <a:r>
              <a:rPr lang="en-US" dirty="0"/>
              <a:t>distinguish between “a single aggressive entrepreneur” and “independent centers of </a:t>
            </a:r>
            <a:r>
              <a:rPr lang="en-US" dirty="0" err="1"/>
              <a:t>decisionmaking</a:t>
            </a:r>
            <a:r>
              <a:rPr lang="en-US" dirty="0"/>
              <a:t>” </a:t>
            </a:r>
          </a:p>
          <a:p>
            <a:r>
              <a:rPr lang="en-US" dirty="0"/>
              <a:t>Conclusion: decisions are agreements among owners, not by a “single entity” league: “each team’s decision reflects not only an interest in NFLP’s profits but also an interest in the team’s individual profits”</a:t>
            </a:r>
          </a:p>
          <a:p>
            <a:pPr lvl="1"/>
            <a:endParaRPr lang="en-US" dirty="0"/>
          </a:p>
          <a:p>
            <a:pPr>
              <a:lnSpc>
                <a:spcPct val="90000"/>
              </a:lnSpc>
            </a:pPr>
            <a:endParaRPr lang="en-US" dirty="0"/>
          </a:p>
          <a:p>
            <a:endParaRPr lang="en-US" dirty="0"/>
          </a:p>
          <a:p>
            <a:endParaRPr lang="en-US" dirty="0"/>
          </a:p>
        </p:txBody>
      </p:sp>
    </p:spTree>
    <p:extLst>
      <p:ext uri="{BB962C8B-B14F-4D97-AF65-F5344CB8AC3E}">
        <p14:creationId xmlns:p14="http://schemas.microsoft.com/office/powerpoint/2010/main" val="147394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dirty="0"/>
              <a:t>Was the Court correct?</a:t>
            </a:r>
          </a:p>
        </p:txBody>
      </p:sp>
      <p:sp>
        <p:nvSpPr>
          <p:cNvPr id="10244" name="Rectangle 3"/>
          <p:cNvSpPr>
            <a:spLocks noGrp="1" noChangeArrowheads="1"/>
          </p:cNvSpPr>
          <p:nvPr>
            <p:ph type="body" idx="1"/>
          </p:nvPr>
        </p:nvSpPr>
        <p:spPr>
          <a:xfrm>
            <a:off x="152399" y="1600202"/>
            <a:ext cx="7217879" cy="4525963"/>
          </a:xfrm>
        </p:spPr>
        <p:txBody>
          <a:bodyPr>
            <a:normAutofit fontScale="85000" lnSpcReduction="20000"/>
          </a:bodyPr>
          <a:lstStyle/>
          <a:p>
            <a:pPr eaLnBrk="1" hangingPunct="1"/>
            <a:r>
              <a:rPr lang="en-US" i="1" dirty="0"/>
              <a:t>Do you agree with Judge Williams in </a:t>
            </a:r>
            <a:r>
              <a:rPr lang="en-US" i="1" u="sng" dirty="0"/>
              <a:t>Raiders</a:t>
            </a:r>
            <a:r>
              <a:rPr lang="en-US" i="1" dirty="0"/>
              <a:t> dissent and Judge Easterbrook in </a:t>
            </a:r>
            <a:r>
              <a:rPr lang="en-US" i="1" u="sng" dirty="0"/>
              <a:t>Bulls</a:t>
            </a:r>
            <a:r>
              <a:rPr lang="en-US" i="1" dirty="0"/>
              <a:t> that "NBA Basketball" is one product from a single source, like McDonalds or GM?</a:t>
            </a:r>
          </a:p>
          <a:p>
            <a:r>
              <a:rPr lang="en-US" dirty="0"/>
              <a:t>Judge Cudahy in </a:t>
            </a:r>
            <a:r>
              <a:rPr lang="en-US" u="sng" dirty="0"/>
              <a:t>Bulls</a:t>
            </a:r>
            <a:r>
              <a:rPr lang="en-US" dirty="0"/>
              <a:t> says focus is on whether league structure leads to inefficient management decisions</a:t>
            </a:r>
          </a:p>
          <a:p>
            <a:r>
              <a:rPr lang="en-US" i="1" dirty="0"/>
              <a:t>Agree that the club-run structure  represents the “most efficient manner of reaching day-to-day decisions” for the league?</a:t>
            </a:r>
          </a:p>
          <a:p>
            <a:r>
              <a:rPr lang="en-US" i="1" dirty="0"/>
              <a:t>Why does Stevens, J. suggest that NFL might not act to maximize NFL profits?</a:t>
            </a:r>
            <a:endParaRPr lang="en-US" dirty="0"/>
          </a:p>
          <a:p>
            <a:endParaRPr lang="en-US" dirty="0"/>
          </a:p>
          <a:p>
            <a:pPr marL="0" indent="0" eaLnBrk="1" hangingPunct="1">
              <a:buNone/>
            </a:pPr>
            <a:endParaRPr lang="en-US" i="1" dirty="0"/>
          </a:p>
          <a:p>
            <a:pPr eaLnBrk="1" hangingPunct="1">
              <a:buFontTx/>
              <a:buNone/>
            </a:pPr>
            <a:endParaRPr lang="en-US" i="1" dirty="0"/>
          </a:p>
        </p:txBody>
      </p:sp>
      <p:pic>
        <p:nvPicPr>
          <p:cNvPr id="10245" name="Picture 5" descr="n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7" y="609600"/>
            <a:ext cx="144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mcdona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279" y="4343400"/>
            <a:ext cx="1707356"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9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a:t>Applying </a:t>
            </a:r>
            <a:r>
              <a:rPr lang="en-US" u="sng" dirty="0"/>
              <a:t>Needle</a:t>
            </a:r>
            <a:endParaRPr lang="en-US" dirty="0"/>
          </a:p>
        </p:txBody>
      </p:sp>
      <p:sp>
        <p:nvSpPr>
          <p:cNvPr id="14340" name="Rectangle 3"/>
          <p:cNvSpPr>
            <a:spLocks noGrp="1" noChangeArrowheads="1"/>
          </p:cNvSpPr>
          <p:nvPr>
            <p:ph type="body" idx="1"/>
          </p:nvPr>
        </p:nvSpPr>
        <p:spPr/>
        <p:txBody>
          <a:bodyPr>
            <a:normAutofit fontScale="92500" lnSpcReduction="20000"/>
          </a:bodyPr>
          <a:lstStyle/>
          <a:p>
            <a:r>
              <a:rPr lang="en-US" dirty="0"/>
              <a:t>All MLB teams have granted exclusive internet rights to MLB Advanced Media LLP, a separate entity run by a </a:t>
            </a:r>
            <a:r>
              <a:rPr lang="en-US" dirty="0" err="1"/>
              <a:t>BoD</a:t>
            </a:r>
            <a:r>
              <a:rPr lang="en-US" dirty="0"/>
              <a:t> consisting of the MLB President, MLBAM President, and some (not all) owners</a:t>
            </a:r>
          </a:p>
          <a:p>
            <a:r>
              <a:rPr lang="en-US" dirty="0"/>
              <a:t>Suppose, in lieu of current direct sales via mlb.com, MLBAM agreed to make games available via internet exclusively on espn3.com (not available in certain areas where </a:t>
            </a:r>
            <a:r>
              <a:rPr lang="en-US" dirty="0" err="1"/>
              <a:t>espn</a:t>
            </a:r>
            <a:r>
              <a:rPr lang="en-US" dirty="0"/>
              <a:t> doesn’t have agreement w/ cable company):</a:t>
            </a:r>
          </a:p>
          <a:p>
            <a:r>
              <a:rPr lang="en-US" i="1" dirty="0"/>
              <a:t>Can this agreement be challenged under §1?</a:t>
            </a:r>
            <a:endParaRPr lang="en-US" dirty="0"/>
          </a:p>
        </p:txBody>
      </p:sp>
      <p:pic>
        <p:nvPicPr>
          <p:cNvPr id="14341" name="Picture 5" descr="mlb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3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Deal with Inefficiencies in Club-Run Leagues</a:t>
            </a:r>
          </a:p>
        </p:txBody>
      </p:sp>
      <p:sp>
        <p:nvSpPr>
          <p:cNvPr id="3" name="Content Placeholder 2"/>
          <p:cNvSpPr>
            <a:spLocks noGrp="1"/>
          </p:cNvSpPr>
          <p:nvPr>
            <p:ph idx="1"/>
          </p:nvPr>
        </p:nvSpPr>
        <p:spPr>
          <a:xfrm>
            <a:off x="457200" y="1600200"/>
            <a:ext cx="7086600" cy="4525963"/>
          </a:xfrm>
        </p:spPr>
        <p:txBody>
          <a:bodyPr>
            <a:normAutofit fontScale="70000" lnSpcReduction="20000"/>
          </a:bodyPr>
          <a:lstStyle/>
          <a:p>
            <a:r>
              <a:rPr lang="en-US" dirty="0"/>
              <a:t>Identify winners and losers</a:t>
            </a:r>
          </a:p>
          <a:p>
            <a:pPr lvl="1"/>
            <a:r>
              <a:rPr lang="en-US" dirty="0"/>
              <a:t>Key: broadly define winners</a:t>
            </a:r>
          </a:p>
          <a:p>
            <a:r>
              <a:rPr lang="en-US" dirty="0"/>
              <a:t>Frame issues to maximize losers’ willingness to go along</a:t>
            </a:r>
          </a:p>
          <a:p>
            <a:pPr lvl="1"/>
            <a:r>
              <a:rPr lang="en-US" dirty="0"/>
              <a:t>Mara</a:t>
            </a:r>
          </a:p>
          <a:p>
            <a:pPr lvl="1"/>
            <a:r>
              <a:rPr lang="en-US" dirty="0"/>
              <a:t>MLBAM</a:t>
            </a:r>
          </a:p>
          <a:p>
            <a:pPr lvl="1"/>
            <a:r>
              <a:rPr lang="en-US" dirty="0" err="1"/>
              <a:t>Pohlad</a:t>
            </a:r>
            <a:endParaRPr lang="en-US" dirty="0"/>
          </a:p>
          <a:p>
            <a:r>
              <a:rPr lang="en-US" dirty="0"/>
              <a:t>Seek to remedy imperfect information</a:t>
            </a:r>
          </a:p>
          <a:p>
            <a:r>
              <a:rPr lang="en-US" dirty="0"/>
              <a:t>Devise cost-minimizing strategies to persuade losers</a:t>
            </a:r>
          </a:p>
          <a:p>
            <a:pPr lvl="1"/>
            <a:r>
              <a:rPr lang="en-US" dirty="0"/>
              <a:t>Ensure survival </a:t>
            </a:r>
          </a:p>
          <a:p>
            <a:pPr lvl="1"/>
            <a:r>
              <a:rPr lang="en-US" dirty="0"/>
              <a:t>Focus on reliance</a:t>
            </a:r>
          </a:p>
          <a:p>
            <a:pPr lvl="1"/>
            <a:r>
              <a:rPr lang="en-US" dirty="0"/>
              <a:t>Phase-out provisions for capitalized privileges</a:t>
            </a:r>
          </a:p>
          <a:p>
            <a:r>
              <a:rPr lang="en-US" dirty="0"/>
              <a:t>Puzzle: no lobbyists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28800"/>
            <a:ext cx="1324851"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733800"/>
            <a:ext cx="1482695" cy="148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993" y="5486400"/>
            <a:ext cx="1972302" cy="117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9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fontScale="85000" lnSpcReduction="20000"/>
          </a:bodyPr>
          <a:lstStyle/>
          <a:p>
            <a:r>
              <a:rPr lang="en-US" dirty="0"/>
              <a:t>Introductions: </a:t>
            </a:r>
            <a:r>
              <a:rPr lang="en-US" dirty="0">
                <a:solidFill>
                  <a:srgbClr val="FF0000"/>
                </a:solidFill>
              </a:rPr>
              <a:t>NICKNAME, HOMETOWN, UNDERGRAD UNI, TEAMS YOU SUPPORT</a:t>
            </a:r>
          </a:p>
          <a:p>
            <a:r>
              <a:rPr lang="en-US" dirty="0"/>
              <a:t>administrative details</a:t>
            </a:r>
          </a:p>
          <a:p>
            <a:pPr lvl="1"/>
            <a:r>
              <a:rPr lang="en-US" dirty="0"/>
              <a:t>Canvas/ Required reading/ Syllabus</a:t>
            </a:r>
          </a:p>
          <a:p>
            <a:pPr lvl="1"/>
            <a:r>
              <a:rPr lang="en-US" dirty="0"/>
              <a:t>Assignments</a:t>
            </a:r>
          </a:p>
          <a:p>
            <a:pPr lvl="1"/>
            <a:r>
              <a:rPr lang="en-US" dirty="0"/>
              <a:t>Zoom and pandemic protocols</a:t>
            </a:r>
          </a:p>
          <a:p>
            <a:pPr marL="457200" lvl="1" indent="0">
              <a:buNone/>
            </a:pPr>
            <a:endParaRPr lang="en-US" dirty="0"/>
          </a:p>
          <a:p>
            <a:r>
              <a:rPr lang="en-US" dirty="0"/>
              <a:t>What is Sports Law?</a:t>
            </a:r>
          </a:p>
          <a:p>
            <a:pPr lvl="1"/>
            <a:r>
              <a:rPr lang="en-US" dirty="0"/>
              <a:t>specific statutes and regulations (e.g. Title IX, FIFA RSTP)</a:t>
            </a:r>
          </a:p>
          <a:p>
            <a:pPr lvl="1"/>
            <a:r>
              <a:rPr lang="en-US" dirty="0"/>
              <a:t>judicial application of broadly worded statutes in specific context of sports (antitrust, labor, IP)</a:t>
            </a:r>
          </a:p>
          <a:p>
            <a:pPr lvl="1"/>
            <a:r>
              <a:rPr lang="en-US" dirty="0"/>
              <a:t>arbitral or judicial interpretations of private agreements</a:t>
            </a:r>
          </a:p>
        </p:txBody>
      </p:sp>
    </p:spTree>
    <p:extLst>
      <p:ext uri="{BB962C8B-B14F-4D97-AF65-F5344CB8AC3E}">
        <p14:creationId xmlns:p14="http://schemas.microsoft.com/office/powerpoint/2010/main" val="98641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8202-4FD9-41E2-93D8-5C1E66A90129}"/>
              </a:ext>
            </a:extLst>
          </p:cNvPr>
          <p:cNvSpPr>
            <a:spLocks noGrp="1"/>
          </p:cNvSpPr>
          <p:nvPr>
            <p:ph type="title"/>
          </p:nvPr>
        </p:nvSpPr>
        <p:spPr/>
        <p:txBody>
          <a:bodyPr>
            <a:normAutofit fontScale="90000"/>
          </a:bodyPr>
          <a:lstStyle/>
          <a:p>
            <a:r>
              <a:rPr lang="en-US" dirty="0"/>
              <a:t>Fundamental difference in structure of sports governance: integration</a:t>
            </a:r>
          </a:p>
        </p:txBody>
      </p:sp>
      <p:sp>
        <p:nvSpPr>
          <p:cNvPr id="3" name="Content Placeholder 2">
            <a:extLst>
              <a:ext uri="{FF2B5EF4-FFF2-40B4-BE49-F238E27FC236}">
                <a16:creationId xmlns:a16="http://schemas.microsoft.com/office/drawing/2014/main" id="{1005405E-C9DB-409B-8F48-5BBF9A99DC21}"/>
              </a:ext>
            </a:extLst>
          </p:cNvPr>
          <p:cNvSpPr>
            <a:spLocks noGrp="1"/>
          </p:cNvSpPr>
          <p:nvPr>
            <p:ph idx="1"/>
          </p:nvPr>
        </p:nvSpPr>
        <p:spPr/>
        <p:txBody>
          <a:bodyPr/>
          <a:lstStyle/>
          <a:p>
            <a:r>
              <a:rPr lang="en-US" i="1" dirty="0"/>
              <a:t>How would an 11-year old American skilled at baseball progress until playing at the highest level?</a:t>
            </a:r>
          </a:p>
          <a:p>
            <a:r>
              <a:rPr lang="en-US" i="1" dirty="0"/>
              <a:t>How would an 11-year old in New Zealand skilled at rugby progress until playing for the All Blacks?</a:t>
            </a:r>
          </a:p>
        </p:txBody>
      </p:sp>
      <p:pic>
        <p:nvPicPr>
          <p:cNvPr id="4" name="Picture 3">
            <a:extLst>
              <a:ext uri="{FF2B5EF4-FFF2-40B4-BE49-F238E27FC236}">
                <a16:creationId xmlns:a16="http://schemas.microsoft.com/office/drawing/2014/main" id="{A58600DC-567B-4D74-A0B2-07E772BF07FB}"/>
              </a:ext>
            </a:extLst>
          </p:cNvPr>
          <p:cNvPicPr>
            <a:picLocks noChangeAspect="1"/>
          </p:cNvPicPr>
          <p:nvPr/>
        </p:nvPicPr>
        <p:blipFill>
          <a:blip r:embed="rId3"/>
          <a:stretch>
            <a:fillRect/>
          </a:stretch>
        </p:blipFill>
        <p:spPr>
          <a:xfrm>
            <a:off x="457200" y="4830762"/>
            <a:ext cx="2619375" cy="1752600"/>
          </a:xfrm>
          <a:prstGeom prst="rect">
            <a:avLst/>
          </a:prstGeom>
        </p:spPr>
      </p:pic>
      <p:pic>
        <p:nvPicPr>
          <p:cNvPr id="5" name="Picture 4">
            <a:extLst>
              <a:ext uri="{FF2B5EF4-FFF2-40B4-BE49-F238E27FC236}">
                <a16:creationId xmlns:a16="http://schemas.microsoft.com/office/drawing/2014/main" id="{380FA176-2B0A-4CF6-9045-F9971B37E8DE}"/>
              </a:ext>
            </a:extLst>
          </p:cNvPr>
          <p:cNvPicPr>
            <a:picLocks noChangeAspect="1"/>
          </p:cNvPicPr>
          <p:nvPr/>
        </p:nvPicPr>
        <p:blipFill>
          <a:blip r:embed="rId4"/>
          <a:stretch>
            <a:fillRect/>
          </a:stretch>
        </p:blipFill>
        <p:spPr>
          <a:xfrm>
            <a:off x="6032791" y="4830762"/>
            <a:ext cx="2590800" cy="1762125"/>
          </a:xfrm>
          <a:prstGeom prst="rect">
            <a:avLst/>
          </a:prstGeom>
        </p:spPr>
      </p:pic>
    </p:spTree>
    <p:extLst>
      <p:ext uri="{BB962C8B-B14F-4D97-AF65-F5344CB8AC3E}">
        <p14:creationId xmlns:p14="http://schemas.microsoft.com/office/powerpoint/2010/main" val="100196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Governance Structures in the US and Globally</a:t>
            </a:r>
          </a:p>
        </p:txBody>
      </p:sp>
      <p:sp>
        <p:nvSpPr>
          <p:cNvPr id="3" name="Content Placeholder 2"/>
          <p:cNvSpPr>
            <a:spLocks noGrp="1"/>
          </p:cNvSpPr>
          <p:nvPr>
            <p:ph idx="1"/>
          </p:nvPr>
        </p:nvSpPr>
        <p:spPr>
          <a:xfrm>
            <a:off x="457200" y="1600200"/>
            <a:ext cx="6553200" cy="4983162"/>
          </a:xfrm>
        </p:spPr>
        <p:txBody>
          <a:bodyPr>
            <a:normAutofit fontScale="62500" lnSpcReduction="20000"/>
          </a:bodyPr>
          <a:lstStyle/>
          <a:p>
            <a:r>
              <a:rPr lang="en-US" dirty="0"/>
              <a:t>The National League as the model for American sports: </a:t>
            </a:r>
          </a:p>
          <a:p>
            <a:pPr lvl="1"/>
            <a:r>
              <a:rPr lang="en-US" dirty="0"/>
              <a:t>“dis-integrated” governance</a:t>
            </a:r>
          </a:p>
          <a:p>
            <a:pPr lvl="1"/>
            <a:r>
              <a:rPr lang="en-US" dirty="0"/>
              <a:t>Closed leagues</a:t>
            </a:r>
          </a:p>
          <a:p>
            <a:pPr lvl="1"/>
            <a:r>
              <a:rPr lang="en-US" dirty="0"/>
              <a:t>Purely commercial</a:t>
            </a:r>
          </a:p>
          <a:p>
            <a:r>
              <a:rPr lang="en-US" dirty="0"/>
              <a:t>The Football Association as the progenitor of the “European Model of Sports”</a:t>
            </a:r>
          </a:p>
          <a:p>
            <a:pPr lvl="1"/>
            <a:r>
              <a:rPr lang="en-US" dirty="0"/>
              <a:t>Integrated “pyramid” of governance</a:t>
            </a:r>
          </a:p>
          <a:p>
            <a:pPr lvl="1"/>
            <a:r>
              <a:rPr lang="en-US" dirty="0"/>
              <a:t>Promotion &amp; Relegation</a:t>
            </a:r>
          </a:p>
          <a:p>
            <a:pPr lvl="1"/>
            <a:r>
              <a:rPr lang="en-US" dirty="0"/>
              <a:t>Club ownership model varies</a:t>
            </a:r>
          </a:p>
          <a:p>
            <a:r>
              <a:rPr lang="en-US" dirty="0"/>
              <a:t>Vertical separation</a:t>
            </a:r>
          </a:p>
          <a:p>
            <a:pPr lvl="1"/>
            <a:r>
              <a:rPr lang="en-US" dirty="0"/>
              <a:t>NASCAR/ BCCI</a:t>
            </a:r>
          </a:p>
          <a:p>
            <a:pPr lvl="1"/>
            <a:r>
              <a:rPr lang="en-US" dirty="0"/>
              <a:t>Australian Football League</a:t>
            </a:r>
          </a:p>
          <a:p>
            <a:pPr lvl="1"/>
            <a:r>
              <a:rPr lang="en-US" dirty="0"/>
              <a:t>Australian Rugby League Commission</a:t>
            </a:r>
          </a:p>
          <a:p>
            <a:r>
              <a:rPr lang="en-US" dirty="0"/>
              <a:t>US leagues are vertically AND horizontally integrated:</a:t>
            </a:r>
          </a:p>
          <a:p>
            <a:pPr lvl="1"/>
            <a:r>
              <a:rPr lang="en-US" dirty="0"/>
              <a:t>Club run league</a:t>
            </a:r>
          </a:p>
          <a:p>
            <a:pPr lvl="1"/>
            <a:r>
              <a:rPr lang="en-US" dirty="0"/>
              <a:t>Competition organizing</a:t>
            </a:r>
          </a:p>
          <a:p>
            <a:pPr lvl="1"/>
            <a:r>
              <a:rPr lang="en-US" dirty="0"/>
              <a:t>Participating in the competition</a:t>
            </a:r>
            <a:endParaRPr lang="en-US" dirty="0">
              <a:solidFill>
                <a:schemeClr val="accent6">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990600"/>
            <a:ext cx="1238250" cy="122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412" y="2286000"/>
            <a:ext cx="1300162" cy="13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5622" y="2286000"/>
            <a:ext cx="1208378"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2887" y="3586162"/>
            <a:ext cx="1752601"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2887" y="4343400"/>
            <a:ext cx="1558963"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5863" y="5334000"/>
            <a:ext cx="1505987"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7373" y="6072735"/>
            <a:ext cx="904875"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4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2BB7-B7E4-4D2D-9E73-DFFE6B227C43}"/>
              </a:ext>
            </a:extLst>
          </p:cNvPr>
          <p:cNvSpPr>
            <a:spLocks noGrp="1"/>
          </p:cNvSpPr>
          <p:nvPr>
            <p:ph type="title"/>
          </p:nvPr>
        </p:nvSpPr>
        <p:spPr/>
        <p:txBody>
          <a:bodyPr>
            <a:normAutofit fontScale="90000"/>
          </a:bodyPr>
          <a:lstStyle/>
          <a:p>
            <a:r>
              <a:rPr lang="en-US" dirty="0"/>
              <a:t>Role of government in sports governance</a:t>
            </a:r>
          </a:p>
        </p:txBody>
      </p:sp>
      <p:sp>
        <p:nvSpPr>
          <p:cNvPr id="3" name="Content Placeholder 2">
            <a:extLst>
              <a:ext uri="{FF2B5EF4-FFF2-40B4-BE49-F238E27FC236}">
                <a16:creationId xmlns:a16="http://schemas.microsoft.com/office/drawing/2014/main" id="{37377431-C61C-4E38-B32B-D472718C96B6}"/>
              </a:ext>
            </a:extLst>
          </p:cNvPr>
          <p:cNvSpPr>
            <a:spLocks noGrp="1"/>
          </p:cNvSpPr>
          <p:nvPr>
            <p:ph idx="1"/>
          </p:nvPr>
        </p:nvSpPr>
        <p:spPr>
          <a:noFill/>
        </p:spPr>
        <p:txBody>
          <a:bodyPr>
            <a:normAutofit fontScale="92500"/>
          </a:bodyPr>
          <a:lstStyle/>
          <a:p>
            <a:r>
              <a:rPr lang="en-US" dirty="0"/>
              <a:t>Statutes often confer authority to private bodies to act as the sole regulator of each sport</a:t>
            </a:r>
          </a:p>
          <a:p>
            <a:pPr lvl="1"/>
            <a:r>
              <a:rPr lang="en-US" dirty="0"/>
              <a:t>Spain [see Adv Intro 1.6]</a:t>
            </a:r>
          </a:p>
          <a:p>
            <a:pPr lvl="1"/>
            <a:r>
              <a:rPr lang="en-US" dirty="0"/>
              <a:t>Amateur Sports Act</a:t>
            </a:r>
          </a:p>
          <a:p>
            <a:r>
              <a:rPr lang="en-US" dirty="0"/>
              <a:t>English tradition: </a:t>
            </a:r>
            <a:r>
              <a:rPr lang="en-US" i="1" dirty="0"/>
              <a:t>laissez faire</a:t>
            </a:r>
            <a:r>
              <a:rPr lang="en-US" dirty="0"/>
              <a:t> and democratic participation</a:t>
            </a:r>
          </a:p>
          <a:p>
            <a:r>
              <a:rPr lang="en-US" dirty="0"/>
              <a:t>Australia pushes away with lure of government money for grass roots sports and stadia</a:t>
            </a:r>
          </a:p>
          <a:p>
            <a:endParaRPr lang="en-US" dirty="0"/>
          </a:p>
        </p:txBody>
      </p:sp>
    </p:spTree>
    <p:extLst>
      <p:ext uri="{BB962C8B-B14F-4D97-AF65-F5344CB8AC3E}">
        <p14:creationId xmlns:p14="http://schemas.microsoft.com/office/powerpoint/2010/main" val="204501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Economics of sport governance</a:t>
            </a: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a:t>Williamson: transaction cost minimization through club vetoes</a:t>
            </a:r>
          </a:p>
          <a:p>
            <a:r>
              <a:rPr lang="en-US" dirty="0"/>
              <a:t>Coase Theorem</a:t>
            </a:r>
          </a:p>
          <a:p>
            <a:pPr lvl="1"/>
            <a:r>
              <a:rPr lang="en-US" dirty="0"/>
              <a:t>No changes are Pareto optimal</a:t>
            </a:r>
          </a:p>
          <a:p>
            <a:pPr lvl="1"/>
            <a:r>
              <a:rPr lang="en-US" dirty="0"/>
              <a:t>“efficient” change is where gains to ‘winners’ &gt; harms to ‘losers’</a:t>
            </a:r>
          </a:p>
          <a:p>
            <a:pPr lvl="1"/>
            <a:r>
              <a:rPr lang="en-US" dirty="0"/>
              <a:t>Efficient results will prevail in sports where everyone has good information and there are minimal bargaining costs</a:t>
            </a:r>
          </a:p>
          <a:p>
            <a:pPr lvl="1"/>
            <a:r>
              <a:rPr lang="en-US" dirty="0"/>
              <a:t>English football</a:t>
            </a:r>
          </a:p>
        </p:txBody>
      </p:sp>
      <p:pic>
        <p:nvPicPr>
          <p:cNvPr id="4" name="Picture 3">
            <a:extLst>
              <a:ext uri="{FF2B5EF4-FFF2-40B4-BE49-F238E27FC236}">
                <a16:creationId xmlns:a16="http://schemas.microsoft.com/office/drawing/2014/main" id="{6CDF5AAA-BAA0-47FA-BFE0-F3DEB3617C74}"/>
              </a:ext>
            </a:extLst>
          </p:cNvPr>
          <p:cNvPicPr>
            <a:picLocks noChangeAspect="1"/>
          </p:cNvPicPr>
          <p:nvPr/>
        </p:nvPicPr>
        <p:blipFill>
          <a:blip r:embed="rId3"/>
          <a:stretch>
            <a:fillRect/>
          </a:stretch>
        </p:blipFill>
        <p:spPr>
          <a:xfrm>
            <a:off x="6734479" y="2116635"/>
            <a:ext cx="1932599" cy="1286367"/>
          </a:xfrm>
          <a:prstGeom prst="rect">
            <a:avLst/>
          </a:prstGeom>
        </p:spPr>
      </p:pic>
    </p:spTree>
    <p:extLst>
      <p:ext uri="{BB962C8B-B14F-4D97-AF65-F5344CB8AC3E}">
        <p14:creationId xmlns:p14="http://schemas.microsoft.com/office/powerpoint/2010/main" val="159164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CFF2-04DF-4300-8D25-3B5B732D1872}"/>
              </a:ext>
            </a:extLst>
          </p:cNvPr>
          <p:cNvSpPr>
            <a:spLocks noGrp="1"/>
          </p:cNvSpPr>
          <p:nvPr>
            <p:ph type="title"/>
          </p:nvPr>
        </p:nvSpPr>
        <p:spPr/>
        <p:txBody>
          <a:bodyPr>
            <a:normAutofit/>
          </a:bodyPr>
          <a:lstStyle/>
          <a:p>
            <a:r>
              <a:rPr lang="en-US" sz="3600" dirty="0"/>
              <a:t>/ </a:t>
            </a:r>
            <a:r>
              <a:rPr lang="en-US" sz="3600" dirty="0" err="1"/>
              <a:t>contd</a:t>
            </a:r>
            <a:endParaRPr lang="en-US" sz="3600" dirty="0"/>
          </a:p>
        </p:txBody>
      </p:sp>
      <p:sp>
        <p:nvSpPr>
          <p:cNvPr id="3" name="Content Placeholder 2">
            <a:extLst>
              <a:ext uri="{FF2B5EF4-FFF2-40B4-BE49-F238E27FC236}">
                <a16:creationId xmlns:a16="http://schemas.microsoft.com/office/drawing/2014/main" id="{903CFD7C-301C-4DD5-8DDE-3447FACE023F}"/>
              </a:ext>
            </a:extLst>
          </p:cNvPr>
          <p:cNvSpPr>
            <a:spLocks noGrp="1"/>
          </p:cNvSpPr>
          <p:nvPr>
            <p:ph idx="1"/>
          </p:nvPr>
        </p:nvSpPr>
        <p:spPr>
          <a:xfrm>
            <a:off x="457200" y="1600201"/>
            <a:ext cx="8229600" cy="3962400"/>
          </a:xfrm>
        </p:spPr>
        <p:txBody>
          <a:bodyPr>
            <a:normAutofit fontScale="92500" lnSpcReduction="20000"/>
          </a:bodyPr>
          <a:lstStyle/>
          <a:p>
            <a:r>
              <a:rPr lang="en-US" dirty="0"/>
              <a:t>Coase: Allocation of legal rights is critical to efficient results where imperfect information and high bargaining costs</a:t>
            </a:r>
          </a:p>
          <a:p>
            <a:r>
              <a:rPr lang="en-US" dirty="0"/>
              <a:t>Sports often involves these traits</a:t>
            </a:r>
          </a:p>
          <a:p>
            <a:pPr lvl="1"/>
            <a:r>
              <a:rPr lang="en-US" dirty="0"/>
              <a:t>Inability to quantify effect of change</a:t>
            </a:r>
          </a:p>
          <a:p>
            <a:pPr lvl="1"/>
            <a:r>
              <a:rPr lang="en-US" dirty="0"/>
              <a:t>Zero-sum concern if others benefit more</a:t>
            </a:r>
          </a:p>
          <a:p>
            <a:r>
              <a:rPr lang="en-US" dirty="0"/>
              <a:t>Public policy concerns where entities with market power can’t agree on best results</a:t>
            </a:r>
          </a:p>
          <a:p>
            <a:r>
              <a:rPr lang="en-US" dirty="0" err="1"/>
              <a:t>Trebilcock</a:t>
            </a:r>
            <a:r>
              <a:rPr lang="en-US" dirty="0"/>
              <a:t>: need “transition mitigation strategies”</a:t>
            </a:r>
          </a:p>
          <a:p>
            <a:endParaRPr lang="en-US" dirty="0"/>
          </a:p>
        </p:txBody>
      </p:sp>
      <p:pic>
        <p:nvPicPr>
          <p:cNvPr id="4" name="Picture 3">
            <a:extLst>
              <a:ext uri="{FF2B5EF4-FFF2-40B4-BE49-F238E27FC236}">
                <a16:creationId xmlns:a16="http://schemas.microsoft.com/office/drawing/2014/main" id="{8A8A3460-39AA-4F1D-BC80-B92BDE2DFF13}"/>
              </a:ext>
            </a:extLst>
          </p:cNvPr>
          <p:cNvPicPr>
            <a:picLocks noChangeAspect="1"/>
          </p:cNvPicPr>
          <p:nvPr/>
        </p:nvPicPr>
        <p:blipFill>
          <a:blip r:embed="rId3"/>
          <a:stretch>
            <a:fillRect/>
          </a:stretch>
        </p:blipFill>
        <p:spPr>
          <a:xfrm>
            <a:off x="484909" y="5562601"/>
            <a:ext cx="1905000" cy="1172308"/>
          </a:xfrm>
          <a:prstGeom prst="rect">
            <a:avLst/>
          </a:prstGeom>
        </p:spPr>
      </p:pic>
      <p:pic>
        <p:nvPicPr>
          <p:cNvPr id="6" name="Picture 5">
            <a:extLst>
              <a:ext uri="{FF2B5EF4-FFF2-40B4-BE49-F238E27FC236}">
                <a16:creationId xmlns:a16="http://schemas.microsoft.com/office/drawing/2014/main" id="{7DBABEB5-A9D1-4738-BA41-C44D3F54FE9E}"/>
              </a:ext>
            </a:extLst>
          </p:cNvPr>
          <p:cNvPicPr>
            <a:picLocks noChangeAspect="1"/>
          </p:cNvPicPr>
          <p:nvPr/>
        </p:nvPicPr>
        <p:blipFill>
          <a:blip r:embed="rId4"/>
          <a:stretch>
            <a:fillRect/>
          </a:stretch>
        </p:blipFill>
        <p:spPr>
          <a:xfrm>
            <a:off x="5940136" y="5257800"/>
            <a:ext cx="2857500" cy="1600200"/>
          </a:xfrm>
          <a:prstGeom prst="rect">
            <a:avLst/>
          </a:prstGeom>
        </p:spPr>
      </p:pic>
    </p:spTree>
    <p:extLst>
      <p:ext uri="{BB962C8B-B14F-4D97-AF65-F5344CB8AC3E}">
        <p14:creationId xmlns:p14="http://schemas.microsoft.com/office/powerpoint/2010/main" val="167068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Concepts to MLB Constitution</a:t>
            </a:r>
          </a:p>
        </p:txBody>
      </p:sp>
      <p:sp>
        <p:nvSpPr>
          <p:cNvPr id="3" name="Content Placeholder 2"/>
          <p:cNvSpPr>
            <a:spLocks noGrp="1"/>
          </p:cNvSpPr>
          <p:nvPr>
            <p:ph idx="1"/>
          </p:nvPr>
        </p:nvSpPr>
        <p:spPr>
          <a:xfrm>
            <a:off x="457200" y="1600200"/>
            <a:ext cx="8305800" cy="4525963"/>
          </a:xfrm>
        </p:spPr>
        <p:txBody>
          <a:bodyPr>
            <a:normAutofit fontScale="55000" lnSpcReduction="20000"/>
          </a:bodyPr>
          <a:lstStyle/>
          <a:p>
            <a:r>
              <a:rPr lang="en-US" dirty="0"/>
              <a:t>MLB Constitution</a:t>
            </a:r>
          </a:p>
          <a:p>
            <a:pPr lvl="1"/>
            <a:r>
              <a:rPr lang="en-US" dirty="0"/>
              <a:t>Broad delegation of power to Commissioner</a:t>
            </a:r>
          </a:p>
          <a:p>
            <a:pPr lvl="1"/>
            <a:r>
              <a:rPr lang="en-US" dirty="0"/>
              <a:t>Commissioner elected/re-elected with ¾ vote</a:t>
            </a:r>
          </a:p>
          <a:p>
            <a:pPr lvl="1"/>
            <a:r>
              <a:rPr lang="en-US" dirty="0"/>
              <a:t>Art V, sec. 2(a): majority vote for</a:t>
            </a:r>
          </a:p>
          <a:p>
            <a:pPr lvl="2"/>
            <a:r>
              <a:rPr lang="en-US" dirty="0"/>
              <a:t>Collective bargaining</a:t>
            </a:r>
          </a:p>
          <a:p>
            <a:pPr lvl="2"/>
            <a:r>
              <a:rPr lang="en-US" dirty="0"/>
              <a:t>Schedules</a:t>
            </a:r>
          </a:p>
          <a:p>
            <a:pPr lvl="2"/>
            <a:r>
              <a:rPr lang="en-US" dirty="0"/>
              <a:t>Actions relating to all-star games, post-season play</a:t>
            </a:r>
          </a:p>
          <a:p>
            <a:pPr lvl="2"/>
            <a:r>
              <a:rPr lang="en-US" dirty="0"/>
              <a:t>Playing or scoring rules (except DH)</a:t>
            </a:r>
          </a:p>
          <a:p>
            <a:pPr lvl="2"/>
            <a:r>
              <a:rPr lang="en-US" dirty="0"/>
              <a:t>Broadcast rights</a:t>
            </a:r>
          </a:p>
          <a:p>
            <a:pPr lvl="2"/>
            <a:r>
              <a:rPr lang="en-US" dirty="0"/>
              <a:t>Transfer to spouse or descendants</a:t>
            </a:r>
          </a:p>
          <a:p>
            <a:pPr lvl="1"/>
            <a:r>
              <a:rPr lang="en-US" dirty="0"/>
              <a:t>Art V, sec. 2(b): three-fourths vote for</a:t>
            </a:r>
          </a:p>
          <a:p>
            <a:pPr lvl="2"/>
            <a:r>
              <a:rPr lang="en-US" dirty="0"/>
              <a:t>Expansion or contraction</a:t>
            </a:r>
          </a:p>
          <a:p>
            <a:pPr lvl="2"/>
            <a:r>
              <a:rPr lang="en-US" dirty="0"/>
              <a:t>Sale or transfer of club ownership outside owners’ family</a:t>
            </a:r>
          </a:p>
          <a:p>
            <a:pPr lvl="2"/>
            <a:r>
              <a:rPr lang="en-US" dirty="0"/>
              <a:t>Relocation</a:t>
            </a:r>
          </a:p>
          <a:p>
            <a:pPr lvl="2"/>
            <a:r>
              <a:rPr lang="en-US" dirty="0"/>
              <a:t>Changes in divisional play</a:t>
            </a:r>
          </a:p>
          <a:p>
            <a:pPr lvl="2"/>
            <a:r>
              <a:rPr lang="en-US" dirty="0"/>
              <a:t>Revenue sharing</a:t>
            </a:r>
          </a:p>
          <a:p>
            <a:pPr lvl="2"/>
            <a:r>
              <a:rPr lang="en-US" dirty="0"/>
              <a:t>Termination of franchise</a:t>
            </a:r>
          </a:p>
          <a:p>
            <a:pPr lvl="2"/>
            <a:r>
              <a:rPr lang="en-US" dirty="0"/>
              <a:t>Amending MLB Constitution</a:t>
            </a:r>
          </a:p>
          <a:p>
            <a:r>
              <a:rPr lang="en-US" i="1" dirty="0"/>
              <a:t>Why would owners agree to a provision that allows 8 owners to block any major changes or innovations?</a:t>
            </a:r>
            <a:endParaRPr lang="en-US" dirty="0"/>
          </a:p>
          <a:p>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10905"/>
            <a:ext cx="1442538" cy="144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142" y="872920"/>
            <a:ext cx="3014134"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12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FA4B-382C-45F7-892B-4F57C2081F85}"/>
              </a:ext>
            </a:extLst>
          </p:cNvPr>
          <p:cNvSpPr>
            <a:spLocks noGrp="1"/>
          </p:cNvSpPr>
          <p:nvPr>
            <p:ph type="title"/>
          </p:nvPr>
        </p:nvSpPr>
        <p:spPr/>
        <p:txBody>
          <a:bodyPr/>
          <a:lstStyle/>
          <a:p>
            <a:r>
              <a:rPr lang="en-US" dirty="0"/>
              <a:t>MLB Const Art II, Sec 4</a:t>
            </a:r>
          </a:p>
        </p:txBody>
      </p:sp>
      <p:sp>
        <p:nvSpPr>
          <p:cNvPr id="3" name="Content Placeholder 2">
            <a:extLst>
              <a:ext uri="{FF2B5EF4-FFF2-40B4-BE49-F238E27FC236}">
                <a16:creationId xmlns:a16="http://schemas.microsoft.com/office/drawing/2014/main" id="{AFEA559B-A51A-4E6A-BE68-2C51DA8D1448}"/>
              </a:ext>
            </a:extLst>
          </p:cNvPr>
          <p:cNvSpPr>
            <a:spLocks noGrp="1"/>
          </p:cNvSpPr>
          <p:nvPr>
            <p:ph idx="1"/>
          </p:nvPr>
        </p:nvSpPr>
        <p:spPr/>
        <p:txBody>
          <a:bodyPr>
            <a:normAutofit fontScale="77500" lnSpcReduction="20000"/>
          </a:bodyPr>
          <a:lstStyle/>
          <a:p>
            <a:r>
              <a:rPr lang="en-US" dirty="0"/>
              <a:t>Commissioner “shall take no action in the best interests of Baseball” regarding matters “any of the matters requiring a vote of the Clubs” [see prior slide], “</a:t>
            </a:r>
            <a:r>
              <a:rPr lang="en-US" i="1" dirty="0"/>
              <a:t>provided, however, </a:t>
            </a:r>
            <a:r>
              <a:rPr lang="en-US" dirty="0"/>
              <a:t>that nothing in this Section 4 shall limit the Commissioner's authority to act on any matter that involves the integrity of, or public confidence in, the national game of Baseball. Integrity shall include without limitation, as determined by the Commissioner, the ability of, and the public perception that, players and Clubs perform and compete at all times to the best of their abilities. Public confidence shall include without limitation the public perception, as determined by the Commissioner, that there is an appropriate level of long-term competitive balance among Clubs.”</a:t>
            </a:r>
          </a:p>
        </p:txBody>
      </p:sp>
    </p:spTree>
    <p:extLst>
      <p:ext uri="{BB962C8B-B14F-4D97-AF65-F5344CB8AC3E}">
        <p14:creationId xmlns:p14="http://schemas.microsoft.com/office/powerpoint/2010/main" val="387046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TotalTime>
  <Words>1253</Words>
  <Application>Microsoft Office PowerPoint</Application>
  <PresentationFormat>On-screen Show (4:3)</PresentationFormat>
  <Paragraphs>143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SPORTS LAW: Law and Strategy in the Globalized Sports Industry</vt:lpstr>
      <vt:lpstr>Welcome</vt:lpstr>
      <vt:lpstr>Fundamental difference in structure of sports governance: integration</vt:lpstr>
      <vt:lpstr>Governance Structures in the US and Globally</vt:lpstr>
      <vt:lpstr>Role of government in sports governance</vt:lpstr>
      <vt:lpstr>Economics of sport governance</vt:lpstr>
      <vt:lpstr>/ contd</vt:lpstr>
      <vt:lpstr>Applying Concepts to MLB Constitution</vt:lpstr>
      <vt:lpstr>MLB Const Art II, Sec 4</vt:lpstr>
      <vt:lpstr>Illustration re Business Dynamics:  Case Study of Russell Crowe’s Fleecies</vt:lpstr>
      <vt:lpstr>Illustration: relocation of Expos</vt:lpstr>
      <vt:lpstr>American Needle</vt:lpstr>
      <vt:lpstr>Was the Court correct?</vt:lpstr>
      <vt:lpstr>Applying Needle</vt:lpstr>
      <vt:lpstr>How to Deal with Inefficiencies in Club-Run Leagues</vt:lpstr>
    </vt:vector>
  </TitlesOfParts>
  <Company>PSU Dickinson School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LAW: Law and Strategy in the Globalized Sports Industry</dc:title>
  <dc:creator>S F Ross (2d review)</dc:creator>
  <cp:lastModifiedBy>Ross, Steve</cp:lastModifiedBy>
  <cp:revision>83</cp:revision>
  <cp:lastPrinted>2020-08-17T16:47:41Z</cp:lastPrinted>
  <dcterms:created xsi:type="dcterms:W3CDTF">2015-08-24T00:49:40Z</dcterms:created>
  <dcterms:modified xsi:type="dcterms:W3CDTF">2020-08-20T15:07:46Z</dcterms:modified>
</cp:coreProperties>
</file>