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75" r:id="rId5"/>
    <p:sldId id="277" r:id="rId6"/>
    <p:sldId id="278" r:id="rId7"/>
    <p:sldId id="279" r:id="rId8"/>
    <p:sldId id="285" r:id="rId9"/>
    <p:sldId id="280" r:id="rId10"/>
    <p:sldId id="281" r:id="rId11"/>
    <p:sldId id="282" r:id="rId12"/>
    <p:sldId id="283" r:id="rId13"/>
    <p:sldId id="2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14E7F5-E5E1-4593-889C-4E776A3C4F37}" v="11" dt="2020-09-30T14:13:27.2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840" autoAdjust="0"/>
  </p:normalViewPr>
  <p:slideViewPr>
    <p:cSldViewPr snapToGrid="0">
      <p:cViewPr varScale="1">
        <p:scale>
          <a:sx n="89" d="100"/>
          <a:sy n="89" d="100"/>
        </p:scale>
        <p:origin x="14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655596-9CB9-4E8A-9CDC-4D827950A55F}" type="datetimeFigureOut">
              <a:rPr lang="en-US" smtClean="0"/>
              <a:t>9/29/2020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F27BB4-BB52-4DA7-90C1-A5F48A429F6E}" type="slidenum">
              <a:rPr lang="en-US" smtClean="0"/>
              <a:t>‹#›</a:t>
            </a:fld>
            <a:endParaRPr lang="en-US"/>
          </a:p>
        </p:txBody>
      </p:sp>
    </p:spTree>
    <p:extLst>
      <p:ext uri="{BB962C8B-B14F-4D97-AF65-F5344CB8AC3E}">
        <p14:creationId xmlns:p14="http://schemas.microsoft.com/office/powerpoint/2010/main" val="2202577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31DA0FF-5647-4146-AE6E-941D22CAEE35}"/>
              </a:ext>
            </a:extLst>
          </p:cNvPr>
          <p:cNvSpPr>
            <a:spLocks noGrp="1" noRot="1" noChangeAspect="1" noChangeArrowheads="1" noTextEdit="1"/>
          </p:cNvSpPr>
          <p:nvPr>
            <p:ph type="sldImg"/>
          </p:nvPr>
        </p:nvSpPr>
        <p:spPr>
          <a:ln/>
        </p:spPr>
      </p:sp>
      <p:sp>
        <p:nvSpPr>
          <p:cNvPr id="4099" name="Notes Placeholder 2">
            <a:extLst>
              <a:ext uri="{FF2B5EF4-FFF2-40B4-BE49-F238E27FC236}">
                <a16:creationId xmlns:a16="http://schemas.microsoft.com/office/drawing/2014/main" id="{4D0AAE01-13E2-4CC3-8F32-394785BD19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a:p>
            <a:endParaRPr lang="en-US" altLang="en-US">
              <a:latin typeface="Arial" panose="020B0604020202020204" pitchFamily="34" charset="0"/>
            </a:endParaRPr>
          </a:p>
        </p:txBody>
      </p:sp>
      <p:sp>
        <p:nvSpPr>
          <p:cNvPr id="4100" name="Slide Number Placeholder 3">
            <a:extLst>
              <a:ext uri="{FF2B5EF4-FFF2-40B4-BE49-F238E27FC236}">
                <a16:creationId xmlns:a16="http://schemas.microsoft.com/office/drawing/2014/main" id="{B62CD4DE-0C58-4C66-B4A8-2DD729CBE4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BE4F44F-E68C-410B-A4BF-9BEBB0E58809}"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27BB4-BB52-4DA7-90C1-A5F48A429F6E}" type="slidenum">
              <a:rPr lang="en-US" smtClean="0"/>
              <a:t>3</a:t>
            </a:fld>
            <a:endParaRPr lang="en-US"/>
          </a:p>
        </p:txBody>
      </p:sp>
    </p:spTree>
    <p:extLst>
      <p:ext uri="{BB962C8B-B14F-4D97-AF65-F5344CB8AC3E}">
        <p14:creationId xmlns:p14="http://schemas.microsoft.com/office/powerpoint/2010/main" val="3577640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27BB4-BB52-4DA7-90C1-A5F48A429F6E}" type="slidenum">
              <a:rPr lang="en-US" smtClean="0"/>
              <a:t>4</a:t>
            </a:fld>
            <a:endParaRPr lang="en-US"/>
          </a:p>
        </p:txBody>
      </p:sp>
    </p:spTree>
    <p:extLst>
      <p:ext uri="{BB962C8B-B14F-4D97-AF65-F5344CB8AC3E}">
        <p14:creationId xmlns:p14="http://schemas.microsoft.com/office/powerpoint/2010/main" val="448045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Cf</a:t>
            </a:r>
            <a:r>
              <a:rPr lang="en-US" dirty="0"/>
              <a:t> White J in </a:t>
            </a:r>
            <a:r>
              <a:rPr lang="en-US" u="sng" dirty="0"/>
              <a:t>Chisholm</a:t>
            </a:r>
            <a:endParaRPr lang="en-US" u="none" dirty="0"/>
          </a:p>
          <a:p>
            <a:endParaRPr lang="en-US" u="none" dirty="0"/>
          </a:p>
          <a:p>
            <a:endParaRPr lang="en-US" dirty="0"/>
          </a:p>
        </p:txBody>
      </p:sp>
      <p:sp>
        <p:nvSpPr>
          <p:cNvPr id="4" name="Slide Number Placeholder 3"/>
          <p:cNvSpPr>
            <a:spLocks noGrp="1"/>
          </p:cNvSpPr>
          <p:nvPr>
            <p:ph type="sldNum" sz="quarter" idx="5"/>
          </p:nvPr>
        </p:nvSpPr>
        <p:spPr/>
        <p:txBody>
          <a:bodyPr/>
          <a:lstStyle/>
          <a:p>
            <a:fld id="{D5F27BB4-BB52-4DA7-90C1-A5F48A429F6E}" type="slidenum">
              <a:rPr lang="en-US" smtClean="0"/>
              <a:t>5</a:t>
            </a:fld>
            <a:endParaRPr lang="en-US"/>
          </a:p>
        </p:txBody>
      </p:sp>
    </p:spTree>
    <p:extLst>
      <p:ext uri="{BB962C8B-B14F-4D97-AF65-F5344CB8AC3E}">
        <p14:creationId xmlns:p14="http://schemas.microsoft.com/office/powerpoint/2010/main" val="167294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27BB4-BB52-4DA7-90C1-A5F48A429F6E}" type="slidenum">
              <a:rPr lang="en-US" smtClean="0"/>
              <a:t>6</a:t>
            </a:fld>
            <a:endParaRPr lang="en-US"/>
          </a:p>
        </p:txBody>
      </p:sp>
    </p:spTree>
    <p:extLst>
      <p:ext uri="{BB962C8B-B14F-4D97-AF65-F5344CB8AC3E}">
        <p14:creationId xmlns:p14="http://schemas.microsoft.com/office/powerpoint/2010/main" val="1182588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27BB4-BB52-4DA7-90C1-A5F48A429F6E}" type="slidenum">
              <a:rPr lang="en-US" smtClean="0"/>
              <a:t>7</a:t>
            </a:fld>
            <a:endParaRPr lang="en-US"/>
          </a:p>
        </p:txBody>
      </p:sp>
    </p:spTree>
    <p:extLst>
      <p:ext uri="{BB962C8B-B14F-4D97-AF65-F5344CB8AC3E}">
        <p14:creationId xmlns:p14="http://schemas.microsoft.com/office/powerpoint/2010/main" val="1736465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Integrity, NFL had strong arguments on assumption of risk and even stronger arguments on causation</a:t>
            </a:r>
          </a:p>
        </p:txBody>
      </p:sp>
      <p:sp>
        <p:nvSpPr>
          <p:cNvPr id="4" name="Slide Number Placeholder 3"/>
          <p:cNvSpPr>
            <a:spLocks noGrp="1"/>
          </p:cNvSpPr>
          <p:nvPr>
            <p:ph type="sldNum" sz="quarter" idx="5"/>
          </p:nvPr>
        </p:nvSpPr>
        <p:spPr/>
        <p:txBody>
          <a:bodyPr/>
          <a:lstStyle/>
          <a:p>
            <a:fld id="{D5F27BB4-BB52-4DA7-90C1-A5F48A429F6E}" type="slidenum">
              <a:rPr lang="en-US" smtClean="0"/>
              <a:t>8</a:t>
            </a:fld>
            <a:endParaRPr lang="en-US"/>
          </a:p>
        </p:txBody>
      </p:sp>
    </p:spTree>
    <p:extLst>
      <p:ext uri="{BB962C8B-B14F-4D97-AF65-F5344CB8AC3E}">
        <p14:creationId xmlns:p14="http://schemas.microsoft.com/office/powerpoint/2010/main" val="1716435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8F69B-9C0F-481F-BC46-3E7E0D1D0E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5B457A-506A-4DF6-BC3D-9339F2A78C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7E9B40-7F73-4B3C-B89E-F964FBA7DD87}"/>
              </a:ext>
            </a:extLst>
          </p:cNvPr>
          <p:cNvSpPr>
            <a:spLocks noGrp="1"/>
          </p:cNvSpPr>
          <p:nvPr>
            <p:ph type="dt" sz="half" idx="10"/>
          </p:nvPr>
        </p:nvSpPr>
        <p:spPr/>
        <p:txBody>
          <a:bodyPr/>
          <a:lstStyle/>
          <a:p>
            <a:fld id="{2E5ED201-7A91-4DA9-A936-5BFB815BF046}" type="datetimeFigureOut">
              <a:rPr lang="en-US" smtClean="0"/>
              <a:t>9/29/2020</a:t>
            </a:fld>
            <a:endParaRPr lang="en-US"/>
          </a:p>
        </p:txBody>
      </p:sp>
      <p:sp>
        <p:nvSpPr>
          <p:cNvPr id="5" name="Footer Placeholder 4">
            <a:extLst>
              <a:ext uri="{FF2B5EF4-FFF2-40B4-BE49-F238E27FC236}">
                <a16:creationId xmlns:a16="http://schemas.microsoft.com/office/drawing/2014/main" id="{40706CA4-A7EA-4182-8443-FFC23D73A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28D8C-EFE4-472A-88C3-39229E88BC55}"/>
              </a:ext>
            </a:extLst>
          </p:cNvPr>
          <p:cNvSpPr>
            <a:spLocks noGrp="1"/>
          </p:cNvSpPr>
          <p:nvPr>
            <p:ph type="sldNum" sz="quarter" idx="12"/>
          </p:nvPr>
        </p:nvSpPr>
        <p:spPr/>
        <p:txBody>
          <a:bodyPr/>
          <a:lstStyle/>
          <a:p>
            <a:fld id="{31B5B073-E14F-46A8-8C14-42EC8CFABD47}" type="slidenum">
              <a:rPr lang="en-US" smtClean="0"/>
              <a:t>‹#›</a:t>
            </a:fld>
            <a:endParaRPr lang="en-US"/>
          </a:p>
        </p:txBody>
      </p:sp>
    </p:spTree>
    <p:extLst>
      <p:ext uri="{BB962C8B-B14F-4D97-AF65-F5344CB8AC3E}">
        <p14:creationId xmlns:p14="http://schemas.microsoft.com/office/powerpoint/2010/main" val="421126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7BC08-C28B-4C69-B67D-F009FAFFCE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884DFD-C484-4726-B91E-58D5851F98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58AD0-9445-4860-B96C-35EF9536F6F7}"/>
              </a:ext>
            </a:extLst>
          </p:cNvPr>
          <p:cNvSpPr>
            <a:spLocks noGrp="1"/>
          </p:cNvSpPr>
          <p:nvPr>
            <p:ph type="dt" sz="half" idx="10"/>
          </p:nvPr>
        </p:nvSpPr>
        <p:spPr/>
        <p:txBody>
          <a:bodyPr/>
          <a:lstStyle/>
          <a:p>
            <a:fld id="{2E5ED201-7A91-4DA9-A936-5BFB815BF046}" type="datetimeFigureOut">
              <a:rPr lang="en-US" smtClean="0"/>
              <a:t>9/29/2020</a:t>
            </a:fld>
            <a:endParaRPr lang="en-US"/>
          </a:p>
        </p:txBody>
      </p:sp>
      <p:sp>
        <p:nvSpPr>
          <p:cNvPr id="5" name="Footer Placeholder 4">
            <a:extLst>
              <a:ext uri="{FF2B5EF4-FFF2-40B4-BE49-F238E27FC236}">
                <a16:creationId xmlns:a16="http://schemas.microsoft.com/office/drawing/2014/main" id="{54F835EC-FA05-41DB-9505-149B3B3B0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DA187A-9B10-4722-BB35-F79CEF787E5D}"/>
              </a:ext>
            </a:extLst>
          </p:cNvPr>
          <p:cNvSpPr>
            <a:spLocks noGrp="1"/>
          </p:cNvSpPr>
          <p:nvPr>
            <p:ph type="sldNum" sz="quarter" idx="12"/>
          </p:nvPr>
        </p:nvSpPr>
        <p:spPr/>
        <p:txBody>
          <a:bodyPr/>
          <a:lstStyle/>
          <a:p>
            <a:fld id="{31B5B073-E14F-46A8-8C14-42EC8CFABD47}" type="slidenum">
              <a:rPr lang="en-US" smtClean="0"/>
              <a:t>‹#›</a:t>
            </a:fld>
            <a:endParaRPr lang="en-US"/>
          </a:p>
        </p:txBody>
      </p:sp>
    </p:spTree>
    <p:extLst>
      <p:ext uri="{BB962C8B-B14F-4D97-AF65-F5344CB8AC3E}">
        <p14:creationId xmlns:p14="http://schemas.microsoft.com/office/powerpoint/2010/main" val="408860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14153E-954C-4872-AD8D-3D8009F141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FB7EE1-6484-4EBB-8C68-C856FBCAC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1B11D5-D724-4547-8278-024ED9F75E63}"/>
              </a:ext>
            </a:extLst>
          </p:cNvPr>
          <p:cNvSpPr>
            <a:spLocks noGrp="1"/>
          </p:cNvSpPr>
          <p:nvPr>
            <p:ph type="dt" sz="half" idx="10"/>
          </p:nvPr>
        </p:nvSpPr>
        <p:spPr/>
        <p:txBody>
          <a:bodyPr/>
          <a:lstStyle/>
          <a:p>
            <a:fld id="{2E5ED201-7A91-4DA9-A936-5BFB815BF046}" type="datetimeFigureOut">
              <a:rPr lang="en-US" smtClean="0"/>
              <a:t>9/29/2020</a:t>
            </a:fld>
            <a:endParaRPr lang="en-US"/>
          </a:p>
        </p:txBody>
      </p:sp>
      <p:sp>
        <p:nvSpPr>
          <p:cNvPr id="5" name="Footer Placeholder 4">
            <a:extLst>
              <a:ext uri="{FF2B5EF4-FFF2-40B4-BE49-F238E27FC236}">
                <a16:creationId xmlns:a16="http://schemas.microsoft.com/office/drawing/2014/main" id="{7D895361-0E0D-4DA6-AB91-A47B2CCBF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A2A112-19C9-4785-A9DF-86094D44907A}"/>
              </a:ext>
            </a:extLst>
          </p:cNvPr>
          <p:cNvSpPr>
            <a:spLocks noGrp="1"/>
          </p:cNvSpPr>
          <p:nvPr>
            <p:ph type="sldNum" sz="quarter" idx="12"/>
          </p:nvPr>
        </p:nvSpPr>
        <p:spPr/>
        <p:txBody>
          <a:bodyPr/>
          <a:lstStyle/>
          <a:p>
            <a:fld id="{31B5B073-E14F-46A8-8C14-42EC8CFABD47}" type="slidenum">
              <a:rPr lang="en-US" smtClean="0"/>
              <a:t>‹#›</a:t>
            </a:fld>
            <a:endParaRPr lang="en-US"/>
          </a:p>
        </p:txBody>
      </p:sp>
    </p:spTree>
    <p:extLst>
      <p:ext uri="{BB962C8B-B14F-4D97-AF65-F5344CB8AC3E}">
        <p14:creationId xmlns:p14="http://schemas.microsoft.com/office/powerpoint/2010/main" val="82942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53997-56E7-4679-BA72-6B130ABA54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AAEF59-CD61-4372-828A-C015309B7A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08593-D3B7-4813-B5E1-0276F3FB4157}"/>
              </a:ext>
            </a:extLst>
          </p:cNvPr>
          <p:cNvSpPr>
            <a:spLocks noGrp="1"/>
          </p:cNvSpPr>
          <p:nvPr>
            <p:ph type="dt" sz="half" idx="10"/>
          </p:nvPr>
        </p:nvSpPr>
        <p:spPr/>
        <p:txBody>
          <a:bodyPr/>
          <a:lstStyle/>
          <a:p>
            <a:fld id="{2E5ED201-7A91-4DA9-A936-5BFB815BF046}" type="datetimeFigureOut">
              <a:rPr lang="en-US" smtClean="0"/>
              <a:t>9/29/2020</a:t>
            </a:fld>
            <a:endParaRPr lang="en-US"/>
          </a:p>
        </p:txBody>
      </p:sp>
      <p:sp>
        <p:nvSpPr>
          <p:cNvPr id="5" name="Footer Placeholder 4">
            <a:extLst>
              <a:ext uri="{FF2B5EF4-FFF2-40B4-BE49-F238E27FC236}">
                <a16:creationId xmlns:a16="http://schemas.microsoft.com/office/drawing/2014/main" id="{891F5231-5D25-4551-B7C6-AA0125F52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8B13B-01F1-4D3C-9C57-F5FFA548B645}"/>
              </a:ext>
            </a:extLst>
          </p:cNvPr>
          <p:cNvSpPr>
            <a:spLocks noGrp="1"/>
          </p:cNvSpPr>
          <p:nvPr>
            <p:ph type="sldNum" sz="quarter" idx="12"/>
          </p:nvPr>
        </p:nvSpPr>
        <p:spPr/>
        <p:txBody>
          <a:bodyPr/>
          <a:lstStyle/>
          <a:p>
            <a:fld id="{31B5B073-E14F-46A8-8C14-42EC8CFABD47}" type="slidenum">
              <a:rPr lang="en-US" smtClean="0"/>
              <a:t>‹#›</a:t>
            </a:fld>
            <a:endParaRPr lang="en-US"/>
          </a:p>
        </p:txBody>
      </p:sp>
    </p:spTree>
    <p:extLst>
      <p:ext uri="{BB962C8B-B14F-4D97-AF65-F5344CB8AC3E}">
        <p14:creationId xmlns:p14="http://schemas.microsoft.com/office/powerpoint/2010/main" val="338016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6D091-0383-4E15-A3F3-B38D60330B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D258BF-A754-45D7-9296-DC244FEDA6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BD45DE-082D-4E21-A73A-D384BCE9A895}"/>
              </a:ext>
            </a:extLst>
          </p:cNvPr>
          <p:cNvSpPr>
            <a:spLocks noGrp="1"/>
          </p:cNvSpPr>
          <p:nvPr>
            <p:ph type="dt" sz="half" idx="10"/>
          </p:nvPr>
        </p:nvSpPr>
        <p:spPr/>
        <p:txBody>
          <a:bodyPr/>
          <a:lstStyle/>
          <a:p>
            <a:fld id="{2E5ED201-7A91-4DA9-A936-5BFB815BF046}" type="datetimeFigureOut">
              <a:rPr lang="en-US" smtClean="0"/>
              <a:t>9/29/2020</a:t>
            </a:fld>
            <a:endParaRPr lang="en-US"/>
          </a:p>
        </p:txBody>
      </p:sp>
      <p:sp>
        <p:nvSpPr>
          <p:cNvPr id="5" name="Footer Placeholder 4">
            <a:extLst>
              <a:ext uri="{FF2B5EF4-FFF2-40B4-BE49-F238E27FC236}">
                <a16:creationId xmlns:a16="http://schemas.microsoft.com/office/drawing/2014/main" id="{116FD160-84F4-48F5-9FF0-1B0432250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7C2117-2754-439F-8CEA-3581EFDF0538}"/>
              </a:ext>
            </a:extLst>
          </p:cNvPr>
          <p:cNvSpPr>
            <a:spLocks noGrp="1"/>
          </p:cNvSpPr>
          <p:nvPr>
            <p:ph type="sldNum" sz="quarter" idx="12"/>
          </p:nvPr>
        </p:nvSpPr>
        <p:spPr/>
        <p:txBody>
          <a:bodyPr/>
          <a:lstStyle/>
          <a:p>
            <a:fld id="{31B5B073-E14F-46A8-8C14-42EC8CFABD47}" type="slidenum">
              <a:rPr lang="en-US" smtClean="0"/>
              <a:t>‹#›</a:t>
            </a:fld>
            <a:endParaRPr lang="en-US"/>
          </a:p>
        </p:txBody>
      </p:sp>
    </p:spTree>
    <p:extLst>
      <p:ext uri="{BB962C8B-B14F-4D97-AF65-F5344CB8AC3E}">
        <p14:creationId xmlns:p14="http://schemas.microsoft.com/office/powerpoint/2010/main" val="172961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F720-AEEC-47E6-8BBB-94E1E6154C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749B3A-D0C8-4C18-8CFA-47B8FAD622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EB18C0-614F-435B-928E-B3104225D9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A7BA5-FE01-49E5-987D-D79F9FC9D6DF}"/>
              </a:ext>
            </a:extLst>
          </p:cNvPr>
          <p:cNvSpPr>
            <a:spLocks noGrp="1"/>
          </p:cNvSpPr>
          <p:nvPr>
            <p:ph type="dt" sz="half" idx="10"/>
          </p:nvPr>
        </p:nvSpPr>
        <p:spPr/>
        <p:txBody>
          <a:bodyPr/>
          <a:lstStyle/>
          <a:p>
            <a:fld id="{2E5ED201-7A91-4DA9-A936-5BFB815BF046}" type="datetimeFigureOut">
              <a:rPr lang="en-US" smtClean="0"/>
              <a:t>9/29/2020</a:t>
            </a:fld>
            <a:endParaRPr lang="en-US"/>
          </a:p>
        </p:txBody>
      </p:sp>
      <p:sp>
        <p:nvSpPr>
          <p:cNvPr id="6" name="Footer Placeholder 5">
            <a:extLst>
              <a:ext uri="{FF2B5EF4-FFF2-40B4-BE49-F238E27FC236}">
                <a16:creationId xmlns:a16="http://schemas.microsoft.com/office/drawing/2014/main" id="{0B1EA356-F47F-4F29-8E21-4011867A3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7F682F-FECB-49FD-9C3F-7A4E5AD95C96}"/>
              </a:ext>
            </a:extLst>
          </p:cNvPr>
          <p:cNvSpPr>
            <a:spLocks noGrp="1"/>
          </p:cNvSpPr>
          <p:nvPr>
            <p:ph type="sldNum" sz="quarter" idx="12"/>
          </p:nvPr>
        </p:nvSpPr>
        <p:spPr/>
        <p:txBody>
          <a:bodyPr/>
          <a:lstStyle/>
          <a:p>
            <a:fld id="{31B5B073-E14F-46A8-8C14-42EC8CFABD47}" type="slidenum">
              <a:rPr lang="en-US" smtClean="0"/>
              <a:t>‹#›</a:t>
            </a:fld>
            <a:endParaRPr lang="en-US"/>
          </a:p>
        </p:txBody>
      </p:sp>
    </p:spTree>
    <p:extLst>
      <p:ext uri="{BB962C8B-B14F-4D97-AF65-F5344CB8AC3E}">
        <p14:creationId xmlns:p14="http://schemas.microsoft.com/office/powerpoint/2010/main" val="28358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91F4-BCE5-449B-BE04-D3A62B8D8A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3CE636-E9B4-486C-88E7-0A67FCFE8E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A66AB5-695D-4BB9-9A58-2CB7E10DB4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385C08-77C5-47DD-9630-11E777FE4B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22186F-AFC5-4AF9-8E71-87522E45F0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4645DE-CEC7-4B37-9180-31A2946917F3}"/>
              </a:ext>
            </a:extLst>
          </p:cNvPr>
          <p:cNvSpPr>
            <a:spLocks noGrp="1"/>
          </p:cNvSpPr>
          <p:nvPr>
            <p:ph type="dt" sz="half" idx="10"/>
          </p:nvPr>
        </p:nvSpPr>
        <p:spPr/>
        <p:txBody>
          <a:bodyPr/>
          <a:lstStyle/>
          <a:p>
            <a:fld id="{2E5ED201-7A91-4DA9-A936-5BFB815BF046}" type="datetimeFigureOut">
              <a:rPr lang="en-US" smtClean="0"/>
              <a:t>9/29/2020</a:t>
            </a:fld>
            <a:endParaRPr lang="en-US"/>
          </a:p>
        </p:txBody>
      </p:sp>
      <p:sp>
        <p:nvSpPr>
          <p:cNvPr id="8" name="Footer Placeholder 7">
            <a:extLst>
              <a:ext uri="{FF2B5EF4-FFF2-40B4-BE49-F238E27FC236}">
                <a16:creationId xmlns:a16="http://schemas.microsoft.com/office/drawing/2014/main" id="{B5E8FF9D-9641-466E-823A-DC0313F27B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F1C9A6-B559-44F8-AC6B-C8C0D0FF66ED}"/>
              </a:ext>
            </a:extLst>
          </p:cNvPr>
          <p:cNvSpPr>
            <a:spLocks noGrp="1"/>
          </p:cNvSpPr>
          <p:nvPr>
            <p:ph type="sldNum" sz="quarter" idx="12"/>
          </p:nvPr>
        </p:nvSpPr>
        <p:spPr/>
        <p:txBody>
          <a:bodyPr/>
          <a:lstStyle/>
          <a:p>
            <a:fld id="{31B5B073-E14F-46A8-8C14-42EC8CFABD47}" type="slidenum">
              <a:rPr lang="en-US" smtClean="0"/>
              <a:t>‹#›</a:t>
            </a:fld>
            <a:endParaRPr lang="en-US"/>
          </a:p>
        </p:txBody>
      </p:sp>
    </p:spTree>
    <p:extLst>
      <p:ext uri="{BB962C8B-B14F-4D97-AF65-F5344CB8AC3E}">
        <p14:creationId xmlns:p14="http://schemas.microsoft.com/office/powerpoint/2010/main" val="170712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30F13-276C-4045-815F-78F9E27395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770EBF-DCE5-4522-A207-525377D6A3B4}"/>
              </a:ext>
            </a:extLst>
          </p:cNvPr>
          <p:cNvSpPr>
            <a:spLocks noGrp="1"/>
          </p:cNvSpPr>
          <p:nvPr>
            <p:ph type="dt" sz="half" idx="10"/>
          </p:nvPr>
        </p:nvSpPr>
        <p:spPr/>
        <p:txBody>
          <a:bodyPr/>
          <a:lstStyle/>
          <a:p>
            <a:fld id="{2E5ED201-7A91-4DA9-A936-5BFB815BF046}" type="datetimeFigureOut">
              <a:rPr lang="en-US" smtClean="0"/>
              <a:t>9/29/2020</a:t>
            </a:fld>
            <a:endParaRPr lang="en-US"/>
          </a:p>
        </p:txBody>
      </p:sp>
      <p:sp>
        <p:nvSpPr>
          <p:cNvPr id="4" name="Footer Placeholder 3">
            <a:extLst>
              <a:ext uri="{FF2B5EF4-FFF2-40B4-BE49-F238E27FC236}">
                <a16:creationId xmlns:a16="http://schemas.microsoft.com/office/drawing/2014/main" id="{9C3208FD-72BA-431F-A276-A9013A390F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B8F848-1B79-42C8-88AE-C9A63BE8F104}"/>
              </a:ext>
            </a:extLst>
          </p:cNvPr>
          <p:cNvSpPr>
            <a:spLocks noGrp="1"/>
          </p:cNvSpPr>
          <p:nvPr>
            <p:ph type="sldNum" sz="quarter" idx="12"/>
          </p:nvPr>
        </p:nvSpPr>
        <p:spPr/>
        <p:txBody>
          <a:bodyPr/>
          <a:lstStyle/>
          <a:p>
            <a:fld id="{31B5B073-E14F-46A8-8C14-42EC8CFABD47}" type="slidenum">
              <a:rPr lang="en-US" smtClean="0"/>
              <a:t>‹#›</a:t>
            </a:fld>
            <a:endParaRPr lang="en-US"/>
          </a:p>
        </p:txBody>
      </p:sp>
    </p:spTree>
    <p:extLst>
      <p:ext uri="{BB962C8B-B14F-4D97-AF65-F5344CB8AC3E}">
        <p14:creationId xmlns:p14="http://schemas.microsoft.com/office/powerpoint/2010/main" val="401875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162B2B-BF6C-4375-8AC1-17F9EC56E26A}"/>
              </a:ext>
            </a:extLst>
          </p:cNvPr>
          <p:cNvSpPr>
            <a:spLocks noGrp="1"/>
          </p:cNvSpPr>
          <p:nvPr>
            <p:ph type="dt" sz="half" idx="10"/>
          </p:nvPr>
        </p:nvSpPr>
        <p:spPr/>
        <p:txBody>
          <a:bodyPr/>
          <a:lstStyle/>
          <a:p>
            <a:fld id="{2E5ED201-7A91-4DA9-A936-5BFB815BF046}" type="datetimeFigureOut">
              <a:rPr lang="en-US" smtClean="0"/>
              <a:t>9/29/2020</a:t>
            </a:fld>
            <a:endParaRPr lang="en-US"/>
          </a:p>
        </p:txBody>
      </p:sp>
      <p:sp>
        <p:nvSpPr>
          <p:cNvPr id="3" name="Footer Placeholder 2">
            <a:extLst>
              <a:ext uri="{FF2B5EF4-FFF2-40B4-BE49-F238E27FC236}">
                <a16:creationId xmlns:a16="http://schemas.microsoft.com/office/drawing/2014/main" id="{5BA7C9D3-A771-416D-959F-CCD86015FD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183513-55FD-48A9-BB9B-236BD461ABEC}"/>
              </a:ext>
            </a:extLst>
          </p:cNvPr>
          <p:cNvSpPr>
            <a:spLocks noGrp="1"/>
          </p:cNvSpPr>
          <p:nvPr>
            <p:ph type="sldNum" sz="quarter" idx="12"/>
          </p:nvPr>
        </p:nvSpPr>
        <p:spPr/>
        <p:txBody>
          <a:bodyPr/>
          <a:lstStyle/>
          <a:p>
            <a:fld id="{31B5B073-E14F-46A8-8C14-42EC8CFABD47}" type="slidenum">
              <a:rPr lang="en-US" smtClean="0"/>
              <a:t>‹#›</a:t>
            </a:fld>
            <a:endParaRPr lang="en-US"/>
          </a:p>
        </p:txBody>
      </p:sp>
    </p:spTree>
    <p:extLst>
      <p:ext uri="{BB962C8B-B14F-4D97-AF65-F5344CB8AC3E}">
        <p14:creationId xmlns:p14="http://schemas.microsoft.com/office/powerpoint/2010/main" val="420518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29EE0-C284-497D-965B-D58530519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47174B-AB33-4CBD-84FB-3F45C5189D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9F211B-634F-4123-AC16-C60DFA5170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C6047A-99A5-4DD4-B12D-E71A03858CFF}"/>
              </a:ext>
            </a:extLst>
          </p:cNvPr>
          <p:cNvSpPr>
            <a:spLocks noGrp="1"/>
          </p:cNvSpPr>
          <p:nvPr>
            <p:ph type="dt" sz="half" idx="10"/>
          </p:nvPr>
        </p:nvSpPr>
        <p:spPr/>
        <p:txBody>
          <a:bodyPr/>
          <a:lstStyle/>
          <a:p>
            <a:fld id="{2E5ED201-7A91-4DA9-A936-5BFB815BF046}" type="datetimeFigureOut">
              <a:rPr lang="en-US" smtClean="0"/>
              <a:t>9/29/2020</a:t>
            </a:fld>
            <a:endParaRPr lang="en-US"/>
          </a:p>
        </p:txBody>
      </p:sp>
      <p:sp>
        <p:nvSpPr>
          <p:cNvPr id="6" name="Footer Placeholder 5">
            <a:extLst>
              <a:ext uri="{FF2B5EF4-FFF2-40B4-BE49-F238E27FC236}">
                <a16:creationId xmlns:a16="http://schemas.microsoft.com/office/drawing/2014/main" id="{CE5BE343-2814-462E-BF87-1B8AAC3F2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9CEEED-E56A-4759-84E3-61F76324C131}"/>
              </a:ext>
            </a:extLst>
          </p:cNvPr>
          <p:cNvSpPr>
            <a:spLocks noGrp="1"/>
          </p:cNvSpPr>
          <p:nvPr>
            <p:ph type="sldNum" sz="quarter" idx="12"/>
          </p:nvPr>
        </p:nvSpPr>
        <p:spPr/>
        <p:txBody>
          <a:bodyPr/>
          <a:lstStyle/>
          <a:p>
            <a:fld id="{31B5B073-E14F-46A8-8C14-42EC8CFABD47}" type="slidenum">
              <a:rPr lang="en-US" smtClean="0"/>
              <a:t>‹#›</a:t>
            </a:fld>
            <a:endParaRPr lang="en-US"/>
          </a:p>
        </p:txBody>
      </p:sp>
    </p:spTree>
    <p:extLst>
      <p:ext uri="{BB962C8B-B14F-4D97-AF65-F5344CB8AC3E}">
        <p14:creationId xmlns:p14="http://schemas.microsoft.com/office/powerpoint/2010/main" val="169398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4BDC8-7BE5-4C49-B799-279E63A846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F03F1B-C35D-4DC4-AC3C-B88BC67DC2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A85C4B-A51B-40C6-9590-196827ADD0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061F6D-5836-41D6-A65D-BBD56B885463}"/>
              </a:ext>
            </a:extLst>
          </p:cNvPr>
          <p:cNvSpPr>
            <a:spLocks noGrp="1"/>
          </p:cNvSpPr>
          <p:nvPr>
            <p:ph type="dt" sz="half" idx="10"/>
          </p:nvPr>
        </p:nvSpPr>
        <p:spPr/>
        <p:txBody>
          <a:bodyPr/>
          <a:lstStyle/>
          <a:p>
            <a:fld id="{2E5ED201-7A91-4DA9-A936-5BFB815BF046}" type="datetimeFigureOut">
              <a:rPr lang="en-US" smtClean="0"/>
              <a:t>9/29/2020</a:t>
            </a:fld>
            <a:endParaRPr lang="en-US"/>
          </a:p>
        </p:txBody>
      </p:sp>
      <p:sp>
        <p:nvSpPr>
          <p:cNvPr id="6" name="Footer Placeholder 5">
            <a:extLst>
              <a:ext uri="{FF2B5EF4-FFF2-40B4-BE49-F238E27FC236}">
                <a16:creationId xmlns:a16="http://schemas.microsoft.com/office/drawing/2014/main" id="{98467492-8852-4752-B744-1F7F3F147F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8ECD9E-B8C0-4A7E-8570-CC048EBC6128}"/>
              </a:ext>
            </a:extLst>
          </p:cNvPr>
          <p:cNvSpPr>
            <a:spLocks noGrp="1"/>
          </p:cNvSpPr>
          <p:nvPr>
            <p:ph type="sldNum" sz="quarter" idx="12"/>
          </p:nvPr>
        </p:nvSpPr>
        <p:spPr/>
        <p:txBody>
          <a:bodyPr/>
          <a:lstStyle/>
          <a:p>
            <a:fld id="{31B5B073-E14F-46A8-8C14-42EC8CFABD47}" type="slidenum">
              <a:rPr lang="en-US" smtClean="0"/>
              <a:t>‹#›</a:t>
            </a:fld>
            <a:endParaRPr lang="en-US"/>
          </a:p>
        </p:txBody>
      </p:sp>
    </p:spTree>
    <p:extLst>
      <p:ext uri="{BB962C8B-B14F-4D97-AF65-F5344CB8AC3E}">
        <p14:creationId xmlns:p14="http://schemas.microsoft.com/office/powerpoint/2010/main" val="166428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8E276E-5910-4705-8C3A-85493A1995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B2965C-BA99-448C-B6DA-17873039A7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ABD01D-749A-4E47-8C10-AA8966C338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ED201-7A91-4DA9-A936-5BFB815BF046}" type="datetimeFigureOut">
              <a:rPr lang="en-US" smtClean="0"/>
              <a:t>9/29/2020</a:t>
            </a:fld>
            <a:endParaRPr lang="en-US"/>
          </a:p>
        </p:txBody>
      </p:sp>
      <p:sp>
        <p:nvSpPr>
          <p:cNvPr id="5" name="Footer Placeholder 4">
            <a:extLst>
              <a:ext uri="{FF2B5EF4-FFF2-40B4-BE49-F238E27FC236}">
                <a16:creationId xmlns:a16="http://schemas.microsoft.com/office/drawing/2014/main" id="{C5DA074E-BFC7-4028-A2B9-76419CEB8E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CA9483-6343-4017-9A16-10D78CE40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5B073-E14F-46A8-8C14-42EC8CFABD47}" type="slidenum">
              <a:rPr lang="en-US" smtClean="0"/>
              <a:t>‹#›</a:t>
            </a:fld>
            <a:endParaRPr lang="en-US"/>
          </a:p>
        </p:txBody>
      </p:sp>
    </p:spTree>
    <p:extLst>
      <p:ext uri="{BB962C8B-B14F-4D97-AF65-F5344CB8AC3E}">
        <p14:creationId xmlns:p14="http://schemas.microsoft.com/office/powerpoint/2010/main" val="3036452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6F89A17-A731-4AF0-B281-283A27535073}"/>
              </a:ext>
            </a:extLst>
          </p:cNvPr>
          <p:cNvSpPr>
            <a:spLocks noGrp="1" noChangeArrowheads="1"/>
          </p:cNvSpPr>
          <p:nvPr>
            <p:ph type="ctrTitle"/>
          </p:nvPr>
        </p:nvSpPr>
        <p:spPr>
          <a:xfrm>
            <a:off x="3038841" y="1688124"/>
            <a:ext cx="5829300" cy="2193438"/>
          </a:xfrm>
        </p:spPr>
        <p:txBody>
          <a:bodyPr>
            <a:noAutofit/>
          </a:bodyPr>
          <a:lstStyle/>
          <a:p>
            <a:pPr>
              <a:defRPr/>
            </a:pPr>
            <a:r>
              <a:rPr lang="en-US" altLang="en-US" sz="4400" b="1" dirty="0"/>
              <a:t>SPORTS LAW: Law and Strategy in the Globalized Sports Industry</a:t>
            </a:r>
          </a:p>
        </p:txBody>
      </p:sp>
      <p:sp>
        <p:nvSpPr>
          <p:cNvPr id="3075" name="Subtitle 2">
            <a:extLst>
              <a:ext uri="{FF2B5EF4-FFF2-40B4-BE49-F238E27FC236}">
                <a16:creationId xmlns:a16="http://schemas.microsoft.com/office/drawing/2014/main" id="{F1D430E2-1A61-48F0-A248-4ABA8C138009}"/>
              </a:ext>
            </a:extLst>
          </p:cNvPr>
          <p:cNvSpPr>
            <a:spLocks noGrp="1" noChangeArrowheads="1"/>
          </p:cNvSpPr>
          <p:nvPr>
            <p:ph type="subTitle" idx="1"/>
          </p:nvPr>
        </p:nvSpPr>
        <p:spPr>
          <a:xfrm>
            <a:off x="1594339" y="4674699"/>
            <a:ext cx="9144000" cy="1655762"/>
          </a:xfrm>
        </p:spPr>
        <p:txBody>
          <a:bodyPr/>
          <a:lstStyle/>
          <a:p>
            <a:r>
              <a:rPr lang="en-US" altLang="en-US" b="1" dirty="0">
                <a:solidFill>
                  <a:srgbClr val="002060"/>
                </a:solidFill>
              </a:rPr>
              <a:t>ATHLETE SAFETY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EF957-C769-4D97-B6A5-7882AD0DDB9E}"/>
              </a:ext>
            </a:extLst>
          </p:cNvPr>
          <p:cNvSpPr>
            <a:spLocks noGrp="1"/>
          </p:cNvSpPr>
          <p:nvPr>
            <p:ph type="title"/>
          </p:nvPr>
        </p:nvSpPr>
        <p:spPr/>
        <p:txBody>
          <a:bodyPr/>
          <a:lstStyle/>
          <a:p>
            <a:r>
              <a:rPr lang="en-US" dirty="0"/>
              <a:t>Climate and environmental effects</a:t>
            </a:r>
          </a:p>
        </p:txBody>
      </p:sp>
      <p:sp>
        <p:nvSpPr>
          <p:cNvPr id="3" name="Content Placeholder 2">
            <a:extLst>
              <a:ext uri="{FF2B5EF4-FFF2-40B4-BE49-F238E27FC236}">
                <a16:creationId xmlns:a16="http://schemas.microsoft.com/office/drawing/2014/main" id="{0A0F29A6-4045-42FB-9795-1849CE91B48B}"/>
              </a:ext>
            </a:extLst>
          </p:cNvPr>
          <p:cNvSpPr>
            <a:spLocks noGrp="1"/>
          </p:cNvSpPr>
          <p:nvPr>
            <p:ph idx="1"/>
          </p:nvPr>
        </p:nvSpPr>
        <p:spPr/>
        <p:txBody>
          <a:bodyPr>
            <a:normAutofit fontScale="92500"/>
          </a:bodyPr>
          <a:lstStyle/>
          <a:p>
            <a:r>
              <a:rPr lang="en-US" dirty="0"/>
              <a:t>January 2020 featured temperatures above 100 F and extremely bad air quality in Melbourne due to bush fires</a:t>
            </a:r>
          </a:p>
          <a:p>
            <a:r>
              <a:rPr lang="en-US" dirty="0"/>
              <a:t>Debate over whether elite tennis players should continue at the Australian Open</a:t>
            </a:r>
          </a:p>
          <a:p>
            <a:pPr lvl="1"/>
            <a:r>
              <a:rPr lang="en-US" i="1" dirty="0"/>
              <a:t>Would you advise a friend or family member to participate?</a:t>
            </a:r>
          </a:p>
          <a:p>
            <a:pPr lvl="1"/>
            <a:r>
              <a:rPr lang="en-US" i="1" dirty="0"/>
              <a:t>If you were on the board of the organizer, would you vote to cancel?</a:t>
            </a:r>
          </a:p>
          <a:p>
            <a:pPr lvl="1"/>
            <a:r>
              <a:rPr lang="en-US" i="1" dirty="0"/>
              <a:t>If you were on the board of the Association of Tennis Professionals, would you vote to cancel?</a:t>
            </a:r>
          </a:p>
          <a:p>
            <a:pPr lvl="1"/>
            <a:r>
              <a:rPr lang="en-US" i="1" dirty="0"/>
              <a:t>If you were the Victoria Minister of Health, would you bar the event</a:t>
            </a:r>
            <a:endParaRPr lang="en-US" dirty="0"/>
          </a:p>
          <a:p>
            <a:r>
              <a:rPr lang="en-US" i="1" dirty="0"/>
              <a:t>Suppose the same issues are presented to the North Melbourne Suburban Middle School Association for their tennis tournament for 8</a:t>
            </a:r>
            <a:r>
              <a:rPr lang="en-US" i="1" baseline="30000" dirty="0"/>
              <a:t>th</a:t>
            </a:r>
            <a:r>
              <a:rPr lang="en-US" i="1" dirty="0"/>
              <a:t> graders?</a:t>
            </a:r>
          </a:p>
        </p:txBody>
      </p:sp>
    </p:spTree>
    <p:extLst>
      <p:ext uri="{BB962C8B-B14F-4D97-AF65-F5344CB8AC3E}">
        <p14:creationId xmlns:p14="http://schemas.microsoft.com/office/powerpoint/2010/main" val="201282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8D08D22E-0BD7-4B9C-BB5E-9BEC756B584D}"/>
              </a:ext>
            </a:extLst>
          </p:cNvPr>
          <p:cNvSpPr>
            <a:spLocks noGrp="1" noChangeArrowheads="1"/>
          </p:cNvSpPr>
          <p:nvPr>
            <p:ph type="title"/>
          </p:nvPr>
        </p:nvSpPr>
        <p:spPr>
          <a:solidFill>
            <a:srgbClr val="C00000"/>
          </a:solidFill>
        </p:spPr>
        <p:txBody>
          <a:bodyPr/>
          <a:lstStyle/>
          <a:p>
            <a:r>
              <a:rPr lang="en-US" altLang="en-US">
                <a:solidFill>
                  <a:schemeClr val="bg1"/>
                </a:solidFill>
              </a:rPr>
              <a:t>Review and Takeaways</a:t>
            </a:r>
          </a:p>
        </p:txBody>
      </p:sp>
      <p:sp>
        <p:nvSpPr>
          <p:cNvPr id="3" name="Content Placeholder 2">
            <a:extLst>
              <a:ext uri="{FF2B5EF4-FFF2-40B4-BE49-F238E27FC236}">
                <a16:creationId xmlns:a16="http://schemas.microsoft.com/office/drawing/2014/main" id="{AC491482-0CFF-4EC2-94FC-FA83F139D332}"/>
              </a:ext>
            </a:extLst>
          </p:cNvPr>
          <p:cNvSpPr>
            <a:spLocks noGrp="1"/>
          </p:cNvSpPr>
          <p:nvPr>
            <p:ph idx="1"/>
          </p:nvPr>
        </p:nvSpPr>
        <p:spPr/>
        <p:txBody>
          <a:bodyPr>
            <a:normAutofit lnSpcReduction="10000"/>
          </a:bodyPr>
          <a:lstStyle/>
          <a:p>
            <a:pPr>
              <a:defRPr/>
            </a:pPr>
            <a:r>
              <a:rPr lang="en-US" sz="2400" dirty="0"/>
              <a:t>Continuing discussion of integrity issues, discussed various aspects of cheating</a:t>
            </a:r>
          </a:p>
          <a:p>
            <a:pPr lvl="1">
              <a:defRPr/>
            </a:pPr>
            <a:r>
              <a:rPr lang="en-US" sz="2000" dirty="0"/>
              <a:t>Key thesis is that rules ought to be fair and updated where necessary by competition authorities, athletes ought not to cheat, and match officials ought not adopt social norms that tolerate rule violations</a:t>
            </a:r>
          </a:p>
          <a:p>
            <a:pPr>
              <a:defRPr/>
            </a:pPr>
            <a:r>
              <a:rPr lang="en-US" sz="2400" dirty="0"/>
              <a:t>Then discussed performance enhancing drugs</a:t>
            </a:r>
          </a:p>
          <a:p>
            <a:pPr lvl="1">
              <a:defRPr/>
            </a:pPr>
            <a:r>
              <a:rPr lang="en-US" sz="2000" dirty="0"/>
              <a:t>Globally, largely enforced through WADA Code</a:t>
            </a:r>
          </a:p>
          <a:p>
            <a:pPr lvl="1">
              <a:defRPr/>
            </a:pPr>
            <a:r>
              <a:rPr lang="en-US" sz="2000" dirty="0"/>
              <a:t>Strict liability regime, with </a:t>
            </a:r>
            <a:r>
              <a:rPr lang="en-US" sz="2000" dirty="0" err="1"/>
              <a:t>b/p</a:t>
            </a:r>
            <a:r>
              <a:rPr lang="en-US" sz="2000" dirty="0"/>
              <a:t> on athlete to show innocent explanation for drug test</a:t>
            </a:r>
          </a:p>
          <a:p>
            <a:pPr lvl="1">
              <a:defRPr/>
            </a:pPr>
            <a:r>
              <a:rPr lang="en-US" sz="2000" dirty="0"/>
              <a:t>Difficult line-drawing in establishing which substances or activities ought to be banned</a:t>
            </a:r>
          </a:p>
          <a:p>
            <a:pPr lvl="1">
              <a:defRPr/>
            </a:pPr>
            <a:r>
              <a:rPr lang="en-US" sz="2000" dirty="0"/>
              <a:t>General acceptance that banned substances are health-harming</a:t>
            </a:r>
          </a:p>
          <a:p>
            <a:pPr lvl="1">
              <a:defRPr/>
            </a:pPr>
            <a:r>
              <a:rPr lang="en-US" sz="2000" dirty="0"/>
              <a:t>Overbroad restrictions to prevent cheating</a:t>
            </a:r>
          </a:p>
          <a:p>
            <a:pPr>
              <a:defRPr/>
            </a:pPr>
            <a:r>
              <a:rPr lang="en-US" sz="2400" dirty="0"/>
              <a:t>Key issue is who should impose these rules</a:t>
            </a:r>
          </a:p>
          <a:p>
            <a:pPr lvl="1">
              <a:defRPr/>
            </a:pPr>
            <a:r>
              <a:rPr lang="en-US" sz="2000" dirty="0"/>
              <a:t>If true goal is athlete protection, arguably US model of collective bargaining is superior</a:t>
            </a:r>
          </a:p>
          <a:p>
            <a:pPr>
              <a:defRPr/>
            </a:pPr>
            <a:r>
              <a:rPr lang="en-US" sz="2400" dirty="0">
                <a:solidFill>
                  <a:srgbClr val="C00000"/>
                </a:solidFill>
              </a:rPr>
              <a:t>[CONTINUE WITH RECREATIONAL DRUG ISSUE: SLIDE 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6BD01-736A-4CBB-B0EB-92F6BC22CCA2}"/>
              </a:ext>
            </a:extLst>
          </p:cNvPr>
          <p:cNvSpPr>
            <a:spLocks noGrp="1"/>
          </p:cNvSpPr>
          <p:nvPr>
            <p:ph type="title"/>
          </p:nvPr>
        </p:nvSpPr>
        <p:spPr/>
        <p:txBody>
          <a:bodyPr/>
          <a:lstStyle/>
          <a:p>
            <a:r>
              <a:rPr lang="en-US" dirty="0"/>
              <a:t>Context for discussion</a:t>
            </a:r>
          </a:p>
        </p:txBody>
      </p:sp>
      <p:sp>
        <p:nvSpPr>
          <p:cNvPr id="3" name="Content Placeholder 2">
            <a:extLst>
              <a:ext uri="{FF2B5EF4-FFF2-40B4-BE49-F238E27FC236}">
                <a16:creationId xmlns:a16="http://schemas.microsoft.com/office/drawing/2014/main" id="{4765808B-A0AD-4465-98BF-4E1EC0F4E19F}"/>
              </a:ext>
            </a:extLst>
          </p:cNvPr>
          <p:cNvSpPr>
            <a:spLocks noGrp="1"/>
          </p:cNvSpPr>
          <p:nvPr>
            <p:ph idx="1"/>
          </p:nvPr>
        </p:nvSpPr>
        <p:spPr/>
        <p:txBody>
          <a:bodyPr/>
          <a:lstStyle/>
          <a:p>
            <a:r>
              <a:rPr lang="en-US" dirty="0"/>
              <a:t>Many laws protect safety and are fully applicable to athletes participating in sporting competitions</a:t>
            </a:r>
          </a:p>
          <a:p>
            <a:r>
              <a:rPr lang="en-US" dirty="0"/>
              <a:t>In general, private law remedies (law of torts in common law jurisdictions) available to those who wrongfully cause injury to another, including athletes participating in sporting competitions</a:t>
            </a:r>
          </a:p>
          <a:p>
            <a:r>
              <a:rPr lang="en-US" dirty="0"/>
              <a:t>Our focus on </a:t>
            </a:r>
            <a:r>
              <a:rPr lang="en-US" u="sng" dirty="0"/>
              <a:t>sports-specific</a:t>
            </a:r>
            <a:r>
              <a:rPr lang="en-US" dirty="0"/>
              <a:t> issues related to safety</a:t>
            </a:r>
          </a:p>
          <a:p>
            <a:r>
              <a:rPr lang="en-US" i="1" dirty="0"/>
              <a:t>Why is there a distinct </a:t>
            </a:r>
            <a:r>
              <a:rPr lang="en-US" i="1" u="sng" dirty="0"/>
              <a:t>integrity</a:t>
            </a:r>
            <a:r>
              <a:rPr lang="en-US" i="1" dirty="0"/>
              <a:t> concern with athlete safety?</a:t>
            </a:r>
          </a:p>
        </p:txBody>
      </p:sp>
    </p:spTree>
    <p:extLst>
      <p:ext uri="{BB962C8B-B14F-4D97-AF65-F5344CB8AC3E}">
        <p14:creationId xmlns:p14="http://schemas.microsoft.com/office/powerpoint/2010/main" val="61542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2D74-DE83-45DF-BDBB-30E547F9928B}"/>
              </a:ext>
            </a:extLst>
          </p:cNvPr>
          <p:cNvSpPr>
            <a:spLocks noGrp="1"/>
          </p:cNvSpPr>
          <p:nvPr>
            <p:ph type="title"/>
          </p:nvPr>
        </p:nvSpPr>
        <p:spPr/>
        <p:txBody>
          <a:bodyPr/>
          <a:lstStyle/>
          <a:p>
            <a:r>
              <a:rPr lang="en-US" dirty="0"/>
              <a:t>SafeSport</a:t>
            </a:r>
          </a:p>
        </p:txBody>
      </p:sp>
      <p:sp>
        <p:nvSpPr>
          <p:cNvPr id="3" name="Content Placeholder 2">
            <a:extLst>
              <a:ext uri="{FF2B5EF4-FFF2-40B4-BE49-F238E27FC236}">
                <a16:creationId xmlns:a16="http://schemas.microsoft.com/office/drawing/2014/main" id="{094B817B-8C1E-46C5-8D23-AB71E5A282C7}"/>
              </a:ext>
            </a:extLst>
          </p:cNvPr>
          <p:cNvSpPr>
            <a:spLocks noGrp="1"/>
          </p:cNvSpPr>
          <p:nvPr>
            <p:ph idx="1"/>
          </p:nvPr>
        </p:nvSpPr>
        <p:spPr/>
        <p:txBody>
          <a:bodyPr>
            <a:normAutofit fontScale="92500" lnSpcReduction="20000"/>
          </a:bodyPr>
          <a:lstStyle/>
          <a:p>
            <a:r>
              <a:rPr lang="en-US" dirty="0"/>
              <a:t>Federal law creates Center for SafeSport and gives SS jurisdiction over USOC operations</a:t>
            </a:r>
          </a:p>
          <a:p>
            <a:pPr lvl="1"/>
            <a:r>
              <a:rPr lang="en-US" dirty="0"/>
              <a:t>Investigate and resolve abuse allegations</a:t>
            </a:r>
          </a:p>
          <a:p>
            <a:pPr lvl="1"/>
            <a:r>
              <a:rPr lang="en-US" dirty="0"/>
              <a:t>Use of binding arbitration</a:t>
            </a:r>
          </a:p>
          <a:p>
            <a:pPr lvl="1"/>
            <a:r>
              <a:rPr lang="en-US" dirty="0"/>
              <a:t>Not exclusive of private law remedies</a:t>
            </a:r>
          </a:p>
          <a:p>
            <a:r>
              <a:rPr lang="en-US" dirty="0"/>
              <a:t>Mandatory reporting required</a:t>
            </a:r>
          </a:p>
          <a:p>
            <a:pPr lvl="1"/>
            <a:r>
              <a:rPr lang="en-US" dirty="0"/>
              <a:t>As a Penn State professor, I am required to report if I have reasonable suspicion that a child might have been improperly touched, no matter how slightly, in a sexual manner; however, if I overhead two men seriously discussing how they are going to blow up Beaver Stadium, I am not required to report this information</a:t>
            </a:r>
          </a:p>
          <a:p>
            <a:pPr lvl="1"/>
            <a:r>
              <a:rPr lang="en-US" i="1" dirty="0"/>
              <a:t>What explains the mandatory duty to report?</a:t>
            </a:r>
          </a:p>
          <a:p>
            <a:r>
              <a:rPr lang="en-US" dirty="0"/>
              <a:t>Creation of Center reflects distrust of self-policing by NGBs, like US Gymnastics</a:t>
            </a:r>
          </a:p>
          <a:p>
            <a:pPr lvl="1"/>
            <a:r>
              <a:rPr lang="en-US" i="1" dirty="0"/>
              <a:t>Why would NGBs be ineffective in protecting their own athletes against abuse?</a:t>
            </a:r>
          </a:p>
        </p:txBody>
      </p:sp>
    </p:spTree>
    <p:extLst>
      <p:ext uri="{BB962C8B-B14F-4D97-AF65-F5344CB8AC3E}">
        <p14:creationId xmlns:p14="http://schemas.microsoft.com/office/powerpoint/2010/main" val="1181471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24E8-0D8A-44DE-B7D8-4132B11D7E53}"/>
              </a:ext>
            </a:extLst>
          </p:cNvPr>
          <p:cNvSpPr>
            <a:spLocks noGrp="1"/>
          </p:cNvSpPr>
          <p:nvPr>
            <p:ph type="title"/>
          </p:nvPr>
        </p:nvSpPr>
        <p:spPr/>
        <p:txBody>
          <a:bodyPr/>
          <a:lstStyle/>
          <a:p>
            <a:r>
              <a:rPr lang="en-US" dirty="0"/>
              <a:t>Tort doctrine of assumption of risk</a:t>
            </a:r>
          </a:p>
        </p:txBody>
      </p:sp>
      <p:sp>
        <p:nvSpPr>
          <p:cNvPr id="3" name="Content Placeholder 2">
            <a:extLst>
              <a:ext uri="{FF2B5EF4-FFF2-40B4-BE49-F238E27FC236}">
                <a16:creationId xmlns:a16="http://schemas.microsoft.com/office/drawing/2014/main" id="{60141B57-0E16-4B17-BF89-A312DA24B2F5}"/>
              </a:ext>
            </a:extLst>
          </p:cNvPr>
          <p:cNvSpPr>
            <a:spLocks noGrp="1"/>
          </p:cNvSpPr>
          <p:nvPr>
            <p:ph idx="1"/>
          </p:nvPr>
        </p:nvSpPr>
        <p:spPr/>
        <p:txBody>
          <a:bodyPr/>
          <a:lstStyle/>
          <a:p>
            <a:r>
              <a:rPr lang="en-US" dirty="0"/>
              <a:t>Precludes tort action for most safety claims</a:t>
            </a:r>
          </a:p>
          <a:p>
            <a:r>
              <a:rPr lang="en-US" dirty="0"/>
              <a:t>Limits to ‘assumption of risk’, which is a binary concept in tort law</a:t>
            </a:r>
          </a:p>
          <a:p>
            <a:pPr lvl="1"/>
            <a:r>
              <a:rPr lang="en-US" dirty="0"/>
              <a:t>Professional athlete or 5-star recruit who picks an aggressive coach who many would view as abusive</a:t>
            </a:r>
          </a:p>
          <a:p>
            <a:pPr lvl="1"/>
            <a:r>
              <a:rPr lang="en-US" dirty="0"/>
              <a:t>Middle school kid who wants to play basketball or football</a:t>
            </a:r>
          </a:p>
          <a:p>
            <a:endParaRPr lang="en-US" dirty="0"/>
          </a:p>
        </p:txBody>
      </p:sp>
    </p:spTree>
    <p:extLst>
      <p:ext uri="{BB962C8B-B14F-4D97-AF65-F5344CB8AC3E}">
        <p14:creationId xmlns:p14="http://schemas.microsoft.com/office/powerpoint/2010/main" val="418113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651D9-A5BA-42E7-B7B7-B6B858370854}"/>
              </a:ext>
            </a:extLst>
          </p:cNvPr>
          <p:cNvSpPr>
            <a:spLocks noGrp="1"/>
          </p:cNvSpPr>
          <p:nvPr>
            <p:ph type="title"/>
          </p:nvPr>
        </p:nvSpPr>
        <p:spPr/>
        <p:txBody>
          <a:bodyPr/>
          <a:lstStyle/>
          <a:p>
            <a:r>
              <a:rPr lang="en-US" dirty="0"/>
              <a:t>Emotional abuse</a:t>
            </a:r>
          </a:p>
        </p:txBody>
      </p:sp>
      <p:sp>
        <p:nvSpPr>
          <p:cNvPr id="3" name="Content Placeholder 2">
            <a:extLst>
              <a:ext uri="{FF2B5EF4-FFF2-40B4-BE49-F238E27FC236}">
                <a16:creationId xmlns:a16="http://schemas.microsoft.com/office/drawing/2014/main" id="{F12C030E-1BC1-4245-B01C-8DBDBDD895B9}"/>
              </a:ext>
            </a:extLst>
          </p:cNvPr>
          <p:cNvSpPr>
            <a:spLocks noGrp="1"/>
          </p:cNvSpPr>
          <p:nvPr>
            <p:ph idx="1"/>
          </p:nvPr>
        </p:nvSpPr>
        <p:spPr/>
        <p:txBody>
          <a:bodyPr>
            <a:normAutofit/>
          </a:bodyPr>
          <a:lstStyle/>
          <a:p>
            <a:r>
              <a:rPr lang="en-US" dirty="0"/>
              <a:t>Sports specific problem</a:t>
            </a:r>
          </a:p>
          <a:p>
            <a:pPr lvl="1"/>
            <a:r>
              <a:rPr lang="en-US" dirty="0"/>
              <a:t>Widespread recognition that behavior intolerable for teachers or supervisors is acceptable in highly competitive sporting environment</a:t>
            </a:r>
          </a:p>
          <a:p>
            <a:pPr lvl="1"/>
            <a:r>
              <a:rPr lang="en-US" dirty="0"/>
              <a:t>BUT: “no clear objective criteria exist to determine when ‘tough’ but acceptable coaching strays into bullying/ emotional abuse”</a:t>
            </a:r>
          </a:p>
          <a:p>
            <a:pPr lvl="1"/>
            <a:r>
              <a:rPr lang="en-US" dirty="0"/>
              <a:t>Title IX: must rise to the level of discrimination based on sex</a:t>
            </a:r>
          </a:p>
          <a:p>
            <a:pPr lvl="2"/>
            <a:r>
              <a:rPr lang="en-US" i="1" dirty="0"/>
              <a:t>Do you agree that </a:t>
            </a:r>
            <a:r>
              <a:rPr lang="en-US" i="1" u="sng" dirty="0"/>
              <a:t>Chisholm</a:t>
            </a:r>
            <a:r>
              <a:rPr lang="en-US" i="1" dirty="0"/>
              <a:t> is distinguishable from </a:t>
            </a:r>
            <a:r>
              <a:rPr lang="en-US" i="1" u="sng" dirty="0"/>
              <a:t>Price Waterhouse</a:t>
            </a:r>
            <a:r>
              <a:rPr lang="en-US" i="1" dirty="0"/>
              <a:t>?</a:t>
            </a:r>
          </a:p>
          <a:p>
            <a:pPr lvl="2"/>
            <a:r>
              <a:rPr lang="en-US" dirty="0"/>
              <a:t>Must deprive </a:t>
            </a:r>
            <a:r>
              <a:rPr lang="en-US" dirty="0" err="1"/>
              <a:t>pltf</a:t>
            </a:r>
            <a:r>
              <a:rPr lang="en-US" dirty="0"/>
              <a:t> of educational opportunity: this requires showing of “severe, pervasive, and objectively offensive conduct”</a:t>
            </a:r>
          </a:p>
          <a:p>
            <a:pPr lvl="1"/>
            <a:r>
              <a:rPr lang="en-US" dirty="0"/>
              <a:t>Ohio tort law: must be “conduct intolerable in a civilized society”</a:t>
            </a:r>
          </a:p>
          <a:p>
            <a:pPr lvl="2"/>
            <a:r>
              <a:rPr lang="en-US" i="1" dirty="0"/>
              <a:t>Do you agree with this test?  If so, how can Coach Frye be held to account?</a:t>
            </a:r>
          </a:p>
        </p:txBody>
      </p:sp>
    </p:spTree>
    <p:extLst>
      <p:ext uri="{BB962C8B-B14F-4D97-AF65-F5344CB8AC3E}">
        <p14:creationId xmlns:p14="http://schemas.microsoft.com/office/powerpoint/2010/main" val="2627749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1E52E-F5CC-4FE1-9D68-55FD146A15E2}"/>
              </a:ext>
            </a:extLst>
          </p:cNvPr>
          <p:cNvSpPr>
            <a:spLocks noGrp="1"/>
          </p:cNvSpPr>
          <p:nvPr>
            <p:ph type="title"/>
          </p:nvPr>
        </p:nvSpPr>
        <p:spPr/>
        <p:txBody>
          <a:bodyPr/>
          <a:lstStyle/>
          <a:p>
            <a:r>
              <a:rPr lang="en-US" dirty="0"/>
              <a:t>Rules and athlete safety</a:t>
            </a:r>
          </a:p>
        </p:txBody>
      </p:sp>
      <p:sp>
        <p:nvSpPr>
          <p:cNvPr id="3" name="Content Placeholder 2">
            <a:extLst>
              <a:ext uri="{FF2B5EF4-FFF2-40B4-BE49-F238E27FC236}">
                <a16:creationId xmlns:a16="http://schemas.microsoft.com/office/drawing/2014/main" id="{0ED60FA2-A5F7-4A68-ACB6-2A1C4E127082}"/>
              </a:ext>
            </a:extLst>
          </p:cNvPr>
          <p:cNvSpPr>
            <a:spLocks noGrp="1"/>
          </p:cNvSpPr>
          <p:nvPr>
            <p:ph idx="1"/>
          </p:nvPr>
        </p:nvSpPr>
        <p:spPr/>
        <p:txBody>
          <a:bodyPr/>
          <a:lstStyle/>
          <a:p>
            <a:pPr marL="514350" indent="-514350">
              <a:buFont typeface="+mj-lt"/>
              <a:buAutoNum type="arabicPeriod"/>
            </a:pPr>
            <a:r>
              <a:rPr lang="en-US" dirty="0"/>
              <a:t>In theory, tort liability for competition organizers allowing unsafe practices</a:t>
            </a:r>
          </a:p>
          <a:p>
            <a:pPr lvl="1"/>
            <a:r>
              <a:rPr lang="en-US" dirty="0"/>
              <a:t>But if safety issues known, assumption of risk doctrine precludes recovery</a:t>
            </a:r>
          </a:p>
          <a:p>
            <a:pPr marL="514350" indent="-514350">
              <a:buFont typeface="+mj-lt"/>
              <a:buAutoNum type="arabicPeriod"/>
            </a:pPr>
            <a:r>
              <a:rPr lang="en-US" i="1" dirty="0"/>
              <a:t>Are there any football rules that you think the Pennsylvania Intercollegiate Athletics Association should change?</a:t>
            </a:r>
          </a:p>
          <a:p>
            <a:pPr lvl="1"/>
            <a:r>
              <a:rPr lang="en-US" i="1" dirty="0"/>
              <a:t>If the PIAA board rejected your suggestion, and a player were injured and could demonstrate that, but for the rule change, likely not injured, should they be able to recover?</a:t>
            </a:r>
          </a:p>
          <a:p>
            <a:pPr marL="514350" indent="-514350">
              <a:buFont typeface="+mj-lt"/>
              <a:buAutoNum type="arabicPeriod"/>
            </a:pPr>
            <a:r>
              <a:rPr lang="en-US" i="1" dirty="0"/>
              <a:t>Should injured athletes be able to recover against other players for injuries suffered by conduct that violates the rules?</a:t>
            </a:r>
          </a:p>
        </p:txBody>
      </p:sp>
    </p:spTree>
    <p:extLst>
      <p:ext uri="{BB962C8B-B14F-4D97-AF65-F5344CB8AC3E}">
        <p14:creationId xmlns:p14="http://schemas.microsoft.com/office/powerpoint/2010/main" val="159302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12E7A-BCF1-4215-9C56-EC936EDC2822}"/>
              </a:ext>
            </a:extLst>
          </p:cNvPr>
          <p:cNvSpPr>
            <a:spLocks noGrp="1"/>
          </p:cNvSpPr>
          <p:nvPr>
            <p:ph type="title"/>
          </p:nvPr>
        </p:nvSpPr>
        <p:spPr/>
        <p:txBody>
          <a:bodyPr/>
          <a:lstStyle/>
          <a:p>
            <a:r>
              <a:rPr lang="en-US" dirty="0"/>
              <a:t>Unionized professional athlete safety</a:t>
            </a:r>
          </a:p>
        </p:txBody>
      </p:sp>
      <p:sp>
        <p:nvSpPr>
          <p:cNvPr id="3" name="Content Placeholder 2">
            <a:extLst>
              <a:ext uri="{FF2B5EF4-FFF2-40B4-BE49-F238E27FC236}">
                <a16:creationId xmlns:a16="http://schemas.microsoft.com/office/drawing/2014/main" id="{DB20E90B-3B80-4F2B-9733-C400ED0BFB13}"/>
              </a:ext>
            </a:extLst>
          </p:cNvPr>
          <p:cNvSpPr>
            <a:spLocks noGrp="1"/>
          </p:cNvSpPr>
          <p:nvPr>
            <p:ph idx="1"/>
          </p:nvPr>
        </p:nvSpPr>
        <p:spPr/>
        <p:txBody>
          <a:bodyPr>
            <a:normAutofit lnSpcReduction="10000"/>
          </a:bodyPr>
          <a:lstStyle/>
          <a:p>
            <a:r>
              <a:rPr lang="en-US" dirty="0"/>
              <a:t>Safety is a key working condition that is a mandatory subject of bargaining</a:t>
            </a:r>
          </a:p>
          <a:p>
            <a:r>
              <a:rPr lang="en-US" dirty="0"/>
              <a:t>If employers pressure players to forego prerogatives, subject to arbitration and not litigation (</a:t>
            </a:r>
            <a:r>
              <a:rPr lang="en-US" u="sng" dirty="0"/>
              <a:t>Dent v NFL</a:t>
            </a:r>
            <a:r>
              <a:rPr lang="en-US" dirty="0"/>
              <a:t> (2018))</a:t>
            </a:r>
          </a:p>
          <a:p>
            <a:r>
              <a:rPr lang="en-US" dirty="0"/>
              <a:t>NFL balances competitive advantages against league-wide harm to integrity</a:t>
            </a:r>
          </a:p>
          <a:p>
            <a:pPr lvl="1"/>
            <a:r>
              <a:rPr lang="en-US" dirty="0"/>
              <a:t>Since NFL is not the employer, if </a:t>
            </a:r>
            <a:r>
              <a:rPr lang="en-US" u="sng" dirty="0"/>
              <a:t>league</a:t>
            </a:r>
            <a:r>
              <a:rPr lang="en-US" dirty="0"/>
              <a:t> engaged in tortious activity, not subject to arbitration</a:t>
            </a:r>
          </a:p>
          <a:p>
            <a:pPr lvl="1"/>
            <a:r>
              <a:rPr lang="en-US" dirty="0"/>
              <a:t>Hence, massive settlement in 2016 (p1085), likely influenced by integrity concerns</a:t>
            </a:r>
          </a:p>
          <a:p>
            <a:r>
              <a:rPr lang="en-US" dirty="0"/>
              <a:t>Consider alternative if players had grieved rather than sued</a:t>
            </a:r>
          </a:p>
          <a:p>
            <a:pPr lvl="1"/>
            <a:endParaRPr lang="en-US" dirty="0"/>
          </a:p>
        </p:txBody>
      </p:sp>
    </p:spTree>
    <p:extLst>
      <p:ext uri="{BB962C8B-B14F-4D97-AF65-F5344CB8AC3E}">
        <p14:creationId xmlns:p14="http://schemas.microsoft.com/office/powerpoint/2010/main" val="551804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509BC-F440-4824-A8BC-1252000B34DD}"/>
              </a:ext>
            </a:extLst>
          </p:cNvPr>
          <p:cNvSpPr>
            <a:spLocks noGrp="1"/>
          </p:cNvSpPr>
          <p:nvPr>
            <p:ph type="title"/>
          </p:nvPr>
        </p:nvSpPr>
        <p:spPr/>
        <p:txBody>
          <a:bodyPr/>
          <a:lstStyle/>
          <a:p>
            <a:r>
              <a:rPr lang="en-US" dirty="0"/>
              <a:t>Medical protocols</a:t>
            </a:r>
          </a:p>
        </p:txBody>
      </p:sp>
      <p:sp>
        <p:nvSpPr>
          <p:cNvPr id="3" name="Content Placeholder 2">
            <a:extLst>
              <a:ext uri="{FF2B5EF4-FFF2-40B4-BE49-F238E27FC236}">
                <a16:creationId xmlns:a16="http://schemas.microsoft.com/office/drawing/2014/main" id="{0D731DD6-6436-40E5-9B86-76CDEAD3C6F4}"/>
              </a:ext>
            </a:extLst>
          </p:cNvPr>
          <p:cNvSpPr>
            <a:spLocks noGrp="1"/>
          </p:cNvSpPr>
          <p:nvPr>
            <p:ph idx="1"/>
          </p:nvPr>
        </p:nvSpPr>
        <p:spPr/>
        <p:txBody>
          <a:bodyPr/>
          <a:lstStyle/>
          <a:p>
            <a:r>
              <a:rPr lang="en-US" dirty="0"/>
              <a:t>Myriad specialty medical boards will develop protocols for various sporting activities</a:t>
            </a:r>
          </a:p>
          <a:p>
            <a:pPr lvl="1"/>
            <a:r>
              <a:rPr lang="en-US" dirty="0"/>
              <a:t>In other cases, protocols vary based on individual doctor</a:t>
            </a:r>
          </a:p>
          <a:p>
            <a:pPr lvl="1"/>
            <a:r>
              <a:rPr lang="en-US" dirty="0"/>
              <a:t>Where such a standard exists, de facto force of law, as any doctor who violated protocol at serious risk for malpractice should an injury result</a:t>
            </a:r>
          </a:p>
          <a:p>
            <a:r>
              <a:rPr lang="en-US" dirty="0"/>
              <a:t>If force of law, docs should follow administrative procedures</a:t>
            </a:r>
          </a:p>
        </p:txBody>
      </p:sp>
    </p:spTree>
    <p:extLst>
      <p:ext uri="{BB962C8B-B14F-4D97-AF65-F5344CB8AC3E}">
        <p14:creationId xmlns:p14="http://schemas.microsoft.com/office/powerpoint/2010/main" val="1971944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7A4F7C54D3A4448AEC64064C72C1A8" ma:contentTypeVersion="13" ma:contentTypeDescription="Create a new document." ma:contentTypeScope="" ma:versionID="607202933b1363c0e2ec5d656c366dc9">
  <xsd:schema xmlns:xsd="http://www.w3.org/2001/XMLSchema" xmlns:xs="http://www.w3.org/2001/XMLSchema" xmlns:p="http://schemas.microsoft.com/office/2006/metadata/properties" xmlns:ns3="99af0c28-4697-4d70-8ab0-ba86aa853fd5" xmlns:ns4="e6d9d77e-0059-40e5-858c-8bbfa7a508ca" targetNamespace="http://schemas.microsoft.com/office/2006/metadata/properties" ma:root="true" ma:fieldsID="4f295742d44a7e07cc6bcc14e40fd9c0" ns3:_="" ns4:_="">
    <xsd:import namespace="99af0c28-4697-4d70-8ab0-ba86aa853fd5"/>
    <xsd:import namespace="e6d9d77e-0059-40e5-858c-8bbfa7a508c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af0c28-4697-4d70-8ab0-ba86aa853f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d9d77e-0059-40e5-858c-8bbfa7a508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A05A98-2FA9-4104-B276-7D479B01B3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af0c28-4697-4d70-8ab0-ba86aa853fd5"/>
    <ds:schemaRef ds:uri="e6d9d77e-0059-40e5-858c-8bbfa7a508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AEC6DD-6503-480A-BB60-E9044AC5E58F}">
  <ds:schemaRefs>
    <ds:schemaRef ds:uri="http://schemas.microsoft.com/sharepoint/v3/contenttype/forms"/>
  </ds:schemaRefs>
</ds:datastoreItem>
</file>

<file path=customXml/itemProps3.xml><?xml version="1.0" encoding="utf-8"?>
<ds:datastoreItem xmlns:ds="http://schemas.openxmlformats.org/officeDocument/2006/customXml" ds:itemID="{F9D2D37E-4E4E-4696-937D-7AADDE99B4D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1138</TotalTime>
  <Words>910</Words>
  <Application>Microsoft Office PowerPoint</Application>
  <PresentationFormat>Widescreen</PresentationFormat>
  <Paragraphs>78</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SPORTS LAW: Law and Strategy in the Globalized Sports Industry</vt:lpstr>
      <vt:lpstr>Review and Takeaways</vt:lpstr>
      <vt:lpstr>Context for discussion</vt:lpstr>
      <vt:lpstr>SafeSport</vt:lpstr>
      <vt:lpstr>Tort doctrine of assumption of risk</vt:lpstr>
      <vt:lpstr>Emotional abuse</vt:lpstr>
      <vt:lpstr>Rules and athlete safety</vt:lpstr>
      <vt:lpstr>Unionized professional athlete safety</vt:lpstr>
      <vt:lpstr>Medical protocols</vt:lpstr>
      <vt:lpstr>Climate and environmental effects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LAW: Law and Strategy in the Globalized Sports Industry</dc:title>
  <dc:creator>Ross, Steve</dc:creator>
  <cp:lastModifiedBy>Ross, Steve</cp:lastModifiedBy>
  <cp:revision>4</cp:revision>
  <dcterms:created xsi:type="dcterms:W3CDTF">2020-09-29T19:15:53Z</dcterms:created>
  <dcterms:modified xsi:type="dcterms:W3CDTF">2020-09-30T14:14:18Z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0x010100837A4F7C54D3A4448AEC64064C72C1A8</vt:lpwstr>
  </property>
</Properties>
</file>