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1" r:id="rId3"/>
    <p:sldId id="268" r:id="rId4"/>
    <p:sldId id="262" r:id="rId5"/>
    <p:sldId id="263" r:id="rId6"/>
    <p:sldId id="282" r:id="rId7"/>
    <p:sldId id="275" r:id="rId8"/>
    <p:sldId id="276" r:id="rId9"/>
    <p:sldId id="283" r:id="rId10"/>
    <p:sldId id="278" r:id="rId11"/>
    <p:sldId id="288" r:id="rId12"/>
    <p:sldId id="270" r:id="rId13"/>
    <p:sldId id="264" r:id="rId14"/>
    <p:sldId id="289" r:id="rId15"/>
    <p:sldId id="271" r:id="rId16"/>
    <p:sldId id="287" r:id="rId17"/>
    <p:sldId id="266" r:id="rId18"/>
    <p:sldId id="280" r:id="rId19"/>
    <p:sldId id="279" r:id="rId20"/>
    <p:sldId id="272" r:id="rId21"/>
    <p:sldId id="265" r:id="rId22"/>
    <p:sldId id="269" r:id="rId23"/>
    <p:sldId id="290" r:id="rId24"/>
    <p:sldId id="267" r:id="rId25"/>
    <p:sldId id="285" r:id="rId26"/>
    <p:sldId id="261" r:id="rId27"/>
    <p:sldId id="277" r:id="rId28"/>
    <p:sldId id="273" r:id="rId29"/>
    <p:sldId id="291" r:id="rId30"/>
    <p:sldId id="284" r:id="rId31"/>
    <p:sldId id="260" r:id="rId32"/>
    <p:sldId id="286" r:id="rId3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45" autoAdjust="0"/>
    <p:restoredTop sz="86411" autoAdjust="0"/>
  </p:normalViewPr>
  <p:slideViewPr>
    <p:cSldViewPr showGuides="1">
      <p:cViewPr>
        <p:scale>
          <a:sx n="50" d="100"/>
          <a:sy n="50" d="100"/>
        </p:scale>
        <p:origin x="-516" y="-48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3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7166831-0D4E-46C8-901B-63B54872BBE2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DF34EF73-9426-4307-AEE9-7516B2433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91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B10DB6D-E3FA-F04F-9EB8-082D276FA794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F197400-E146-3848-842F-78AC39EC88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3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97400-E146-3848-842F-78AC39EC88E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8FD0-58C2-442A-B98F-14B80023B8E7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1DBE-9973-4009-850A-91D1F3FC37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8FD0-58C2-442A-B98F-14B80023B8E7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1DBE-9973-4009-850A-91D1F3FC37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8FD0-58C2-442A-B98F-14B80023B8E7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1DBE-9973-4009-850A-91D1F3FC37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2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8FD0-58C2-442A-B98F-14B80023B8E7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1DBE-9973-4009-850A-91D1F3FC37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3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8FD0-58C2-442A-B98F-14B80023B8E7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1DBE-9973-4009-850A-91D1F3FC37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6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8FD0-58C2-442A-B98F-14B80023B8E7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1DBE-9973-4009-850A-91D1F3FC37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7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8FD0-58C2-442A-B98F-14B80023B8E7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1DBE-9973-4009-850A-91D1F3FC37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8FD0-58C2-442A-B98F-14B80023B8E7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1DBE-9973-4009-850A-91D1F3FC37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1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8FD0-58C2-442A-B98F-14B80023B8E7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1DBE-9973-4009-850A-91D1F3FC37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8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8FD0-58C2-442A-B98F-14B80023B8E7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1DBE-9973-4009-850A-91D1F3FC37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0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8FD0-58C2-442A-B98F-14B80023B8E7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1DBE-9973-4009-850A-91D1F3FC37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88FD0-58C2-442A-B98F-14B80023B8E7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21DBE-9973-4009-850A-91D1F3FC37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4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wandsons.com/apartments.asp?code=gc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rtmentstore.com/state-college/listing46.php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mmingwayplace.com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ightsatstatecolleg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onsgateapts.com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onplace.com/marion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rtmentstore.com/state-college/listing7.php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rtmentsstatecollege.com/property.php?id=47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kwayplaza.com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enway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rtmentstore.com/state-college/listing106.php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rtmentstore.com/state-college/listing49.php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treatstatecollege.com/index.php/prop/home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rtmentstore.com/state-college/listing50.php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locations.rentberger.com/toftrees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ftreesapartments.com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rtmentsstatecollege.com/property.php?id=43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locations.rentberger.com/vairovillage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rtmentstore.com/state-college/listing41.php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apartmentsstatecollege.com/property.php?id=44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fs.psu.edu/housing/graduates/whitecourse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ian.psu.edu/classads/" TargetMode="External"/><Relationship Id="rId2" Type="http://schemas.openxmlformats.org/officeDocument/2006/relationships/hyperlink" Target="http://www.apartment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aw.psu.edu/the_penn_state_law_experience/student_life/campus_living/housing" TargetMode="External"/><Relationship Id="rId4" Type="http://schemas.openxmlformats.org/officeDocument/2006/relationships/hyperlink" Target="http://www.craigslist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organ-properties.com/morganlocations/PropertyDetail.asp?propertyID=901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eech.com/statecollege.ht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rtmentsstatecollege.com/property.php?id=46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irmounteastapts.com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fairmounteastapts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rtmentsstatecollege.com/property.php?id=4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67" b="673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820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PSU Law – Student Housing Options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College, PA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of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9</a:t>
            </a:r>
            <a:r>
              <a:rPr lang="en-US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23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27467"/>
            <a:ext cx="6324600" cy="109173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Garner Court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05200" y="762000"/>
            <a:ext cx="52578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u="sng" dirty="0" smtClean="0"/>
              <a:t>Features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Approx. 1.1 miles from Katz Building, 5 minute drive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Convenient downtown location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Perfect for single students who do not have a car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2 blocks from campus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Accessible from white loop CATA </a:t>
            </a:r>
            <a:r>
              <a:rPr lang="en-US" sz="1600" dirty="0" smtClean="0"/>
              <a:t>route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F</a:t>
            </a:r>
            <a:r>
              <a:rPr lang="en-US" sz="1600" dirty="0" smtClean="0"/>
              <a:t>ully </a:t>
            </a:r>
            <a:r>
              <a:rPr lang="en-US" sz="1600" dirty="0"/>
              <a:t>furnished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24 hour maintenance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Fitness room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On-site </a:t>
            </a:r>
            <a:r>
              <a:rPr lang="en-US" sz="1600" dirty="0" smtClean="0"/>
              <a:t>laundry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No pets</a:t>
            </a:r>
            <a:endParaRPr lang="en-US" sz="1600" dirty="0"/>
          </a:p>
          <a:p>
            <a:pPr lvl="0"/>
            <a:endParaRPr lang="en-US" sz="1400" dirty="0"/>
          </a:p>
          <a:p>
            <a:pPr marL="285750" lvl="0" indent="-285750">
              <a:buFont typeface="Arial" pitchFamily="34" charset="0"/>
              <a:buChar char="•"/>
            </a:pPr>
            <a:endParaRPr lang="en-US" sz="1400" dirty="0"/>
          </a:p>
          <a:p>
            <a:pPr marL="285750" lvl="0" indent="-285750">
              <a:buFont typeface="Arial" pitchFamily="34" charset="0"/>
              <a:buChar char="•"/>
            </a:pP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3505200" y="36576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u="sng" dirty="0"/>
              <a:t>Included in the Monthly Rent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Heat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A/C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Electricity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Water/Sewer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Trash/Snow removal</a:t>
            </a:r>
          </a:p>
          <a:p>
            <a:pPr lvl="0"/>
            <a:endParaRPr lang="en-US" sz="1600" dirty="0"/>
          </a:p>
          <a:p>
            <a:pPr lvl="0"/>
            <a:r>
              <a:rPr lang="en-US" sz="1600" b="1" u="sng" dirty="0" smtClean="0"/>
              <a:t>Not Included in the Monthly Rent</a:t>
            </a:r>
            <a:endParaRPr lang="en-US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Cable/internet/phone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Parking is limited and $90/month</a:t>
            </a:r>
          </a:p>
        </p:txBody>
      </p:sp>
      <p:sp>
        <p:nvSpPr>
          <p:cNvPr id="7" name="Rectangle 6"/>
          <p:cNvSpPr/>
          <p:nvPr/>
        </p:nvSpPr>
        <p:spPr>
          <a:xfrm>
            <a:off x="-98613" y="1941800"/>
            <a:ext cx="2971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Garner Court</a:t>
            </a:r>
            <a:endParaRPr lang="en-US" dirty="0"/>
          </a:p>
          <a:p>
            <a:pPr algn="ctr"/>
            <a:r>
              <a:rPr lang="en-US" dirty="0" smtClean="0"/>
              <a:t>228 S. Garner Street</a:t>
            </a:r>
          </a:p>
          <a:p>
            <a:pPr algn="ctr"/>
            <a:r>
              <a:rPr lang="en-US" dirty="0" smtClean="0"/>
              <a:t>State </a:t>
            </a:r>
            <a:r>
              <a:rPr lang="en-US" dirty="0"/>
              <a:t>College, PA </a:t>
            </a:r>
            <a:r>
              <a:rPr lang="en-US" dirty="0" smtClean="0"/>
              <a:t>16801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A.W. &amp; Sons</a:t>
            </a:r>
          </a:p>
          <a:p>
            <a:pPr algn="ctr"/>
            <a:r>
              <a:rPr lang="en-US" dirty="0" smtClean="0"/>
              <a:t>(814) 237-0363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661589"/>
            <a:ext cx="35052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/>
              <a:t>Housing styles:</a:t>
            </a:r>
          </a:p>
          <a:p>
            <a:r>
              <a:rPr lang="en-US" sz="1600" dirty="0"/>
              <a:t>Apartment Styles</a:t>
            </a:r>
            <a:r>
              <a:rPr lang="en-US" sz="1600" dirty="0" smtClean="0"/>
              <a:t>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 smtClean="0"/>
              <a:t>Studio </a:t>
            </a:r>
          </a:p>
          <a:p>
            <a:pPr lvl="0"/>
            <a:r>
              <a:rPr lang="en-US" sz="1600" dirty="0"/>
              <a:t> </a:t>
            </a:r>
            <a:r>
              <a:rPr lang="en-US" sz="1600" dirty="0" smtClean="0"/>
              <a:t>    $822/month</a:t>
            </a:r>
          </a:p>
          <a:p>
            <a:pPr lvl="0"/>
            <a:endParaRPr lang="en-US" sz="16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/>
              <a:t>2 Bedroom 1 </a:t>
            </a:r>
            <a:r>
              <a:rPr lang="en-US" sz="1600" dirty="0" smtClean="0"/>
              <a:t>Bathroom </a:t>
            </a:r>
          </a:p>
          <a:p>
            <a:pPr lvl="0"/>
            <a:r>
              <a:rPr lang="en-US" sz="1600" dirty="0"/>
              <a:t> </a:t>
            </a:r>
            <a:r>
              <a:rPr lang="en-US" sz="1600" dirty="0" smtClean="0"/>
              <a:t>    $1,786-</a:t>
            </a:r>
            <a:r>
              <a:rPr lang="en-US" sz="1600" dirty="0"/>
              <a:t>$</a:t>
            </a:r>
            <a:r>
              <a:rPr lang="en-US" sz="1600" dirty="0" smtClean="0"/>
              <a:t>2,110/month</a:t>
            </a:r>
          </a:p>
          <a:p>
            <a:pPr lvl="0"/>
            <a:endParaRPr lang="en-US" sz="16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/>
              <a:t>3 Bedrooms 2 </a:t>
            </a:r>
            <a:r>
              <a:rPr lang="en-US" sz="1600" dirty="0" smtClean="0"/>
              <a:t>Bathrooms </a:t>
            </a:r>
          </a:p>
          <a:p>
            <a:pPr lvl="0"/>
            <a:r>
              <a:rPr lang="en-US" sz="1600" dirty="0"/>
              <a:t> </a:t>
            </a:r>
            <a:r>
              <a:rPr lang="en-US" sz="1600" dirty="0" smtClean="0"/>
              <a:t>    $2,638-</a:t>
            </a:r>
            <a:r>
              <a:rPr lang="en-US" sz="1600" dirty="0"/>
              <a:t>$</a:t>
            </a:r>
            <a:r>
              <a:rPr lang="en-US" sz="1600" dirty="0" smtClean="0"/>
              <a:t>2,698/month</a:t>
            </a:r>
            <a:endParaRPr lang="en-US" sz="1600" dirty="0"/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</p:txBody>
      </p:sp>
      <p:pic>
        <p:nvPicPr>
          <p:cNvPr id="9" name="Picture 8" descr="garnercour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42875"/>
            <a:ext cx="2343150" cy="176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550003" y="6581001"/>
            <a:ext cx="3593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www.awandsons.com/apartments.asp?code=gc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04206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0"/>
            <a:ext cx="6324600" cy="1091733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Grove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05200" y="914400"/>
            <a:ext cx="5257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u="sng" dirty="0" smtClean="0"/>
              <a:t>Features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smtClean="0"/>
              <a:t>Approx. 3</a:t>
            </a:r>
            <a:r>
              <a:rPr lang="en-US" sz="1400" dirty="0"/>
              <a:t> </a:t>
            </a:r>
            <a:r>
              <a:rPr lang="en-US" sz="1400" dirty="0" smtClean="0"/>
              <a:t> miles from Katz Building, 5 minute drive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smtClean="0"/>
              <a:t>Individual leases for each room of the apartment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smtClean="0"/>
              <a:t>Private bedroom and private bathroom, walk-in closet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smtClean="0"/>
              <a:t>Full kitchen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smtClean="0"/>
              <a:t>Fully furnished with modern furniture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smtClean="0"/>
              <a:t>Volleyball/basketball courts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smtClean="0"/>
              <a:t>Resort-style pool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smtClean="0"/>
              <a:t>Fire pit and outdoor grills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smtClean="0"/>
              <a:t>Free coffee bistro and library with printing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smtClean="0"/>
              <a:t>24-hour gym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smtClean="0"/>
              <a:t>Tavern with billiards and games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smtClean="0"/>
              <a:t>Roommate matching service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lvl="0" indent="-285750"/>
            <a:endParaRPr lang="en-US" sz="1600" dirty="0" smtClean="0"/>
          </a:p>
          <a:p>
            <a:pPr lvl="0"/>
            <a:endParaRPr lang="en-US" sz="1400" dirty="0"/>
          </a:p>
          <a:p>
            <a:pPr marL="285750" lvl="0" indent="-285750">
              <a:buFont typeface="Arial" pitchFamily="34" charset="0"/>
              <a:buChar char="•"/>
            </a:pPr>
            <a:endParaRPr lang="en-US" sz="1400" dirty="0"/>
          </a:p>
          <a:p>
            <a:pPr marL="285750" lvl="0" indent="-285750">
              <a:buFont typeface="Arial" pitchFamily="34" charset="0"/>
              <a:buChar char="•"/>
            </a:pP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3505200" y="4078279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u="sng" dirty="0"/>
              <a:t>Included in the Monthly Rent</a:t>
            </a:r>
            <a:endParaRPr lang="en-US" sz="1400" b="1" u="sng" dirty="0" smtClean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400" dirty="0" smtClean="0"/>
              <a:t>Water/Trash/Sewer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400" dirty="0" smtClean="0"/>
              <a:t>$25/mo electricity allowance per tenant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400" dirty="0" smtClean="0"/>
              <a:t>High Speed Internet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400" dirty="0" smtClean="0"/>
              <a:t>Premium Cable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400" dirty="0" smtClean="0"/>
              <a:t>Full size washer and dryer in each unit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400" dirty="0" smtClean="0"/>
              <a:t>CATA bus pass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400" dirty="0" smtClean="0"/>
              <a:t>Free parking</a:t>
            </a:r>
          </a:p>
          <a:p>
            <a:pPr lvl="0"/>
            <a:endParaRPr lang="en-US" sz="1400" dirty="0"/>
          </a:p>
          <a:p>
            <a:pPr lvl="0"/>
            <a:r>
              <a:rPr lang="en-US" sz="1400" b="1" u="sng" dirty="0" smtClean="0"/>
              <a:t>Not Included in the Monthly Rent</a:t>
            </a:r>
            <a:endParaRPr lang="en-US" sz="14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smtClean="0"/>
              <a:t>Electricity over the provided amount</a:t>
            </a:r>
          </a:p>
        </p:txBody>
      </p:sp>
      <p:sp>
        <p:nvSpPr>
          <p:cNvPr id="7" name="Rectangle 6"/>
          <p:cNvSpPr/>
          <p:nvPr/>
        </p:nvSpPr>
        <p:spPr>
          <a:xfrm>
            <a:off x="-98613" y="1941800"/>
            <a:ext cx="29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The Grove</a:t>
            </a:r>
            <a:endParaRPr lang="en-US" dirty="0" smtClean="0"/>
          </a:p>
          <a:p>
            <a:pPr algn="ctr"/>
            <a:r>
              <a:rPr lang="en-US" dirty="0" smtClean="0"/>
              <a:t>850 </a:t>
            </a:r>
            <a:r>
              <a:rPr lang="en-US" dirty="0" err="1" smtClean="0"/>
              <a:t>Toftrees</a:t>
            </a:r>
            <a:r>
              <a:rPr lang="en-US" dirty="0" smtClean="0"/>
              <a:t> Ave.</a:t>
            </a:r>
            <a:br>
              <a:rPr lang="en-US" dirty="0" smtClean="0"/>
            </a:br>
            <a:r>
              <a:rPr lang="en-US" dirty="0" smtClean="0"/>
              <a:t>State College, PA </a:t>
            </a:r>
          </a:p>
          <a:p>
            <a:pPr algn="ctr"/>
            <a:r>
              <a:rPr lang="en-US" dirty="0" smtClean="0"/>
              <a:t>(814) 954-2372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661589"/>
            <a:ext cx="35052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/>
              <a:t>Housing styles:</a:t>
            </a:r>
          </a:p>
          <a:p>
            <a:r>
              <a:rPr lang="en-US" sz="1600" dirty="0"/>
              <a:t>Apartment Styles</a:t>
            </a:r>
            <a:r>
              <a:rPr lang="en-US" sz="1600" dirty="0" smtClean="0"/>
              <a:t>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 smtClean="0"/>
              <a:t>2 Bedroom, 2 Bath</a:t>
            </a:r>
          </a:p>
          <a:p>
            <a:pPr lvl="0"/>
            <a:endParaRPr lang="en-US" sz="160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 smtClean="0"/>
              <a:t>3 Bedroom, 3 Bath</a:t>
            </a:r>
          </a:p>
          <a:p>
            <a:pPr lvl="0"/>
            <a:endParaRPr lang="en-US" sz="1200" dirty="0"/>
          </a:p>
          <a:p>
            <a:pPr lvl="0"/>
            <a:endParaRPr lang="en-US" sz="1600" dirty="0" smtClean="0"/>
          </a:p>
        </p:txBody>
      </p:sp>
      <p:pic>
        <p:nvPicPr>
          <p:cNvPr id="11" name="Picture 10" descr="208983_374134032701516_11858658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2730500" cy="153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6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27467"/>
            <a:ext cx="6324600" cy="109173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Hamilton House Apartments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05200" y="685800"/>
            <a:ext cx="5257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u="sng" dirty="0" smtClean="0"/>
              <a:t>Features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Approx. 1.7  miles from Katz Building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5 minute drive/10 minute walk to campus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Walking </a:t>
            </a:r>
            <a:r>
              <a:rPr lang="en-US" sz="1600" dirty="0"/>
              <a:t>distance to Hamilton Shopping Center, including East Coast Fitness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Range/refrigerator</a:t>
            </a:r>
            <a:endParaRPr lang="en-US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On-site </a:t>
            </a:r>
            <a:r>
              <a:rPr lang="en-US" sz="1600" dirty="0"/>
              <a:t>laundry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Large </a:t>
            </a:r>
            <a:r>
              <a:rPr lang="en-US" sz="1600" dirty="0"/>
              <a:t>windows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On-site </a:t>
            </a:r>
            <a:r>
              <a:rPr lang="en-US" sz="1600" dirty="0"/>
              <a:t>parking $</a:t>
            </a:r>
            <a:r>
              <a:rPr lang="en-US" sz="1600" dirty="0" smtClean="0"/>
              <a:t>200/semester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No window coverings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No pets</a:t>
            </a:r>
            <a:endParaRPr lang="en-US" sz="1600" dirty="0"/>
          </a:p>
          <a:p>
            <a:pPr marL="285750" lvl="0" indent="-285750">
              <a:buFont typeface="Arial" pitchFamily="34" charset="0"/>
              <a:buChar char="•"/>
            </a:pPr>
            <a:endParaRPr lang="en-US" sz="1400" dirty="0"/>
          </a:p>
          <a:p>
            <a:pPr marL="285750" lvl="0" indent="-285750">
              <a:buFont typeface="Arial" pitchFamily="34" charset="0"/>
              <a:buChar char="•"/>
            </a:pP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3505200" y="3505200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u="sng" dirty="0"/>
              <a:t>Included in the Monthly Rent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Heat (except unit #1 and 2)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Water/sewer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Trash/snow </a:t>
            </a:r>
            <a:r>
              <a:rPr lang="en-US" sz="1600" dirty="0" smtClean="0"/>
              <a:t>removal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 smtClean="0"/>
              <a:t>Lawn maintenance</a:t>
            </a:r>
            <a:endParaRPr lang="en-US" sz="1600" dirty="0"/>
          </a:p>
          <a:p>
            <a:pPr lvl="0"/>
            <a:endParaRPr lang="en-US" sz="1600" dirty="0"/>
          </a:p>
          <a:p>
            <a:pPr lvl="0"/>
            <a:r>
              <a:rPr lang="en-US" sz="1600" b="1" u="sng" dirty="0" smtClean="0"/>
              <a:t>Not Included in the Monthly Rent</a:t>
            </a:r>
            <a:endParaRPr lang="en-US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Electricity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Heat in Unit #1 and 2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Cable/internet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Parking - $200 per semester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-76200" y="1752600"/>
            <a:ext cx="2971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Hamilton House Apartments</a:t>
            </a:r>
            <a:endParaRPr lang="en-US" dirty="0"/>
          </a:p>
          <a:p>
            <a:pPr algn="ctr"/>
            <a:r>
              <a:rPr lang="en-US" dirty="0" smtClean="0"/>
              <a:t>124-128 E. Hamilton Avenue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State College, PA </a:t>
            </a:r>
            <a:r>
              <a:rPr lang="en-US" dirty="0" smtClean="0"/>
              <a:t>16801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Apartment Store Real Estate Group</a:t>
            </a:r>
          </a:p>
          <a:p>
            <a:pPr algn="ctr"/>
            <a:r>
              <a:rPr lang="en-US" dirty="0" smtClean="0"/>
              <a:t>(866) 746-3511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50800" y="3811250"/>
            <a:ext cx="365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/>
              <a:t>Housing styles:</a:t>
            </a:r>
          </a:p>
          <a:p>
            <a:r>
              <a:rPr lang="en-US" sz="1600" dirty="0"/>
              <a:t>Apartment styles: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1 Bedroom unfurnished (lower level)</a:t>
            </a:r>
          </a:p>
          <a:p>
            <a:pPr lvl="0"/>
            <a:r>
              <a:rPr lang="en-US" sz="1600" dirty="0" smtClean="0"/>
              <a:t>      $766/month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1 Bedroom unfurnished (upper level)</a:t>
            </a:r>
          </a:p>
          <a:p>
            <a:pPr lvl="0"/>
            <a:r>
              <a:rPr lang="en-US" sz="1600" dirty="0" smtClean="0"/>
              <a:t>      $</a:t>
            </a:r>
            <a:r>
              <a:rPr lang="en-US" sz="1600" dirty="0"/>
              <a:t>785/month</a:t>
            </a:r>
          </a:p>
        </p:txBody>
      </p:sp>
      <p:pic>
        <p:nvPicPr>
          <p:cNvPr id="9" name="Picture 8" descr="hamilt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9" y="164314"/>
            <a:ext cx="2385734" cy="1570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148154" y="6581001"/>
            <a:ext cx="3970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www.apartmentstore.com/state-college/listing46.php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34366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27467"/>
            <a:ext cx="5410200" cy="109173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Hemmingway Place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05200" y="838200"/>
            <a:ext cx="5257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u="sng" dirty="0" smtClean="0"/>
              <a:t>Features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Approx. 2.3 miles from Katz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10 </a:t>
            </a:r>
            <a:r>
              <a:rPr lang="en-US" sz="1600" dirty="0"/>
              <a:t>minute drive to campus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Easy Access to CATA Bus Route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Very private, quiet environment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Only graduate students </a:t>
            </a:r>
            <a:r>
              <a:rPr lang="en-US" sz="1600" dirty="0" smtClean="0"/>
              <a:t>allowed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In unit washer and dryer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Fully equipped kitchens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1 or 2 car garage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24 hour maintenance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Pets allowed $25/month + deposit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5200" y="37338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u="sng" dirty="0"/>
              <a:t>Included in the Monthly Rent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Water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Sewer (buildings D &amp; E)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Trash removal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Snow removal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 smtClean="0"/>
              <a:t>Cable</a:t>
            </a:r>
          </a:p>
          <a:p>
            <a:pPr lvl="0"/>
            <a:endParaRPr lang="en-US" sz="1600" dirty="0"/>
          </a:p>
          <a:p>
            <a:pPr lvl="0"/>
            <a:r>
              <a:rPr lang="en-US" sz="1600" b="1" u="sng" dirty="0" smtClean="0"/>
              <a:t>Not Included in Monthly Rent</a:t>
            </a:r>
            <a:endParaRPr lang="en-US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Electricity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Gas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Internet/phone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Sewer (buildings A, B &amp; C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-35858" y="1941800"/>
            <a:ext cx="274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Hemmingway Place</a:t>
            </a:r>
            <a:endParaRPr lang="en-US" dirty="0"/>
          </a:p>
          <a:p>
            <a:pPr algn="ctr"/>
            <a:r>
              <a:rPr lang="en-US" dirty="0"/>
              <a:t>1051 Teaberry Lane</a:t>
            </a:r>
          </a:p>
          <a:p>
            <a:pPr algn="ctr"/>
            <a:r>
              <a:rPr lang="en-US" dirty="0"/>
              <a:t> State College PA 16803</a:t>
            </a:r>
          </a:p>
          <a:p>
            <a:pPr algn="ctr"/>
            <a:r>
              <a:rPr lang="en-US" dirty="0"/>
              <a:t>814-308-9602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352800"/>
            <a:ext cx="3276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/>
              <a:t>Housing styles:</a:t>
            </a:r>
          </a:p>
          <a:p>
            <a:r>
              <a:rPr lang="en-US" sz="1600" dirty="0"/>
              <a:t>Apartment and Townhouse styles: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2 Bedroom apartment</a:t>
            </a:r>
          </a:p>
          <a:p>
            <a:pPr lvl="0"/>
            <a:r>
              <a:rPr lang="en-US" sz="1600" dirty="0" smtClean="0"/>
              <a:t>      $1,145/month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2 Bedroom  townhouse with 1 car garage</a:t>
            </a:r>
          </a:p>
          <a:p>
            <a:pPr lvl="0"/>
            <a:r>
              <a:rPr lang="en-US" sz="1600" dirty="0" smtClean="0"/>
              <a:t>      $1,435 - $1,485/month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3 Bedroom townhouse with 2 car garage</a:t>
            </a:r>
          </a:p>
          <a:p>
            <a:pPr lvl="0"/>
            <a:r>
              <a:rPr lang="en-US" sz="1600" dirty="0" smtClean="0"/>
              <a:t>     $1,655/month</a:t>
            </a:r>
            <a:endParaRPr lang="en-US" sz="1600" dirty="0"/>
          </a:p>
        </p:txBody>
      </p:sp>
      <p:pic>
        <p:nvPicPr>
          <p:cNvPr id="10" name="Picture 9" descr="hemmingwa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43905"/>
            <a:ext cx="2377923" cy="1779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638762" y="6581001"/>
            <a:ext cx="2505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http://www.hemmingwayplace.com</a:t>
            </a:r>
            <a:r>
              <a:rPr lang="en-US" sz="1200" dirty="0" smtClean="0">
                <a:hlinkClick r:id="rId3"/>
              </a:rPr>
              <a:t>/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26081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0"/>
            <a:ext cx="6324600" cy="109173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Heights at State College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05200" y="914400"/>
            <a:ext cx="5257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u="sng" dirty="0" smtClean="0"/>
              <a:t>Features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Approx. 3.1 miles from Katz Building, 7 minute drive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Free parking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Along CATA Bus Route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Tanning Salon and Fitness Center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Fireside Lounge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Resort Style Pool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Individual leases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Private bedrooms and bathrooms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Individual climate control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Full furnished apartments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Full size W/D unit in each apartment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Cable and internet included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Private patio or balcony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Window coverings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lvl="0" indent="-285750"/>
            <a:endParaRPr lang="en-US" sz="1600" dirty="0" smtClean="0"/>
          </a:p>
          <a:p>
            <a:pPr lvl="0"/>
            <a:endParaRPr lang="en-US" sz="1400" dirty="0"/>
          </a:p>
          <a:p>
            <a:pPr marL="285750" lvl="0" indent="-285750">
              <a:buFont typeface="Arial" pitchFamily="34" charset="0"/>
              <a:buChar char="•"/>
            </a:pPr>
            <a:endParaRPr lang="en-US" sz="1400" dirty="0"/>
          </a:p>
          <a:p>
            <a:pPr marL="285750" lvl="0" indent="-285750">
              <a:buFont typeface="Arial" pitchFamily="34" charset="0"/>
              <a:buChar char="•"/>
            </a:pP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3505200" y="5513408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u="sng" dirty="0" smtClean="0"/>
              <a:t>No Security Deposit</a:t>
            </a:r>
            <a:endParaRPr lang="en-US" sz="1600" dirty="0" smtClean="0"/>
          </a:p>
          <a:p>
            <a:endParaRPr lang="en-US" sz="1600" b="1" u="sng" dirty="0"/>
          </a:p>
        </p:txBody>
      </p:sp>
      <p:sp>
        <p:nvSpPr>
          <p:cNvPr id="7" name="Rectangle 6"/>
          <p:cNvSpPr/>
          <p:nvPr/>
        </p:nvSpPr>
        <p:spPr>
          <a:xfrm>
            <a:off x="-98614" y="1941800"/>
            <a:ext cx="34514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The Heights at State College</a:t>
            </a:r>
            <a:endParaRPr lang="en-US" dirty="0" smtClean="0"/>
          </a:p>
          <a:p>
            <a:pPr algn="ctr"/>
            <a:r>
              <a:rPr lang="en-US" dirty="0" smtClean="0"/>
              <a:t>201 Northwick Blvd.</a:t>
            </a:r>
            <a:br>
              <a:rPr lang="en-US" dirty="0" smtClean="0"/>
            </a:br>
            <a:r>
              <a:rPr lang="en-US" dirty="0" smtClean="0"/>
              <a:t>State College, PA </a:t>
            </a:r>
          </a:p>
          <a:p>
            <a:pPr algn="ctr"/>
            <a:r>
              <a:rPr lang="en-US" dirty="0" smtClean="0"/>
              <a:t>(814) 861-7100</a:t>
            </a:r>
          </a:p>
          <a:p>
            <a:pPr algn="ctr"/>
            <a:r>
              <a:rPr lang="en-US" u="sng" dirty="0">
                <a:hlinkClick r:id="rId3"/>
              </a:rPr>
              <a:t>www.heightsatstatecollege.com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661589"/>
            <a:ext cx="3505200" cy="2985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/>
              <a:t>Housing styles:</a:t>
            </a:r>
          </a:p>
          <a:p>
            <a:r>
              <a:rPr lang="en-US" sz="1600" dirty="0"/>
              <a:t>Apartment Styles</a:t>
            </a:r>
            <a:r>
              <a:rPr lang="en-US" sz="1600" dirty="0" smtClean="0"/>
              <a:t>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 smtClean="0"/>
              <a:t>2 Bedroom Apartment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600" dirty="0" smtClean="0"/>
              <a:t>$675/month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 smtClean="0"/>
              <a:t>3 Bedroom, 3.5 Townhome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600" dirty="0" smtClean="0"/>
              <a:t>$635/month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 smtClean="0"/>
              <a:t>3 Bedroom, 3.5 Townhome (II)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600" dirty="0" smtClean="0"/>
              <a:t>$645/month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 smtClean="0"/>
              <a:t>4 Bedroom Apartment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600" dirty="0" smtClean="0"/>
              <a:t>$590/month</a:t>
            </a:r>
          </a:p>
          <a:p>
            <a:pPr lvl="0"/>
            <a:endParaRPr lang="en-US" sz="1200" dirty="0"/>
          </a:p>
          <a:p>
            <a:pPr lvl="0"/>
            <a:endParaRPr lang="en-US" sz="1600" dirty="0" smtClean="0"/>
          </a:p>
        </p:txBody>
      </p:sp>
      <p:pic>
        <p:nvPicPr>
          <p:cNvPr id="9" name="Picture 8" descr="526ed58d5e32439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04800"/>
            <a:ext cx="22352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6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27467"/>
            <a:ext cx="6324600" cy="109173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Lions Gate Apartments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276600"/>
            <a:ext cx="35814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u="sng" dirty="0" smtClean="0"/>
              <a:t>Features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smtClean="0"/>
              <a:t>Approx. 3 miles from Katz Building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smtClean="0"/>
              <a:t>10 </a:t>
            </a:r>
            <a:r>
              <a:rPr lang="en-US" sz="1400" dirty="0"/>
              <a:t>minute drive to campus/ Accessible from </a:t>
            </a:r>
            <a:r>
              <a:rPr lang="en-US" sz="1400" dirty="0" err="1"/>
              <a:t>Waupelani</a:t>
            </a:r>
            <a:r>
              <a:rPr lang="en-US" sz="1400" dirty="0"/>
              <a:t> CATA Bus route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/>
              <a:t>Walking distance to Weis grocery store/shopping center and State College </a:t>
            </a:r>
            <a:r>
              <a:rPr lang="en-US" sz="1400" dirty="0" smtClean="0"/>
              <a:t>YMCA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smtClean="0"/>
              <a:t>On-site </a:t>
            </a:r>
            <a:r>
              <a:rPr lang="en-US" sz="1400" dirty="0"/>
              <a:t>laundry facilities, tennis and basketball </a:t>
            </a:r>
            <a:r>
              <a:rPr lang="en-US" sz="1400" dirty="0" smtClean="0"/>
              <a:t>courts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smtClean="0"/>
              <a:t>Leases available for the year, 9.5 months, or fall semester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smtClean="0"/>
              <a:t>Dog: $30/per month; cat: $20/per month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3581400" y="441940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u="sng" dirty="0"/>
              <a:t>Included in the Monthly Rent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200" dirty="0" smtClean="0"/>
              <a:t>Parking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200" dirty="0"/>
              <a:t>B</a:t>
            </a:r>
            <a:r>
              <a:rPr lang="en-US" sz="1200" dirty="0" smtClean="0"/>
              <a:t>asic cable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200" dirty="0" smtClean="0"/>
              <a:t>Heat/Gas</a:t>
            </a:r>
            <a:endParaRPr lang="en-US" sz="12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200" dirty="0"/>
              <a:t>Water/sewer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200" dirty="0"/>
              <a:t>Trash/snow </a:t>
            </a:r>
            <a:r>
              <a:rPr lang="en-US" sz="1200" dirty="0" smtClean="0"/>
              <a:t>removal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200" dirty="0" smtClean="0"/>
              <a:t>Parking</a:t>
            </a:r>
            <a:endParaRPr lang="en-US" sz="1200" dirty="0"/>
          </a:p>
          <a:p>
            <a:pPr lvl="0"/>
            <a:endParaRPr lang="en-US" sz="1200" dirty="0"/>
          </a:p>
          <a:p>
            <a:pPr lvl="0"/>
            <a:r>
              <a:rPr lang="en-US" sz="1200" b="1" u="sng" dirty="0" smtClean="0"/>
              <a:t>Not Included in the Monthly Rent</a:t>
            </a:r>
            <a:endParaRPr lang="en-US" sz="12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200" dirty="0" smtClean="0"/>
              <a:t>Electricity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200" dirty="0"/>
              <a:t>E</a:t>
            </a:r>
            <a:r>
              <a:rPr lang="en-US" sz="1200" dirty="0" smtClean="0"/>
              <a:t>xpanded cable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200" dirty="0" smtClean="0"/>
              <a:t>Internet/phone ($25/month)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-98613" y="1941800"/>
            <a:ext cx="29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Lions Gate Apartments</a:t>
            </a:r>
            <a:endParaRPr lang="en-US" dirty="0"/>
          </a:p>
          <a:p>
            <a:pPr algn="ctr"/>
            <a:r>
              <a:rPr lang="en-US" dirty="0" smtClean="0"/>
              <a:t>424 </a:t>
            </a:r>
            <a:r>
              <a:rPr lang="en-US" dirty="0" err="1"/>
              <a:t>Waupelani</a:t>
            </a:r>
            <a:r>
              <a:rPr lang="en-US" dirty="0"/>
              <a:t> Drive</a:t>
            </a:r>
            <a:br>
              <a:rPr lang="en-US" dirty="0"/>
            </a:br>
            <a:r>
              <a:rPr lang="en-US" dirty="0"/>
              <a:t>State College, PA </a:t>
            </a:r>
            <a:r>
              <a:rPr lang="en-US" dirty="0" smtClean="0"/>
              <a:t>16801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(814) </a:t>
            </a:r>
            <a:r>
              <a:rPr lang="en-US" dirty="0" smtClean="0"/>
              <a:t>238-2600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81400" y="756860"/>
            <a:ext cx="55626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/>
              <a:t>Housing styles: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Apartment styles: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/>
              <a:t>Studio efficiency 1 </a:t>
            </a:r>
            <a:r>
              <a:rPr lang="en-US" sz="1200" dirty="0" smtClean="0"/>
              <a:t>Bath - $660/month </a:t>
            </a:r>
            <a:r>
              <a:rPr lang="en-US" sz="1200" dirty="0"/>
              <a:t>unfurnished or + $</a:t>
            </a:r>
            <a:r>
              <a:rPr lang="en-US" sz="1200" dirty="0" smtClean="0"/>
              <a:t>25/month </a:t>
            </a:r>
            <a:r>
              <a:rPr lang="en-US" sz="1200" dirty="0"/>
              <a:t>furnished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/>
              <a:t>1 Bedroom 1 </a:t>
            </a:r>
            <a:r>
              <a:rPr lang="en-US" sz="1200" dirty="0" smtClean="0"/>
              <a:t>Bath - $785/month </a:t>
            </a:r>
            <a:r>
              <a:rPr lang="en-US" sz="1200" dirty="0"/>
              <a:t>unfurnished or + $</a:t>
            </a:r>
            <a:r>
              <a:rPr lang="en-US" sz="1200" dirty="0" smtClean="0"/>
              <a:t>80/month </a:t>
            </a:r>
            <a:r>
              <a:rPr lang="en-US" sz="1200" dirty="0"/>
              <a:t>furnished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/>
              <a:t>1 Bedroom </a:t>
            </a:r>
            <a:r>
              <a:rPr lang="en-US" sz="1200" dirty="0" smtClean="0"/>
              <a:t>with W/D 1 Bath - $810/month </a:t>
            </a:r>
            <a:r>
              <a:rPr lang="en-US" sz="1200" dirty="0"/>
              <a:t>unfurnished or + $</a:t>
            </a:r>
            <a:r>
              <a:rPr lang="en-US" sz="1200" dirty="0" smtClean="0"/>
              <a:t>80/month furnished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 smtClean="0"/>
              <a:t>1 Bedroom Deluxe 1 Bath - $865/month unfurnished or +80/month furnished</a:t>
            </a: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/>
              <a:t>1 Bedroom Deluxe + </a:t>
            </a:r>
            <a:r>
              <a:rPr lang="en-US" sz="1200" dirty="0" smtClean="0"/>
              <a:t>Study - $910/month </a:t>
            </a:r>
            <a:r>
              <a:rPr lang="en-US" sz="1200" dirty="0"/>
              <a:t>unfurnished or + $</a:t>
            </a:r>
            <a:r>
              <a:rPr lang="en-US" sz="1200" dirty="0" smtClean="0"/>
              <a:t>80/month </a:t>
            </a:r>
            <a:r>
              <a:rPr lang="en-US" sz="1200" dirty="0"/>
              <a:t>furnished</a:t>
            </a:r>
          </a:p>
          <a:p>
            <a:endParaRPr lang="en-US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/>
              <a:t>2 </a:t>
            </a:r>
            <a:r>
              <a:rPr lang="en-US" sz="1200" dirty="0" smtClean="0"/>
              <a:t>Bedroom w/ W/D </a:t>
            </a:r>
            <a:r>
              <a:rPr lang="en-US" sz="1200" dirty="0"/>
              <a:t>1 </a:t>
            </a:r>
            <a:r>
              <a:rPr lang="en-US" sz="1200" dirty="0" smtClean="0"/>
              <a:t>Bath - $920/month </a:t>
            </a:r>
            <a:r>
              <a:rPr lang="en-US" sz="1200" dirty="0"/>
              <a:t>unfurnished or + $</a:t>
            </a:r>
            <a:r>
              <a:rPr lang="en-US" sz="1200" dirty="0" smtClean="0"/>
              <a:t>100/month  </a:t>
            </a:r>
            <a:r>
              <a:rPr lang="en-US" sz="1200" dirty="0"/>
              <a:t>furnished</a:t>
            </a:r>
          </a:p>
          <a:p>
            <a:endParaRPr lang="en-US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/>
              <a:t>2 </a:t>
            </a:r>
            <a:r>
              <a:rPr lang="en-US" sz="1200" dirty="0" smtClean="0"/>
              <a:t>Bedroom w/ W/D and 2 AC  </a:t>
            </a:r>
            <a:r>
              <a:rPr lang="en-US" sz="1200" dirty="0"/>
              <a:t>2 </a:t>
            </a:r>
            <a:r>
              <a:rPr lang="en-US" sz="1200" dirty="0" smtClean="0"/>
              <a:t>Bath - $1,015/month </a:t>
            </a:r>
            <a:r>
              <a:rPr lang="en-US" sz="1200" dirty="0"/>
              <a:t>unfurnished or + $</a:t>
            </a:r>
            <a:r>
              <a:rPr lang="en-US" sz="1200" dirty="0" smtClean="0"/>
              <a:t>100/month </a:t>
            </a:r>
            <a:r>
              <a:rPr lang="en-US" sz="1200" dirty="0"/>
              <a:t>furnished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/>
              <a:t>2 </a:t>
            </a:r>
            <a:r>
              <a:rPr lang="en-US" sz="1200" dirty="0" smtClean="0"/>
              <a:t>Bedroom w/ W/D and 3 AC  </a:t>
            </a:r>
            <a:r>
              <a:rPr lang="en-US" sz="1200" dirty="0"/>
              <a:t>2 Bath </a:t>
            </a:r>
            <a:r>
              <a:rPr lang="en-US" sz="1200" dirty="0" smtClean="0"/>
              <a:t>Luxury - $1,035/month </a:t>
            </a:r>
            <a:r>
              <a:rPr lang="en-US" sz="1200" dirty="0"/>
              <a:t>unfurnished or +$</a:t>
            </a:r>
            <a:r>
              <a:rPr lang="en-US" sz="1200" dirty="0" smtClean="0"/>
              <a:t>100/month  </a:t>
            </a:r>
            <a:r>
              <a:rPr lang="en-US" sz="1200" dirty="0"/>
              <a:t>furnished</a:t>
            </a:r>
          </a:p>
        </p:txBody>
      </p:sp>
      <p:pic>
        <p:nvPicPr>
          <p:cNvPr id="9" name="Picture 8" descr="lion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" t="6992" r="4986" b="8613"/>
          <a:stretch/>
        </p:blipFill>
        <p:spPr bwMode="auto">
          <a:xfrm>
            <a:off x="168905" y="232228"/>
            <a:ext cx="2421895" cy="1709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983857" y="6573837"/>
            <a:ext cx="2160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http://www.lionsgateapts.com</a:t>
            </a:r>
            <a:r>
              <a:rPr lang="en-US" sz="1200" dirty="0" smtClean="0">
                <a:hlinkClick r:id="rId3"/>
              </a:rPr>
              <a:t>/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54340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27467"/>
            <a:ext cx="5410200" cy="109173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Marion Place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05200" y="698480"/>
            <a:ext cx="5257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u="sng" dirty="0" smtClean="0"/>
              <a:t>Features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Approx. 1.9 miles from Katz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10 </a:t>
            </a:r>
            <a:r>
              <a:rPr lang="en-US" sz="1600" dirty="0"/>
              <a:t>minute drive to </a:t>
            </a:r>
            <a:r>
              <a:rPr lang="en-US" sz="1600" dirty="0" smtClean="0"/>
              <a:t>campus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Downtown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Close to downtown shopping and restaurants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Easy </a:t>
            </a:r>
            <a:r>
              <a:rPr lang="en-US" sz="1600" dirty="0"/>
              <a:t>Access to </a:t>
            </a:r>
            <a:r>
              <a:rPr lang="en-US" sz="1600" dirty="0" smtClean="0"/>
              <a:t>numerous CATA </a:t>
            </a:r>
            <a:r>
              <a:rPr lang="en-US" sz="1600" dirty="0"/>
              <a:t>Bus </a:t>
            </a:r>
            <a:r>
              <a:rPr lang="en-US" sz="1600" dirty="0" smtClean="0"/>
              <a:t>Routes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Sliding glass doors and private balconies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Marble gas fire places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Key card entry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Washer/drier in each unit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505200" y="33528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u="sng" dirty="0"/>
              <a:t>Included in the Monthly Rent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 smtClean="0"/>
              <a:t>All inclusive rental rates</a:t>
            </a:r>
          </a:p>
          <a:p>
            <a:pPr lvl="0"/>
            <a:endParaRPr lang="en-US" sz="1600" dirty="0"/>
          </a:p>
          <a:p>
            <a:pPr lvl="0"/>
            <a:r>
              <a:rPr lang="en-US" sz="1600" b="1" u="sng" dirty="0" smtClean="0"/>
              <a:t>Not Included in Monthly Rent</a:t>
            </a:r>
            <a:endParaRPr lang="en-US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Telephone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-35858" y="1941800"/>
            <a:ext cx="274320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Marion Place</a:t>
            </a:r>
            <a:endParaRPr lang="en-US" dirty="0"/>
          </a:p>
          <a:p>
            <a:pPr algn="ctr"/>
            <a:r>
              <a:rPr lang="en-US" dirty="0" smtClean="0"/>
              <a:t>135 East </a:t>
            </a:r>
            <a:r>
              <a:rPr lang="en-US" dirty="0" err="1" smtClean="0"/>
              <a:t>Nittany</a:t>
            </a:r>
            <a:r>
              <a:rPr lang="en-US" dirty="0" smtClean="0"/>
              <a:t> Avenue</a:t>
            </a:r>
            <a:endParaRPr lang="en-US" dirty="0"/>
          </a:p>
          <a:p>
            <a:pPr algn="ctr"/>
            <a:r>
              <a:rPr lang="en-US" dirty="0"/>
              <a:t> State College PA </a:t>
            </a:r>
            <a:r>
              <a:rPr lang="en-US" dirty="0" smtClean="0"/>
              <a:t>16801</a:t>
            </a:r>
            <a:endParaRPr lang="en-US" dirty="0"/>
          </a:p>
          <a:p>
            <a:pPr algn="ctr"/>
            <a:r>
              <a:rPr lang="en-US" dirty="0" smtClean="0"/>
              <a:t>814-238-0741</a:t>
            </a:r>
          </a:p>
          <a:p>
            <a:pPr algn="ctr"/>
            <a:endParaRPr lang="en-US" sz="400" dirty="0"/>
          </a:p>
          <a:p>
            <a:pPr algn="ctr"/>
            <a:r>
              <a:rPr lang="en-US" sz="1700" dirty="0" smtClean="0"/>
              <a:t>Atlas Realty Management 315 South Allen Street</a:t>
            </a:r>
          </a:p>
          <a:p>
            <a:pPr algn="ctr"/>
            <a:r>
              <a:rPr lang="en-US" sz="1700" dirty="0" smtClean="0"/>
              <a:t>State College, PA 16801</a:t>
            </a: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886200"/>
            <a:ext cx="3276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/>
              <a:t>Housing styles:</a:t>
            </a:r>
          </a:p>
          <a:p>
            <a:r>
              <a:rPr lang="en-US" sz="1600" dirty="0"/>
              <a:t>Apartment </a:t>
            </a:r>
            <a:r>
              <a:rPr lang="en-US" sz="1600" dirty="0" smtClean="0"/>
              <a:t>styles: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1 Bedroom with optional home office</a:t>
            </a:r>
          </a:p>
          <a:p>
            <a:r>
              <a:rPr lang="en-US" sz="1600" dirty="0" smtClean="0"/>
              <a:t>      $1,455/mo.</a:t>
            </a:r>
          </a:p>
          <a:p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1 Bedroom with fireplace and option home office (price N/A)</a:t>
            </a:r>
          </a:p>
          <a:p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2</a:t>
            </a:r>
            <a:r>
              <a:rPr lang="en-US" sz="1600" dirty="0" smtClean="0"/>
              <a:t> Bedroom, 2.5 bath corner unit with fireplace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$2,035/mo.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13" y="152400"/>
            <a:ext cx="2144987" cy="178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43976" y="6581001"/>
            <a:ext cx="28867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www.marionplace.com/marion.html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17943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27467"/>
            <a:ext cx="6324600" cy="109173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Nittany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Garden Apartments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69150" y="651570"/>
            <a:ext cx="5257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u="sng" dirty="0" smtClean="0"/>
              <a:t>Features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smtClean="0"/>
              <a:t>Approx. 3.1 miles from Katz Building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smtClean="0"/>
              <a:t>10 </a:t>
            </a:r>
            <a:r>
              <a:rPr lang="en-US" sz="1400" dirty="0"/>
              <a:t>minute drive to campus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/>
              <a:t>Walking distance to Weis Grocery Store/Shopping center/State College YMCA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/>
              <a:t>Right on </a:t>
            </a:r>
            <a:r>
              <a:rPr lang="en-US" sz="1400" dirty="0" err="1"/>
              <a:t>Waupelani</a:t>
            </a:r>
            <a:r>
              <a:rPr lang="en-US" sz="1400" dirty="0"/>
              <a:t> CATA Bus </a:t>
            </a:r>
            <a:r>
              <a:rPr lang="en-US" sz="1400" dirty="0" smtClean="0"/>
              <a:t>Route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/>
              <a:t>A/C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/>
              <a:t>Window coverings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/>
              <a:t>On-site laundry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/>
              <a:t>Fully-equipped kitchen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/>
              <a:t>Swimming pool/play ground/balcony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/>
              <a:t>On-site storage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/>
              <a:t>Small pet friendly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/>
              <a:t>Short term leases available for extra fee 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sz="1400" dirty="0"/>
          </a:p>
          <a:p>
            <a:pPr marL="285750" lvl="0" indent="-285750">
              <a:buFont typeface="Arial" pitchFamily="34" charset="0"/>
              <a:buChar char="•"/>
            </a:pP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4569150" y="4227255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u="sng" dirty="0"/>
              <a:t>Included in the Monthly Rent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400" dirty="0"/>
              <a:t>Parking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400" dirty="0"/>
              <a:t>High speed internet or cable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400" dirty="0"/>
              <a:t>Water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400" dirty="0"/>
              <a:t>Trash/snow removal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400" dirty="0" smtClean="0"/>
              <a:t>Sewer</a:t>
            </a:r>
          </a:p>
          <a:p>
            <a:pPr lvl="0"/>
            <a:endParaRPr lang="en-US" sz="1400" dirty="0"/>
          </a:p>
          <a:p>
            <a:pPr lvl="0"/>
            <a:r>
              <a:rPr lang="en-US" sz="1400" b="1" u="sng" dirty="0" smtClean="0"/>
              <a:t>Not Included in the Monthly Rent</a:t>
            </a:r>
            <a:endParaRPr lang="en-US" sz="14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/>
              <a:t>Electricity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/>
              <a:t>Gas </a:t>
            </a:r>
            <a:r>
              <a:rPr lang="en-US" sz="1400" dirty="0" smtClean="0"/>
              <a:t>heat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-98613" y="1941800"/>
            <a:ext cx="2971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Nittany</a:t>
            </a:r>
            <a:r>
              <a:rPr lang="en-US" b="1" dirty="0" smtClean="0"/>
              <a:t> Garden Apartments</a:t>
            </a:r>
            <a:endParaRPr lang="en-US" dirty="0"/>
          </a:p>
          <a:p>
            <a:pPr algn="ctr"/>
            <a:r>
              <a:rPr lang="en-US" dirty="0"/>
              <a:t>445 </a:t>
            </a:r>
            <a:r>
              <a:rPr lang="en-US" dirty="0" err="1"/>
              <a:t>Waupelani</a:t>
            </a:r>
            <a:r>
              <a:rPr lang="en-US" dirty="0"/>
              <a:t> Drive</a:t>
            </a:r>
            <a:br>
              <a:rPr lang="en-US" dirty="0"/>
            </a:br>
            <a:r>
              <a:rPr lang="en-US" dirty="0"/>
              <a:t>State College, PA </a:t>
            </a:r>
            <a:r>
              <a:rPr lang="en-US" dirty="0" smtClean="0"/>
              <a:t>16801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Apartment Store</a:t>
            </a:r>
          </a:p>
          <a:p>
            <a:pPr algn="ctr"/>
            <a:r>
              <a:rPr lang="en-US" dirty="0" smtClean="0"/>
              <a:t>(866) 746-3511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505200"/>
            <a:ext cx="4569150" cy="458587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1600" b="1" u="sng" dirty="0"/>
              <a:t>Housing styles: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 smtClean="0"/>
              <a:t>Efficiency </a:t>
            </a:r>
            <a:r>
              <a:rPr lang="en-US" sz="1200" dirty="0"/>
              <a:t>Unfurnished</a:t>
            </a:r>
          </a:p>
          <a:p>
            <a:pPr lvl="0"/>
            <a:r>
              <a:rPr lang="en-US" sz="1200" dirty="0" smtClean="0"/>
              <a:t>     $774</a:t>
            </a:r>
            <a:r>
              <a:rPr lang="en-US" sz="1200" dirty="0"/>
              <a:t>/month</a:t>
            </a:r>
          </a:p>
          <a:p>
            <a:r>
              <a:rPr lang="en-US" sz="1200" dirty="0"/>
              <a:t> 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/>
              <a:t>1 Bedroom </a:t>
            </a:r>
            <a:r>
              <a:rPr lang="en-US" sz="1200" dirty="0" smtClean="0"/>
              <a:t>Furnished </a:t>
            </a:r>
          </a:p>
          <a:p>
            <a:pPr lvl="0"/>
            <a:r>
              <a:rPr lang="en-US" sz="1200" dirty="0" smtClean="0"/>
              <a:t>     $951-$970/month</a:t>
            </a:r>
          </a:p>
          <a:p>
            <a:r>
              <a:rPr lang="en-US" sz="1200" dirty="0"/>
              <a:t> 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/>
              <a:t>2 Bedroom </a:t>
            </a:r>
            <a:r>
              <a:rPr lang="en-US" sz="1200" dirty="0" smtClean="0"/>
              <a:t>Unfurnished</a:t>
            </a:r>
          </a:p>
          <a:p>
            <a:pPr lvl="0"/>
            <a:r>
              <a:rPr lang="en-US" sz="1200" dirty="0" smtClean="0"/>
              <a:t>     $997-$1034/month</a:t>
            </a:r>
          </a:p>
          <a:p>
            <a:pPr lvl="0"/>
            <a:endParaRPr lang="en-US" sz="12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2 Bedroom Furnished</a:t>
            </a:r>
          </a:p>
          <a:p>
            <a:pPr lvl="0"/>
            <a:r>
              <a:rPr lang="en-US" sz="1200" dirty="0"/>
              <a:t> </a:t>
            </a:r>
            <a:r>
              <a:rPr lang="en-US" sz="1200" dirty="0" smtClean="0"/>
              <a:t>    $1072-$1109/month</a:t>
            </a:r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/>
              <a:t>3 </a:t>
            </a:r>
            <a:r>
              <a:rPr lang="en-US" sz="1200" dirty="0" smtClean="0"/>
              <a:t>Bedroom Standard Unfurnished</a:t>
            </a:r>
          </a:p>
          <a:p>
            <a:pPr lvl="0"/>
            <a:r>
              <a:rPr lang="en-US" sz="1200" dirty="0" smtClean="0"/>
              <a:t>     $1082-$1159/month</a:t>
            </a:r>
          </a:p>
          <a:p>
            <a:pPr lvl="0"/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3 Bedroom Standard Furnished</a:t>
            </a:r>
          </a:p>
          <a:p>
            <a:pPr lvl="0"/>
            <a:r>
              <a:rPr lang="en-US" sz="1200" dirty="0"/>
              <a:t> </a:t>
            </a:r>
            <a:r>
              <a:rPr lang="en-US" sz="1200" dirty="0" smtClean="0"/>
              <a:t>    $1182-$1259/month</a:t>
            </a:r>
          </a:p>
          <a:p>
            <a:r>
              <a:rPr lang="en-US" sz="1200" dirty="0"/>
              <a:t> 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/>
              <a:t>3 Bedroom (Large) </a:t>
            </a:r>
            <a:r>
              <a:rPr lang="en-US" sz="1200" dirty="0" smtClean="0"/>
              <a:t>Unfurnished</a:t>
            </a:r>
          </a:p>
          <a:p>
            <a:pPr lvl="0"/>
            <a:r>
              <a:rPr lang="en-US" sz="1200" dirty="0" smtClean="0"/>
              <a:t>     $1202-$1288/month</a:t>
            </a:r>
          </a:p>
          <a:p>
            <a:pPr lvl="0"/>
            <a:endParaRPr lang="en-US" sz="12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3 Bedroom (Large) Furnished</a:t>
            </a:r>
          </a:p>
          <a:p>
            <a:pPr lvl="0"/>
            <a:r>
              <a:rPr lang="en-US" sz="1200" dirty="0"/>
              <a:t> </a:t>
            </a:r>
            <a:r>
              <a:rPr lang="en-US" sz="1200" dirty="0" smtClean="0"/>
              <a:t>    $1302-$1388/month</a:t>
            </a:r>
            <a:endParaRPr lang="en-US" sz="1200" dirty="0"/>
          </a:p>
        </p:txBody>
      </p:sp>
      <p:pic>
        <p:nvPicPr>
          <p:cNvPr id="10" name="Picture 9" descr="nitgar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9" y="169489"/>
            <a:ext cx="2363083" cy="1772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252101" y="6568301"/>
            <a:ext cx="3891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www.apartmentstore.com/state-college/listing7.php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57026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27467"/>
            <a:ext cx="6324600" cy="109173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 Forest Apartments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05200" y="762000"/>
            <a:ext cx="5257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u="sng" dirty="0" smtClean="0"/>
              <a:t>Features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Approx. 2.4 miles from Katz Building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Located </a:t>
            </a:r>
            <a:r>
              <a:rPr lang="en-US" sz="1600" dirty="0"/>
              <a:t>just off N. Atherton Street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10 minute drive to campus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Accessible by </a:t>
            </a:r>
            <a:r>
              <a:rPr lang="en-US" sz="1600" dirty="0" smtClean="0"/>
              <a:t>Martin </a:t>
            </a:r>
            <a:r>
              <a:rPr lang="en-US" sz="1600" dirty="0"/>
              <a:t>CATA bus </a:t>
            </a:r>
            <a:r>
              <a:rPr lang="en-US" sz="1600" dirty="0" smtClean="0"/>
              <a:t>route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Pet friendly (extra fees apply)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On-site </a:t>
            </a:r>
            <a:r>
              <a:rPr lang="en-US" sz="1600" dirty="0"/>
              <a:t>laundry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Playground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A/C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sz="1600" dirty="0" smtClean="0"/>
          </a:p>
          <a:p>
            <a:pPr lvl="0"/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505200" y="338607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u="sng" dirty="0"/>
              <a:t>Included in the Monthly Rent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Heat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Gas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Water/sewer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Trash/snow removal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Basic Cable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1 Parking spot per bedroom</a:t>
            </a:r>
            <a:endParaRPr lang="en-US" sz="1600" dirty="0"/>
          </a:p>
          <a:p>
            <a:pPr lvl="0"/>
            <a:endParaRPr lang="en-US" sz="1600" dirty="0"/>
          </a:p>
          <a:p>
            <a:pPr lvl="0"/>
            <a:r>
              <a:rPr lang="en-US" sz="1600" b="1" u="sng" dirty="0" smtClean="0"/>
              <a:t>Not Included in the Monthly Rent</a:t>
            </a:r>
            <a:endParaRPr lang="en-US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Electricity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Expanded </a:t>
            </a:r>
            <a:r>
              <a:rPr lang="en-US" sz="1600" dirty="0" smtClean="0"/>
              <a:t>cable/internet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-98613" y="1941800"/>
            <a:ext cx="29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Park Forest Apartments</a:t>
            </a:r>
            <a:endParaRPr lang="en-US" dirty="0"/>
          </a:p>
          <a:p>
            <a:pPr algn="ctr"/>
            <a:r>
              <a:rPr lang="en-US" dirty="0" smtClean="0"/>
              <a:t>901 West Aaron Drive</a:t>
            </a:r>
          </a:p>
          <a:p>
            <a:pPr algn="ctr"/>
            <a:r>
              <a:rPr lang="en-US" dirty="0" smtClean="0"/>
              <a:t>State </a:t>
            </a:r>
            <a:r>
              <a:rPr lang="en-US" dirty="0"/>
              <a:t>College, PA </a:t>
            </a:r>
            <a:r>
              <a:rPr lang="en-US" dirty="0" smtClean="0"/>
              <a:t>16803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(814) 238-7211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518118"/>
            <a:ext cx="3352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/>
              <a:t>Housing styles:</a:t>
            </a:r>
          </a:p>
          <a:p>
            <a:r>
              <a:rPr lang="en-US" sz="1600" dirty="0"/>
              <a:t>Apartment Styles: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/>
              <a:t>1 Bedroom 1 </a:t>
            </a:r>
            <a:r>
              <a:rPr lang="en-US" sz="1600" dirty="0" smtClean="0"/>
              <a:t>Bath</a:t>
            </a:r>
          </a:p>
          <a:p>
            <a:pPr lvl="0"/>
            <a:r>
              <a:rPr lang="en-US" sz="1600" dirty="0"/>
              <a:t> </a:t>
            </a:r>
            <a:r>
              <a:rPr lang="en-US" sz="1600" dirty="0" smtClean="0"/>
              <a:t>   $705/month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sz="16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/>
              <a:t>2 Bedroom 1 ½ </a:t>
            </a:r>
            <a:r>
              <a:rPr lang="en-US" sz="1600" dirty="0" smtClean="0"/>
              <a:t>Bath</a:t>
            </a:r>
          </a:p>
          <a:p>
            <a:pPr lvl="0"/>
            <a:r>
              <a:rPr lang="en-US" sz="1600" dirty="0"/>
              <a:t> </a:t>
            </a:r>
            <a:r>
              <a:rPr lang="en-US" sz="1600" dirty="0" smtClean="0"/>
              <a:t>   $890-$930/</a:t>
            </a:r>
            <a:r>
              <a:rPr lang="en-US" sz="1600" dirty="0"/>
              <a:t>month</a:t>
            </a:r>
          </a:p>
        </p:txBody>
      </p:sp>
      <p:pic>
        <p:nvPicPr>
          <p:cNvPr id="12" name="Picture 11" descr="parkfores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103563"/>
            <a:ext cx="2538413" cy="1905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953000" y="6581001"/>
            <a:ext cx="419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www.apartmentsstatecollege.com/property.php?id=47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90712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27467"/>
            <a:ext cx="6324600" cy="109173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Parkway Plaza Apartments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762000"/>
            <a:ext cx="5257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u="sng" dirty="0" smtClean="0"/>
              <a:t>Features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Approx. 2.5 miles from Katz Building, 10 </a:t>
            </a:r>
            <a:r>
              <a:rPr lang="en-US" sz="1600" dirty="0"/>
              <a:t>minute drive to campus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Located on the </a:t>
            </a:r>
            <a:r>
              <a:rPr lang="en-US" sz="1600" dirty="0" err="1"/>
              <a:t>Waupelani</a:t>
            </a:r>
            <a:r>
              <a:rPr lang="en-US" sz="1600" dirty="0"/>
              <a:t> CATA bus </a:t>
            </a:r>
            <a:r>
              <a:rPr lang="en-US" sz="1600" dirty="0" smtClean="0"/>
              <a:t>route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Outdoor pool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Fitness center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Computer lab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Activities room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On-site laundry facilities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Parking $40/month per </a:t>
            </a:r>
            <a:r>
              <a:rPr lang="en-US" sz="1600" dirty="0" smtClean="0"/>
              <a:t>car</a:t>
            </a:r>
            <a:endParaRPr lang="en-US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No pets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505200" y="36576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u="sng" dirty="0"/>
              <a:t>Included in the Monthly Rent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Electricity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Water/sewer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Trash/snow removal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Internet/cable</a:t>
            </a:r>
          </a:p>
          <a:p>
            <a:pPr lvl="0"/>
            <a:endParaRPr lang="en-US" sz="1600" dirty="0"/>
          </a:p>
          <a:p>
            <a:pPr lvl="0"/>
            <a:r>
              <a:rPr lang="en-US" sz="1600" b="1" u="sng" dirty="0" smtClean="0"/>
              <a:t>Not Included in the Monthly Rent</a:t>
            </a:r>
            <a:endParaRPr lang="en-US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Phone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$30 per space per month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$60 per carport per month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-98613" y="1941800"/>
            <a:ext cx="29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Parkway Plaza Apartments</a:t>
            </a:r>
            <a:endParaRPr lang="en-US" dirty="0"/>
          </a:p>
          <a:p>
            <a:pPr algn="ctr"/>
            <a:r>
              <a:rPr lang="en-US" dirty="0" smtClean="0"/>
              <a:t>1000 Plaza Drive</a:t>
            </a:r>
          </a:p>
          <a:p>
            <a:pPr algn="ctr"/>
            <a:r>
              <a:rPr lang="en-US" dirty="0" smtClean="0"/>
              <a:t>State </a:t>
            </a:r>
            <a:r>
              <a:rPr lang="en-US" dirty="0"/>
              <a:t>College, PA </a:t>
            </a:r>
            <a:r>
              <a:rPr lang="en-US" dirty="0" smtClean="0"/>
              <a:t>16801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(814) </a:t>
            </a:r>
            <a:r>
              <a:rPr lang="en-US" dirty="0" smtClean="0"/>
              <a:t>238-3432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124200"/>
            <a:ext cx="35052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/>
              <a:t>Housing styles:</a:t>
            </a:r>
          </a:p>
          <a:p>
            <a:r>
              <a:rPr lang="en-US" sz="1200" dirty="0"/>
              <a:t>Apartment Styles: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 smtClean="0"/>
              <a:t>Studio</a:t>
            </a:r>
          </a:p>
          <a:p>
            <a:pPr lvl="0"/>
            <a:r>
              <a:rPr lang="en-US" sz="1200" dirty="0" smtClean="0"/>
              <a:t>     Unfurnished $735 - $745/month</a:t>
            </a:r>
          </a:p>
          <a:p>
            <a:pPr lvl="0"/>
            <a:endParaRPr lang="en-US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/>
              <a:t>1 Bedroom (small) 1 </a:t>
            </a:r>
            <a:r>
              <a:rPr lang="en-US" sz="1200" dirty="0" smtClean="0"/>
              <a:t>Bath</a:t>
            </a:r>
          </a:p>
          <a:p>
            <a:pPr lvl="0"/>
            <a:r>
              <a:rPr lang="en-US" sz="1200" dirty="0" smtClean="0"/>
              <a:t>     Unfurnished $795 - $800/month</a:t>
            </a:r>
          </a:p>
          <a:p>
            <a:pPr lvl="0"/>
            <a:endParaRPr lang="en-US" sz="120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 smtClean="0"/>
              <a:t>1 </a:t>
            </a:r>
            <a:r>
              <a:rPr lang="en-US" sz="1200" dirty="0"/>
              <a:t>Bedroom (large) 1 bath</a:t>
            </a:r>
          </a:p>
          <a:p>
            <a:pPr lvl="0"/>
            <a:r>
              <a:rPr lang="en-US" sz="1200" dirty="0" smtClean="0"/>
              <a:t>     Unfurnished $830 - $845/month</a:t>
            </a:r>
          </a:p>
          <a:p>
            <a:pPr lvl="0"/>
            <a:endParaRPr lang="en-US" sz="120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/>
              <a:t>2 Bedroom 1 Bath</a:t>
            </a:r>
          </a:p>
          <a:p>
            <a:pPr lvl="0"/>
            <a:r>
              <a:rPr lang="en-US" sz="1200" dirty="0" smtClean="0"/>
              <a:t>     Unfurnished $480 - $490/month (per person)</a:t>
            </a:r>
          </a:p>
          <a:p>
            <a:pPr lvl="0"/>
            <a:endParaRPr lang="en-US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/>
              <a:t>2 Bedroom 2 Bath</a:t>
            </a:r>
          </a:p>
          <a:p>
            <a:pPr lvl="0"/>
            <a:r>
              <a:rPr lang="en-US" sz="1200" dirty="0" smtClean="0"/>
              <a:t>     Unfurnished $570 - $575/month (per person)</a:t>
            </a:r>
          </a:p>
          <a:p>
            <a:pPr lvl="0"/>
            <a:endParaRPr lang="en-US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/>
              <a:t>3 Bedroom 2 Bath</a:t>
            </a:r>
          </a:p>
          <a:p>
            <a:pPr lvl="0"/>
            <a:r>
              <a:rPr lang="en-US" sz="1200" dirty="0" smtClean="0"/>
              <a:t>    Unfurnished $490 - $510/month (per person)</a:t>
            </a:r>
            <a:endParaRPr lang="en-US" sz="1200" dirty="0"/>
          </a:p>
        </p:txBody>
      </p:sp>
      <p:pic>
        <p:nvPicPr>
          <p:cNvPr id="11" name="Picture 10" descr="parkwa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39" y="101262"/>
            <a:ext cx="2457537" cy="1840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963531" y="6581001"/>
            <a:ext cx="2180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http://www.parkwayplaza.com</a:t>
            </a:r>
            <a:r>
              <a:rPr lang="en-US" sz="1200" dirty="0" smtClean="0">
                <a:hlinkClick r:id="rId3"/>
              </a:rPr>
              <a:t>/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2252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27467"/>
            <a:ext cx="4800600" cy="57101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Allenway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698480"/>
            <a:ext cx="5257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u="sng" dirty="0" smtClean="0"/>
              <a:t>Features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Approx.  1.9 miles  from Katz Building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10 minute drive to campus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Downtown, close to restaurants and shopping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Covered </a:t>
            </a:r>
            <a:r>
              <a:rPr lang="en-US" dirty="0"/>
              <a:t>Parking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On-site Laundry Facility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 </a:t>
            </a:r>
            <a:r>
              <a:rPr lang="en-US" dirty="0"/>
              <a:t>Pets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Atrium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On Site Management Company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24 Hour Maintenance Service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A/C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Refrigerator, dishwater, garbage disposal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Fully furnished rentals available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35858" y="1941800"/>
            <a:ext cx="274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The </a:t>
            </a:r>
            <a:r>
              <a:rPr lang="en-US" b="1" dirty="0" err="1" smtClean="0"/>
              <a:t>Allenway</a:t>
            </a:r>
            <a:endParaRPr lang="en-US" dirty="0"/>
          </a:p>
          <a:p>
            <a:pPr algn="ctr"/>
            <a:r>
              <a:rPr lang="en-US" dirty="0" smtClean="0"/>
              <a:t>315 South Allen Street</a:t>
            </a:r>
          </a:p>
          <a:p>
            <a:pPr algn="ctr"/>
            <a:r>
              <a:rPr lang="en-US" dirty="0" smtClean="0"/>
              <a:t>State </a:t>
            </a:r>
            <a:r>
              <a:rPr lang="en-US" dirty="0"/>
              <a:t>College PA </a:t>
            </a:r>
            <a:r>
              <a:rPr lang="en-US" dirty="0" smtClean="0"/>
              <a:t>16801</a:t>
            </a:r>
            <a:endParaRPr lang="en-US" dirty="0"/>
          </a:p>
          <a:p>
            <a:pPr algn="ctr"/>
            <a:r>
              <a:rPr lang="en-US" dirty="0" smtClean="0"/>
              <a:t>814-238-0741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429000"/>
            <a:ext cx="327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smtClean="0"/>
              <a:t>Apartment </a:t>
            </a:r>
            <a:r>
              <a:rPr lang="en-US" sz="1600" b="1" u="sng" dirty="0"/>
              <a:t>styles:</a:t>
            </a:r>
          </a:p>
          <a:p>
            <a:pPr lvl="0"/>
            <a:r>
              <a:rPr lang="en-US" sz="1600" dirty="0" smtClean="0"/>
              <a:t>Studio/Efficiency - $685 - $780/mo.</a:t>
            </a:r>
          </a:p>
          <a:p>
            <a:pPr lvl="0"/>
            <a:endParaRPr lang="en-US" sz="1600" dirty="0"/>
          </a:p>
          <a:p>
            <a:pPr lvl="0"/>
            <a:r>
              <a:rPr lang="en-US" sz="1600" dirty="0" smtClean="0"/>
              <a:t>One Bedroom - $830 - $925/mo.</a:t>
            </a:r>
          </a:p>
          <a:p>
            <a:pPr lvl="0"/>
            <a:endParaRPr lang="en-US" sz="1600" dirty="0"/>
          </a:p>
          <a:p>
            <a:pPr lvl="0"/>
            <a:r>
              <a:rPr lang="en-US" sz="1600" dirty="0" smtClean="0"/>
              <a:t>Two Bedroom - $1235 - $1320/mo.</a:t>
            </a:r>
          </a:p>
        </p:txBody>
      </p:sp>
      <p:sp>
        <p:nvSpPr>
          <p:cNvPr id="9" name="Rectangle 8"/>
          <p:cNvSpPr/>
          <p:nvPr/>
        </p:nvSpPr>
        <p:spPr>
          <a:xfrm>
            <a:off x="3505200" y="44196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u="sng" dirty="0"/>
              <a:t>Included in the Monthly Rent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Water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 smtClean="0"/>
              <a:t>Sewer</a:t>
            </a:r>
            <a:endParaRPr lang="en-US" sz="16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 smtClean="0"/>
              <a:t>Trash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 smtClean="0"/>
              <a:t>Extended Basic Cable</a:t>
            </a:r>
          </a:p>
          <a:p>
            <a:pPr lvl="0"/>
            <a:endParaRPr lang="en-US" sz="1600" dirty="0"/>
          </a:p>
          <a:p>
            <a:pPr lvl="0"/>
            <a:r>
              <a:rPr lang="en-US" sz="1600" b="1" u="sng" dirty="0" smtClean="0"/>
              <a:t>Not Included in the Monthly Rent</a:t>
            </a:r>
            <a:endParaRPr lang="en-US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Electricity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I</a:t>
            </a:r>
            <a:r>
              <a:rPr lang="en-US" sz="1600" dirty="0" smtClean="0"/>
              <a:t>nternet</a:t>
            </a:r>
            <a:endParaRPr lang="en-US" sz="1600" dirty="0"/>
          </a:p>
        </p:txBody>
      </p:sp>
      <p:pic>
        <p:nvPicPr>
          <p:cNvPr id="2050" name="Picture 2" descr="http://www.allenway.net/system/storage/44/61/a/1116/image_gallery_exterio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8" r="9658"/>
          <a:stretch/>
        </p:blipFill>
        <p:spPr bwMode="auto">
          <a:xfrm>
            <a:off x="228600" y="124689"/>
            <a:ext cx="2449854" cy="1817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33953" y="6547168"/>
            <a:ext cx="1810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http://www.allenway.net</a:t>
            </a:r>
            <a:r>
              <a:rPr lang="en-US" sz="1200" dirty="0" smtClean="0">
                <a:hlinkClick r:id="rId3"/>
              </a:rPr>
              <a:t>/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18211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27467"/>
            <a:ext cx="6324600" cy="109173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Pepper Mill Condominiums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81400" y="685800"/>
            <a:ext cx="411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u="sng" dirty="0" smtClean="0"/>
              <a:t>Features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Approx. 1.9  miles from Katz Building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5 minute drive/10 minute walk to campus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Walking distance to Hamilton Shopping Center including East Coast Fitness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Located on </a:t>
            </a:r>
            <a:r>
              <a:rPr lang="en-US" sz="1600" dirty="0" err="1" smtClean="0"/>
              <a:t>Waupelani</a:t>
            </a:r>
            <a:r>
              <a:rPr lang="en-US" sz="1600" dirty="0" smtClean="0"/>
              <a:t> CATA Bus Route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On-site residence manager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On-site laundry facilities (in basement)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No pets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581400" y="30256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u="sng" dirty="0"/>
              <a:t>Included in the Monthly Rent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All utilities included (except phone/cable/internet)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Parking</a:t>
            </a:r>
          </a:p>
          <a:p>
            <a:pPr lvl="0"/>
            <a:endParaRPr lang="en-US" sz="1600" dirty="0"/>
          </a:p>
          <a:p>
            <a:pPr lvl="0"/>
            <a:r>
              <a:rPr lang="en-US" sz="1600" b="1" u="sng" dirty="0" smtClean="0"/>
              <a:t>Not Included in the Monthly Rent</a:t>
            </a:r>
            <a:endParaRPr lang="en-US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Phone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Cable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Internet</a:t>
            </a:r>
          </a:p>
        </p:txBody>
      </p:sp>
      <p:sp>
        <p:nvSpPr>
          <p:cNvPr id="7" name="Rectangle 6"/>
          <p:cNvSpPr/>
          <p:nvPr/>
        </p:nvSpPr>
        <p:spPr>
          <a:xfrm>
            <a:off x="-71716" y="1834226"/>
            <a:ext cx="29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Pepper Mill Condominiums</a:t>
            </a:r>
            <a:endParaRPr lang="en-US" dirty="0"/>
          </a:p>
          <a:p>
            <a:pPr algn="ctr"/>
            <a:r>
              <a:rPr lang="en-US" dirty="0"/>
              <a:t>710 South Atherton Street </a:t>
            </a:r>
          </a:p>
          <a:p>
            <a:pPr algn="ctr"/>
            <a:r>
              <a:rPr lang="en-US" dirty="0"/>
              <a:t>State College, PA 16801-4656</a:t>
            </a:r>
          </a:p>
          <a:p>
            <a:pPr algn="ctr"/>
            <a:r>
              <a:rPr lang="en-US" dirty="0" smtClean="0"/>
              <a:t>(814) 404-2689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887" y="3858161"/>
            <a:ext cx="34895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/>
              <a:t>Housing styles:</a:t>
            </a:r>
          </a:p>
          <a:p>
            <a:r>
              <a:rPr lang="en-US" sz="1600" dirty="0"/>
              <a:t>Apartment styles: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/>
              <a:t>Studio </a:t>
            </a:r>
            <a:r>
              <a:rPr lang="en-US" sz="1600" dirty="0" smtClean="0"/>
              <a:t>unfurnished - $800/month</a:t>
            </a:r>
          </a:p>
          <a:p>
            <a:pPr lvl="0"/>
            <a:endParaRPr lang="en-US" sz="16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/>
              <a:t>1 Bedroom </a:t>
            </a:r>
            <a:r>
              <a:rPr lang="en-US" sz="1600" dirty="0" smtClean="0"/>
              <a:t>unfurnished $845/month</a:t>
            </a:r>
            <a:endParaRPr lang="en-US" sz="1600" dirty="0"/>
          </a:p>
        </p:txBody>
      </p:sp>
      <p:pic>
        <p:nvPicPr>
          <p:cNvPr id="10" name="Picture 9" descr="pepper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8" y="145115"/>
            <a:ext cx="2556031" cy="1688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035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27467"/>
            <a:ext cx="4800600" cy="57101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Pheasant Glen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913686"/>
            <a:ext cx="52578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u="sng" dirty="0" smtClean="0"/>
              <a:t>Features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/>
              <a:t>Affordable family housing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/>
              <a:t>3 and 4 bedroom apartments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/>
              <a:t>Located just off N. Atherton Street.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/>
              <a:t>10 minute drive to campus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/>
              <a:t>Close proximity to </a:t>
            </a:r>
            <a:r>
              <a:rPr lang="en-US" sz="1400" dirty="0" err="1"/>
              <a:t>Vairo</a:t>
            </a:r>
            <a:r>
              <a:rPr lang="en-US" sz="1400" dirty="0"/>
              <a:t> CATA Bus </a:t>
            </a:r>
            <a:r>
              <a:rPr lang="en-US" sz="1400" dirty="0" smtClean="0"/>
              <a:t>Route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/>
              <a:t>A/C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/>
              <a:t>Fully equipped kitchens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/>
              <a:t>Some garage and covered parking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/>
              <a:t>Outdoor play area and bike path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/>
              <a:t>Window coverings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/>
              <a:t>24 hour emergency maintenance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/>
              <a:t>Private patios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/>
              <a:t>Wall to wall carpeting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/>
              <a:t>Washer/dryer </a:t>
            </a:r>
            <a:r>
              <a:rPr lang="en-US" sz="1400" dirty="0" smtClean="0"/>
              <a:t>optional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smtClean="0"/>
              <a:t>No pets</a:t>
            </a:r>
            <a:endParaRPr lang="en-US" sz="1400" dirty="0"/>
          </a:p>
          <a:p>
            <a:pPr lvl="0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05200" y="4467293"/>
            <a:ext cx="34648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/>
              <a:t>Included in the Monthly Rent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400" dirty="0"/>
              <a:t>Water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400" dirty="0"/>
              <a:t>Sewer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400" dirty="0"/>
              <a:t>Trash/Snow removal</a:t>
            </a:r>
          </a:p>
          <a:p>
            <a:pPr lvl="0"/>
            <a:endParaRPr lang="en-US" sz="1400" dirty="0"/>
          </a:p>
          <a:p>
            <a:pPr lvl="0"/>
            <a:r>
              <a:rPr lang="en-US" sz="1400" b="1" u="sng" dirty="0" smtClean="0"/>
              <a:t>Not Included in Monthly Rent</a:t>
            </a:r>
            <a:endParaRPr lang="en-US" sz="14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/>
              <a:t>Electricity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/>
              <a:t>Gas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/>
              <a:t>Cable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/>
              <a:t>Phone</a:t>
            </a:r>
          </a:p>
        </p:txBody>
      </p:sp>
      <p:sp>
        <p:nvSpPr>
          <p:cNvPr id="7" name="Rectangle 6"/>
          <p:cNvSpPr/>
          <p:nvPr/>
        </p:nvSpPr>
        <p:spPr>
          <a:xfrm>
            <a:off x="-35858" y="1828800"/>
            <a:ext cx="274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Pheasant Glen</a:t>
            </a:r>
            <a:endParaRPr lang="en-US" dirty="0"/>
          </a:p>
          <a:p>
            <a:pPr algn="ctr"/>
            <a:r>
              <a:rPr lang="en-US" dirty="0" smtClean="0"/>
              <a:t>446 Blue Course Drive</a:t>
            </a:r>
          </a:p>
          <a:p>
            <a:pPr algn="ctr"/>
            <a:r>
              <a:rPr lang="en-US" dirty="0" smtClean="0"/>
              <a:t>State College, PA 16803</a:t>
            </a:r>
          </a:p>
          <a:p>
            <a:pPr algn="ctr"/>
            <a:r>
              <a:rPr lang="en-US" dirty="0" smtClean="0"/>
              <a:t>814-235-1377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" y="3276600"/>
            <a:ext cx="3276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/>
              <a:t>Housing styles:</a:t>
            </a:r>
          </a:p>
          <a:p>
            <a:pPr lvl="0"/>
            <a:r>
              <a:rPr lang="en-US" sz="1400" dirty="0"/>
              <a:t>3 Bedroom </a:t>
            </a:r>
            <a:r>
              <a:rPr lang="en-US" sz="1400" dirty="0" smtClean="0"/>
              <a:t>1 </a:t>
            </a:r>
            <a:r>
              <a:rPr lang="en-US" sz="1400" dirty="0"/>
              <a:t>and ½ </a:t>
            </a:r>
            <a:r>
              <a:rPr lang="en-US" sz="1400" dirty="0" smtClean="0"/>
              <a:t>Bath or 2 and ½ Bath</a:t>
            </a:r>
            <a:endParaRPr lang="en-US" sz="1400" dirty="0"/>
          </a:p>
          <a:p>
            <a:pPr lvl="0"/>
            <a:r>
              <a:rPr lang="en-US" sz="1400" dirty="0" smtClean="0"/>
              <a:t>$995/month</a:t>
            </a:r>
          </a:p>
          <a:p>
            <a:pPr lvl="0"/>
            <a:endParaRPr lang="en-US" sz="1400" dirty="0"/>
          </a:p>
          <a:p>
            <a:pPr lvl="0"/>
            <a:r>
              <a:rPr lang="en-US" sz="1400" dirty="0" smtClean="0"/>
              <a:t>3 Bedroom and 1 Bath</a:t>
            </a:r>
          </a:p>
          <a:p>
            <a:pPr lvl="0"/>
            <a:r>
              <a:rPr lang="en-US" sz="1400" dirty="0" smtClean="0"/>
              <a:t>$1147/month</a:t>
            </a:r>
            <a:endParaRPr lang="en-US" sz="1400" dirty="0"/>
          </a:p>
          <a:p>
            <a:r>
              <a:rPr lang="en-US" sz="1400" dirty="0"/>
              <a:t> </a:t>
            </a:r>
          </a:p>
          <a:p>
            <a:pPr lvl="0"/>
            <a:r>
              <a:rPr lang="en-US" sz="1400" dirty="0"/>
              <a:t>4 Bedroom 2 Bath</a:t>
            </a:r>
          </a:p>
          <a:p>
            <a:pPr lvl="0"/>
            <a:r>
              <a:rPr lang="en-US" sz="1400" dirty="0" smtClean="0"/>
              <a:t>$1,095/month</a:t>
            </a:r>
            <a:endParaRPr lang="en-US" sz="1400" dirty="0"/>
          </a:p>
        </p:txBody>
      </p:sp>
      <p:pic>
        <p:nvPicPr>
          <p:cNvPr id="11" name="Picture 10" descr="phgle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1" y="136713"/>
            <a:ext cx="2456329" cy="1603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95006" y="6581001"/>
            <a:ext cx="4048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www.apartmentstore.com/state-college/listing106.php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26712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27467"/>
            <a:ext cx="6324600" cy="109173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Prospect Avenue Apartments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05200" y="762000"/>
            <a:ext cx="5257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u="sng" dirty="0" smtClean="0"/>
              <a:t>Features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Approx. 2.1 miles from Katz Building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10 minute walk/ 2 minute drive  to campus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Ideal for single students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Walking distance to downtown State </a:t>
            </a:r>
            <a:r>
              <a:rPr lang="en-US" sz="1600" dirty="0" smtClean="0"/>
              <a:t>College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On-site parking available $200/semester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Range/refrigerator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On-site laundry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Large </a:t>
            </a:r>
            <a:r>
              <a:rPr lang="en-US" sz="1600" dirty="0" smtClean="0"/>
              <a:t>windows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No pets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505200" y="3581400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u="sng" dirty="0"/>
              <a:t>Included in the Monthly Rent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Water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Gas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Sewer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Trash/snow removal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Lawn maintenance</a:t>
            </a:r>
          </a:p>
          <a:p>
            <a:pPr lvl="0"/>
            <a:endParaRPr lang="en-US" sz="1600" dirty="0"/>
          </a:p>
          <a:p>
            <a:pPr lvl="0"/>
            <a:r>
              <a:rPr lang="en-US" sz="1600" b="1" u="sng" dirty="0" smtClean="0"/>
              <a:t>Not Included in the Monthly Rent</a:t>
            </a:r>
            <a:endParaRPr lang="en-US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Electricity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Cable/internet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Parking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0" y="1941800"/>
            <a:ext cx="2971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Prospect Avenue Apartments</a:t>
            </a:r>
            <a:endParaRPr lang="en-US" dirty="0"/>
          </a:p>
          <a:p>
            <a:pPr algn="ctr"/>
            <a:r>
              <a:rPr lang="en-US" dirty="0"/>
              <a:t>219 E. Prospect Ave </a:t>
            </a:r>
            <a:br>
              <a:rPr lang="en-US" dirty="0"/>
            </a:br>
            <a:r>
              <a:rPr lang="en-US" dirty="0"/>
              <a:t>State College, PA 16801</a:t>
            </a:r>
          </a:p>
          <a:p>
            <a:pPr algn="ctr"/>
            <a:r>
              <a:rPr lang="en-US" dirty="0"/>
              <a:t>The Apartment Store Real Estate Group </a:t>
            </a:r>
            <a:endParaRPr lang="en-US" dirty="0" smtClean="0"/>
          </a:p>
          <a:p>
            <a:pPr algn="ctr"/>
            <a:r>
              <a:rPr lang="en-US" dirty="0" smtClean="0"/>
              <a:t>866-746-3511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790652"/>
            <a:ext cx="3505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/>
              <a:t>Housing styles:</a:t>
            </a:r>
          </a:p>
          <a:p>
            <a:r>
              <a:rPr lang="en-US" sz="1600" dirty="0"/>
              <a:t>Apartment styles: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/>
              <a:t>Small unfurnished efficiency</a:t>
            </a:r>
          </a:p>
          <a:p>
            <a:pPr lvl="0"/>
            <a:r>
              <a:rPr lang="en-US" sz="1600" dirty="0" smtClean="0"/>
              <a:t>     $487/</a:t>
            </a:r>
            <a:r>
              <a:rPr lang="en-US" sz="1600" dirty="0"/>
              <a:t>month</a:t>
            </a:r>
          </a:p>
          <a:p>
            <a:endParaRPr lang="en-US" sz="16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/>
              <a:t>Regular unfurnished efficiency</a:t>
            </a:r>
          </a:p>
          <a:p>
            <a:pPr lvl="0"/>
            <a:r>
              <a:rPr lang="en-US" sz="1600" dirty="0" smtClean="0"/>
              <a:t>     $745/</a:t>
            </a:r>
            <a:r>
              <a:rPr lang="en-US" sz="1600" dirty="0"/>
              <a:t>month</a:t>
            </a:r>
          </a:p>
          <a:p>
            <a:r>
              <a:rPr lang="en-US" sz="1600" dirty="0"/>
              <a:t> 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/>
              <a:t>1 Bedroom unfurnished </a:t>
            </a:r>
          </a:p>
          <a:p>
            <a:pPr lvl="0"/>
            <a:r>
              <a:rPr lang="en-US" sz="1600" dirty="0" smtClean="0"/>
              <a:t>     $873/</a:t>
            </a:r>
            <a:r>
              <a:rPr lang="en-US" sz="1600" dirty="0"/>
              <a:t>month</a:t>
            </a:r>
          </a:p>
        </p:txBody>
      </p:sp>
      <p:pic>
        <p:nvPicPr>
          <p:cNvPr id="9" name="Picture 8" descr="prospec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42" y="152400"/>
            <a:ext cx="2382458" cy="178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160854" y="6581001"/>
            <a:ext cx="3970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www.apartmentstore.com/state-college/listing49.php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7205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97" y="189186"/>
            <a:ext cx="8229600" cy="801414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Retreat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505200" y="966952"/>
            <a:ext cx="5867400" cy="368124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b="1" u="sng" dirty="0" smtClean="0"/>
              <a:t>Features</a:t>
            </a:r>
            <a:r>
              <a:rPr lang="en-US" sz="2900" b="1" dirty="0" smtClean="0"/>
              <a:t>:</a:t>
            </a:r>
          </a:p>
          <a:p>
            <a:r>
              <a:rPr lang="en-US" sz="2900" dirty="0" smtClean="0"/>
              <a:t>Approx. 3.5 miles from Katz Building, 10 minute drive </a:t>
            </a:r>
          </a:p>
          <a:p>
            <a:r>
              <a:rPr lang="en-US" sz="2900" dirty="0" smtClean="0"/>
              <a:t>Cottage-style living with private bedrooms and bathrooms</a:t>
            </a:r>
          </a:p>
          <a:p>
            <a:r>
              <a:rPr lang="en-US" sz="2900" dirty="0" smtClean="0"/>
              <a:t>Cardio Space/Strength Center</a:t>
            </a:r>
          </a:p>
          <a:p>
            <a:r>
              <a:rPr lang="en-US" sz="2900" dirty="0" smtClean="0"/>
              <a:t>Clubhouse</a:t>
            </a:r>
          </a:p>
          <a:p>
            <a:r>
              <a:rPr lang="en-US" sz="2900" dirty="0" smtClean="0"/>
              <a:t>Game room, golf simulator</a:t>
            </a:r>
          </a:p>
          <a:p>
            <a:r>
              <a:rPr lang="en-US" sz="2900" dirty="0" smtClean="0"/>
              <a:t>Pet friendly (includes additional security deposit)</a:t>
            </a:r>
          </a:p>
          <a:p>
            <a:r>
              <a:rPr lang="en-US" sz="2900" dirty="0" smtClean="0"/>
              <a:t>Pool</a:t>
            </a:r>
          </a:p>
          <a:p>
            <a:r>
              <a:rPr lang="en-US" sz="2900" dirty="0" smtClean="0"/>
              <a:t>Racquetball, Bocce Ball, San Volleyball Court</a:t>
            </a:r>
          </a:p>
          <a:p>
            <a:r>
              <a:rPr lang="en-US" sz="2900" dirty="0" smtClean="0"/>
              <a:t>Sauna/Spa/Salon/Tanning</a:t>
            </a:r>
          </a:p>
          <a:p>
            <a:r>
              <a:rPr lang="en-US" sz="2900" dirty="0" err="1" smtClean="0"/>
              <a:t>Wifi</a:t>
            </a:r>
            <a:r>
              <a:rPr lang="en-US" sz="2900" dirty="0" smtClean="0"/>
              <a:t> Internet Access</a:t>
            </a:r>
          </a:p>
          <a:p>
            <a:r>
              <a:rPr lang="en-US" sz="2900" dirty="0" smtClean="0"/>
              <a:t>Full kitchen</a:t>
            </a:r>
          </a:p>
          <a:p>
            <a:r>
              <a:rPr lang="en-US" sz="2900" dirty="0" smtClean="0"/>
              <a:t>Faux wood flooring in living room and kitchen</a:t>
            </a:r>
          </a:p>
          <a:p>
            <a:r>
              <a:rPr lang="en-US" sz="2900" dirty="0" smtClean="0"/>
              <a:t>Full size washer and drying in each cottage</a:t>
            </a:r>
          </a:p>
          <a:p>
            <a:endParaRPr lang="en-US" sz="22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057400" cy="2057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228600" y="2362200"/>
            <a:ext cx="2743200" cy="1676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 smtClean="0"/>
              <a:t>The Retreat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1800" dirty="0" smtClean="0"/>
              <a:t>300 </a:t>
            </a:r>
            <a:r>
              <a:rPr lang="en-US" sz="1800" dirty="0" err="1" smtClean="0"/>
              <a:t>Waupelani</a:t>
            </a:r>
            <a:r>
              <a:rPr lang="en-US" sz="1800" dirty="0" smtClean="0"/>
              <a:t> Drive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1800" dirty="0" smtClean="0"/>
              <a:t>State College, PA 16801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1800" dirty="0" smtClean="0"/>
              <a:t>(814) 231-0871</a:t>
            </a:r>
          </a:p>
          <a:p>
            <a:pPr marL="0" indent="0">
              <a:buFont typeface="Arial" pitchFamily="34" charset="0"/>
              <a:buNone/>
            </a:pP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5715000" y="654400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3"/>
              </a:rPr>
              <a:t>http://</a:t>
            </a:r>
            <a:r>
              <a:rPr lang="en-US" sz="1000" dirty="0" smtClean="0">
                <a:hlinkClick r:id="rId3"/>
              </a:rPr>
              <a:t>www.retreatstatecollege.com/index.php/prop/home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0" y="4415319"/>
            <a:ext cx="48006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/>
              <a:t>Included in Monthly Rent</a:t>
            </a:r>
            <a:r>
              <a:rPr lang="en-US" sz="1400" b="1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/>
              <a:t>High speed internet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/>
              <a:t>Basic cable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/>
              <a:t>Pest control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/>
              <a:t>Trash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/>
              <a:t>Access to all Retreat amenities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/>
              <a:t>Parking</a:t>
            </a:r>
          </a:p>
          <a:p>
            <a:endParaRPr lang="en-US" sz="1400" dirty="0"/>
          </a:p>
          <a:p>
            <a:r>
              <a:rPr lang="en-US" sz="1400" b="1" u="sng" dirty="0"/>
              <a:t>Not Included in Monthly Rent</a:t>
            </a:r>
            <a:r>
              <a:rPr lang="en-US" sz="1400" b="1" dirty="0"/>
              <a:t>:</a:t>
            </a: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Electricity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Gas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1228" y="3981951"/>
            <a:ext cx="36195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/>
              <a:t>Housing Options</a:t>
            </a:r>
            <a:r>
              <a:rPr lang="en-US" sz="1400" dirty="0"/>
              <a:t>:</a:t>
            </a:r>
          </a:p>
          <a:p>
            <a:r>
              <a:rPr lang="en-US" sz="1400" dirty="0"/>
              <a:t>5 BR/5Bath: $705/person/month</a:t>
            </a:r>
          </a:p>
          <a:p>
            <a:endParaRPr lang="en-US" sz="1400" dirty="0"/>
          </a:p>
          <a:p>
            <a:r>
              <a:rPr lang="en-US" sz="1400" dirty="0"/>
              <a:t>5 BR/5.5 Bath: $730/person/month</a:t>
            </a:r>
          </a:p>
          <a:p>
            <a:endParaRPr lang="en-US" sz="1400" dirty="0"/>
          </a:p>
          <a:p>
            <a:r>
              <a:rPr lang="en-US" sz="1400" dirty="0"/>
              <a:t>4 BR/4Bath: $725/person/month</a:t>
            </a:r>
          </a:p>
          <a:p>
            <a:endParaRPr lang="en-US" sz="1400" dirty="0"/>
          </a:p>
          <a:p>
            <a:r>
              <a:rPr lang="en-US" sz="1400" dirty="0"/>
              <a:t>4 BR/4.5 Bath: $755/person/month</a:t>
            </a:r>
          </a:p>
          <a:p>
            <a:endParaRPr lang="en-US" sz="1400" dirty="0"/>
          </a:p>
          <a:p>
            <a:r>
              <a:rPr lang="en-US" sz="1400" dirty="0"/>
              <a:t>3 BR/3 Bath: $790/person/month</a:t>
            </a:r>
          </a:p>
          <a:p>
            <a:endParaRPr lang="en-US" sz="1400" dirty="0"/>
          </a:p>
          <a:p>
            <a:r>
              <a:rPr lang="en-US" sz="1400" dirty="0"/>
              <a:t>2 BR/2.5 Bath: $915/person/month</a:t>
            </a:r>
          </a:p>
        </p:txBody>
      </p:sp>
    </p:spTree>
    <p:extLst>
      <p:ext uri="{BB962C8B-B14F-4D97-AF65-F5344CB8AC3E}">
        <p14:creationId xmlns:p14="http://schemas.microsoft.com/office/powerpoint/2010/main" val="3366396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27467"/>
            <a:ext cx="6324600" cy="109173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Sundown Apartments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05200" y="762000"/>
            <a:ext cx="5257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u="sng" dirty="0" smtClean="0"/>
              <a:t>Features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Approx. 3.3 miles from Katz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10 </a:t>
            </a:r>
            <a:r>
              <a:rPr lang="en-US" sz="1600" dirty="0"/>
              <a:t>minute drive to campus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Right on </a:t>
            </a:r>
            <a:r>
              <a:rPr lang="en-US" sz="1600" dirty="0" err="1"/>
              <a:t>Waupelani</a:t>
            </a:r>
            <a:r>
              <a:rPr lang="en-US" sz="1600" dirty="0"/>
              <a:t> CATA Bus Route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Great for single students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Very quiet neighborhood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Across the street from State College </a:t>
            </a:r>
            <a:r>
              <a:rPr lang="en-US" sz="1600" dirty="0" smtClean="0"/>
              <a:t>YMCA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Either patio or balcony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Window coverings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Fully equipped kitchens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Wall to wall carpeting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A/C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On-site </a:t>
            </a:r>
            <a:r>
              <a:rPr lang="en-US" sz="1600" dirty="0" smtClean="0"/>
              <a:t>Laundry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No pets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505200" y="430345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u="sng" dirty="0"/>
              <a:t>Included in the Monthly Rent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Water/Sewer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Trash/Snow removal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 smtClean="0"/>
              <a:t>Parking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 smtClean="0"/>
              <a:t>Lawn Maintenance</a:t>
            </a:r>
            <a:endParaRPr lang="en-US" sz="1600" dirty="0"/>
          </a:p>
          <a:p>
            <a:pPr lvl="0"/>
            <a:endParaRPr lang="en-US" sz="1600" dirty="0"/>
          </a:p>
          <a:p>
            <a:pPr lvl="0"/>
            <a:r>
              <a:rPr lang="en-US" sz="1600" b="1" u="sng" dirty="0" smtClean="0"/>
              <a:t>Not Included in the Monthly Rent</a:t>
            </a:r>
            <a:endParaRPr lang="en-US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Electricity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Heat/hot water</a:t>
            </a:r>
            <a:endParaRPr lang="en-US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Cable/internet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752600"/>
            <a:ext cx="2971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Sundown Apartments</a:t>
            </a:r>
            <a:endParaRPr lang="en-US" dirty="0"/>
          </a:p>
          <a:p>
            <a:pPr algn="ctr"/>
            <a:r>
              <a:rPr lang="en-US" dirty="0" smtClean="0"/>
              <a:t>720 Stratford Drive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State College, PA </a:t>
            </a:r>
            <a:r>
              <a:rPr lang="en-US" dirty="0" smtClean="0"/>
              <a:t>16801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Apartment Store Real Estate Group</a:t>
            </a:r>
          </a:p>
          <a:p>
            <a:pPr algn="ctr"/>
            <a:r>
              <a:rPr lang="en-US" dirty="0" smtClean="0"/>
              <a:t>(800) 553-2539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629323"/>
            <a:ext cx="350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smtClean="0"/>
              <a:t>Housing styles:</a:t>
            </a:r>
          </a:p>
          <a:p>
            <a:r>
              <a:rPr lang="en-US" sz="1600" dirty="0" smtClean="0"/>
              <a:t>1 </a:t>
            </a:r>
            <a:r>
              <a:rPr lang="en-US" sz="1600" dirty="0"/>
              <a:t>Apartment Style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1 Bedroom Unfurnished</a:t>
            </a:r>
          </a:p>
          <a:p>
            <a:pPr lvl="0"/>
            <a:r>
              <a:rPr lang="en-US" sz="1600" dirty="0" smtClean="0"/>
              <a:t>      $779</a:t>
            </a:r>
            <a:r>
              <a:rPr lang="en-US" sz="1600" dirty="0"/>
              <a:t>/month</a:t>
            </a:r>
          </a:p>
        </p:txBody>
      </p:sp>
      <p:pic>
        <p:nvPicPr>
          <p:cNvPr id="9" name="Picture 8" descr="sundow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24" y="156884"/>
            <a:ext cx="2578476" cy="1599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173554" y="6581001"/>
            <a:ext cx="3970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www.apartmentstore.com/state-college/listing50.php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27993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27467"/>
            <a:ext cx="6324600" cy="109173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Toftrees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05200" y="762000"/>
            <a:ext cx="5257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u="sng" dirty="0" smtClean="0"/>
              <a:t>Features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Approx. 3.2 miles from Katz Building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8</a:t>
            </a:r>
            <a:r>
              <a:rPr lang="en-US" sz="1600" dirty="0" smtClean="0"/>
              <a:t> minute drive to campus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Properties Include:  </a:t>
            </a:r>
            <a:r>
              <a:rPr lang="en-US" sz="1600" dirty="0" err="1"/>
              <a:t>Cricklewood</a:t>
            </a:r>
            <a:r>
              <a:rPr lang="en-US" sz="1600" dirty="0"/>
              <a:t>, </a:t>
            </a:r>
            <a:r>
              <a:rPr lang="en-US" sz="1600" dirty="0" err="1"/>
              <a:t>Parkgate</a:t>
            </a:r>
            <a:r>
              <a:rPr lang="en-US" sz="1600" dirty="0"/>
              <a:t>, Hillside, Squirrel Run, Fox Run, and </a:t>
            </a:r>
            <a:r>
              <a:rPr lang="en-US" sz="1600" dirty="0" err="1"/>
              <a:t>Wildrige</a:t>
            </a:r>
            <a:r>
              <a:rPr lang="en-US" sz="1600" dirty="0"/>
              <a:t>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Quiet Location near </a:t>
            </a:r>
            <a:r>
              <a:rPr lang="en-US" sz="1600" dirty="0" err="1"/>
              <a:t>Toftrees</a:t>
            </a:r>
            <a:r>
              <a:rPr lang="en-US" sz="1600" dirty="0"/>
              <a:t> Golf </a:t>
            </a:r>
            <a:r>
              <a:rPr lang="en-US" sz="1600" dirty="0" smtClean="0"/>
              <a:t>Course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Fireplaces Available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Whirlpool Tub Available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Washer/Dryer in Select Units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Pets Welcome (additional fees apply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505200" y="34290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u="sng" dirty="0"/>
              <a:t>Included in the Monthly Rent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Water/Sewer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Trash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24 Hour Emergency Maintenance </a:t>
            </a:r>
          </a:p>
          <a:p>
            <a:pPr lvl="0"/>
            <a:endParaRPr lang="en-US" sz="1600" dirty="0"/>
          </a:p>
          <a:p>
            <a:pPr lvl="0"/>
            <a:r>
              <a:rPr lang="en-US" sz="1600" b="1" u="sng" dirty="0" smtClean="0"/>
              <a:t>Not Included in the Monthly Rent</a:t>
            </a:r>
            <a:endParaRPr lang="en-US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Electricity </a:t>
            </a:r>
            <a:endParaRPr lang="en-US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Cable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Phone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Internet </a:t>
            </a:r>
          </a:p>
        </p:txBody>
      </p:sp>
      <p:sp>
        <p:nvSpPr>
          <p:cNvPr id="7" name="Rectangle 6"/>
          <p:cNvSpPr/>
          <p:nvPr/>
        </p:nvSpPr>
        <p:spPr>
          <a:xfrm>
            <a:off x="-8968" y="2000071"/>
            <a:ext cx="2971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Toftrees</a:t>
            </a:r>
            <a:endParaRPr lang="en-US" dirty="0" smtClean="0"/>
          </a:p>
          <a:p>
            <a:pPr algn="ctr"/>
            <a:r>
              <a:rPr lang="en-US" dirty="0" smtClean="0"/>
              <a:t>501 </a:t>
            </a:r>
            <a:r>
              <a:rPr lang="en-US" dirty="0" err="1" smtClean="0"/>
              <a:t>Toftrees</a:t>
            </a:r>
            <a:r>
              <a:rPr lang="en-US" dirty="0" smtClean="0"/>
              <a:t> Ave., Suite 102</a:t>
            </a:r>
          </a:p>
          <a:p>
            <a:pPr algn="ctr"/>
            <a:r>
              <a:rPr lang="en-US" dirty="0" smtClean="0"/>
              <a:t>State College, PA 16802</a:t>
            </a:r>
            <a:br>
              <a:rPr lang="en-US" dirty="0" smtClean="0"/>
            </a:br>
            <a:r>
              <a:rPr lang="en-US" dirty="0" smtClean="0"/>
              <a:t>(814) 237-5881</a:t>
            </a:r>
          </a:p>
          <a:p>
            <a:pPr algn="ctr"/>
            <a:r>
              <a:rPr lang="en-US" dirty="0" smtClean="0"/>
              <a:t>(888)-254-1255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477399"/>
            <a:ext cx="3657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/>
              <a:t>Housing styles:</a:t>
            </a:r>
          </a:p>
          <a:p>
            <a:r>
              <a:rPr lang="en-US" sz="1600" dirty="0"/>
              <a:t>Apartment styles: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Studio - $753 - $886/month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1 Bed/ 1 </a:t>
            </a:r>
            <a:r>
              <a:rPr lang="en-US" sz="1600" dirty="0" smtClean="0"/>
              <a:t>Bath - $845-$1073/month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2 Bed/ 1 </a:t>
            </a:r>
            <a:r>
              <a:rPr lang="en-US" sz="1600" dirty="0" smtClean="0"/>
              <a:t>Bath - $870-</a:t>
            </a:r>
            <a:r>
              <a:rPr lang="en-US" sz="1600" dirty="0"/>
              <a:t>$</a:t>
            </a:r>
            <a:r>
              <a:rPr lang="en-US" sz="1600" dirty="0" smtClean="0"/>
              <a:t>1050/month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2 Bed/ 1.5 </a:t>
            </a:r>
            <a:r>
              <a:rPr lang="en-US" sz="1600" dirty="0" smtClean="0"/>
              <a:t>Bath - $958-</a:t>
            </a:r>
            <a:r>
              <a:rPr lang="en-US" sz="1600" dirty="0"/>
              <a:t>$</a:t>
            </a:r>
            <a:r>
              <a:rPr lang="en-US" sz="1600" dirty="0" smtClean="0"/>
              <a:t>1098/month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2 Bed/ 2 </a:t>
            </a:r>
            <a:r>
              <a:rPr lang="en-US" sz="1600" dirty="0" smtClean="0"/>
              <a:t>Bath - $1073-$1268/month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3 Bed/ 1.5 Bath- $999-$1186/month</a:t>
            </a:r>
            <a:endParaRPr lang="en-US" sz="1600" dirty="0"/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1" y="153491"/>
            <a:ext cx="2266950" cy="1846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365419" y="6581001"/>
            <a:ext cx="2778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http://locations.rentberger.com/toftrees</a:t>
            </a:r>
            <a:r>
              <a:rPr lang="en-US" sz="1200" dirty="0" smtClean="0">
                <a:hlinkClick r:id="rId3"/>
              </a:rPr>
              <a:t>/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16270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27467"/>
            <a:ext cx="5410200" cy="109173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Toftrees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Apartments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05200" y="762000"/>
            <a:ext cx="5257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u="sng" dirty="0" smtClean="0"/>
              <a:t>Features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Approx. 3 miles from Katz Building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Easy </a:t>
            </a:r>
            <a:r>
              <a:rPr lang="en-US" sz="1600" dirty="0"/>
              <a:t>Access to </a:t>
            </a:r>
            <a:r>
              <a:rPr lang="en-US" sz="1600" dirty="0" err="1"/>
              <a:t>Toftrees</a:t>
            </a:r>
            <a:r>
              <a:rPr lang="en-US" sz="1600" dirty="0"/>
              <a:t> CATA Bus Line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10 Minute Drive to Campus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Quiet environment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Spacious </a:t>
            </a:r>
            <a:r>
              <a:rPr lang="en-US" sz="1600" dirty="0"/>
              <a:t>rooms, enclosed patios, fully equipped kitchens, washer and dryer connections, pet-friendly</a:t>
            </a:r>
            <a:r>
              <a:rPr lang="en-US" sz="1600" dirty="0" smtClean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Need Pet Approval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Walking trials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505200" y="3130927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u="sng" dirty="0"/>
              <a:t>Included in the Monthly Rent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en-US" sz="1600" dirty="0" smtClean="0"/>
              <a:t> Heat</a:t>
            </a:r>
            <a:endParaRPr lang="en-US" sz="1600" dirty="0"/>
          </a:p>
          <a:p>
            <a:pPr marL="171450" lvl="0" indent="-171450">
              <a:buFont typeface="Wingdings" pitchFamily="2" charset="2"/>
              <a:buChar char="ü"/>
            </a:pPr>
            <a:r>
              <a:rPr lang="en-US" sz="1600" dirty="0" smtClean="0"/>
              <a:t> Water</a:t>
            </a:r>
            <a:endParaRPr lang="en-US" sz="1600" dirty="0"/>
          </a:p>
          <a:p>
            <a:pPr marL="171450" lvl="0" indent="-171450">
              <a:buFont typeface="Wingdings" pitchFamily="2" charset="2"/>
              <a:buChar char="ü"/>
            </a:pPr>
            <a:r>
              <a:rPr lang="en-US" sz="1600" dirty="0" smtClean="0"/>
              <a:t> Garbage </a:t>
            </a:r>
            <a:r>
              <a:rPr lang="en-US" sz="1600" dirty="0"/>
              <a:t>Removal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en-US" sz="1600" dirty="0" smtClean="0"/>
              <a:t> Snow Removal</a:t>
            </a:r>
            <a:endParaRPr lang="en-US" sz="1600" dirty="0"/>
          </a:p>
          <a:p>
            <a:pPr marL="171450" lvl="0" indent="-171450">
              <a:buFont typeface="Wingdings" pitchFamily="2" charset="2"/>
              <a:buChar char="ü"/>
            </a:pPr>
            <a:r>
              <a:rPr lang="en-US" sz="1600" dirty="0" smtClean="0"/>
              <a:t> Parking</a:t>
            </a:r>
            <a:endParaRPr lang="en-US" sz="1600" dirty="0"/>
          </a:p>
          <a:p>
            <a:pPr marL="171450" lvl="0" indent="-171450">
              <a:buFont typeface="Wingdings" pitchFamily="2" charset="2"/>
              <a:buChar char="ü"/>
            </a:pPr>
            <a:r>
              <a:rPr lang="en-US" sz="1600" dirty="0" smtClean="0"/>
              <a:t>Most </a:t>
            </a:r>
            <a:r>
              <a:rPr lang="en-US" sz="1600" dirty="0"/>
              <a:t>buildings include all utilities. There are also some units with a washer and dryer for an additional $14/month</a:t>
            </a:r>
            <a:r>
              <a:rPr lang="en-US" sz="1600" dirty="0" smtClean="0"/>
              <a:t>.</a:t>
            </a:r>
          </a:p>
          <a:p>
            <a:pPr marL="171450" lvl="0" indent="-171450">
              <a:buFont typeface="Wingdings" pitchFamily="2" charset="2"/>
              <a:buChar char="ü"/>
            </a:pPr>
            <a:endParaRPr lang="en-US" sz="1600" dirty="0"/>
          </a:p>
          <a:p>
            <a:pPr lvl="0"/>
            <a:r>
              <a:rPr lang="en-US" sz="1600" b="1" u="sng" dirty="0"/>
              <a:t>Not Included in Monthly Rent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Electricity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Cable/internet</a:t>
            </a:r>
          </a:p>
          <a:p>
            <a:pPr lvl="0"/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-35858" y="1941800"/>
            <a:ext cx="274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Toftrees</a:t>
            </a:r>
            <a:r>
              <a:rPr lang="en-US" b="1" dirty="0" smtClean="0"/>
              <a:t> Apartments</a:t>
            </a:r>
            <a:endParaRPr lang="en-US" dirty="0"/>
          </a:p>
          <a:p>
            <a:pPr algn="ctr"/>
            <a:r>
              <a:rPr lang="en-US" dirty="0" smtClean="0"/>
              <a:t>701 </a:t>
            </a:r>
            <a:r>
              <a:rPr lang="en-US" dirty="0" err="1" smtClean="0"/>
              <a:t>Cricklewood</a:t>
            </a:r>
            <a:r>
              <a:rPr lang="en-US" dirty="0" smtClean="0"/>
              <a:t> Drive</a:t>
            </a:r>
          </a:p>
          <a:p>
            <a:pPr algn="ctr"/>
            <a:r>
              <a:rPr lang="en-US" dirty="0" smtClean="0"/>
              <a:t>State College, PA 16803</a:t>
            </a:r>
          </a:p>
          <a:p>
            <a:pPr algn="ctr"/>
            <a:r>
              <a:rPr lang="en-US" dirty="0" smtClean="0"/>
              <a:t>814-237-5598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200400"/>
            <a:ext cx="3505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/>
              <a:t>Housing styles:</a:t>
            </a:r>
          </a:p>
          <a:p>
            <a:r>
              <a:rPr lang="en-US" sz="1200" dirty="0"/>
              <a:t>Housing styles:</a:t>
            </a:r>
          </a:p>
          <a:p>
            <a:pPr lvl="0"/>
            <a:r>
              <a:rPr lang="en-US" sz="1200" b="1" dirty="0"/>
              <a:t>Single Family Townhomes - Cooper’s Pond</a:t>
            </a:r>
            <a:endParaRPr lang="en-US" sz="1200" dirty="0"/>
          </a:p>
          <a:p>
            <a:pPr lvl="0"/>
            <a:r>
              <a:rPr lang="en-US" sz="1200" dirty="0"/>
              <a:t>2 Bedroom 1 ½ </a:t>
            </a:r>
            <a:r>
              <a:rPr lang="en-US" sz="1200" dirty="0" smtClean="0"/>
              <a:t>Bath - $1,240/month</a:t>
            </a:r>
            <a:endParaRPr lang="en-US" sz="1200" dirty="0"/>
          </a:p>
          <a:p>
            <a:pPr lvl="0"/>
            <a:r>
              <a:rPr lang="en-US" sz="1200" dirty="0"/>
              <a:t>3 Bedroom 1 ½ </a:t>
            </a:r>
            <a:r>
              <a:rPr lang="en-US" sz="1200" dirty="0" smtClean="0"/>
              <a:t>Bath -$1,285/month</a:t>
            </a:r>
            <a:endParaRPr lang="en-US" sz="1200" dirty="0"/>
          </a:p>
          <a:p>
            <a:pPr lvl="0"/>
            <a:r>
              <a:rPr lang="en-US" sz="1200" dirty="0"/>
              <a:t>3 Bedroom 2 ½ </a:t>
            </a:r>
            <a:r>
              <a:rPr lang="en-US" sz="1200" dirty="0" smtClean="0"/>
              <a:t>Bath -$1,495/month</a:t>
            </a:r>
            <a:endParaRPr lang="en-US" sz="1200" dirty="0"/>
          </a:p>
          <a:p>
            <a:pPr lvl="0"/>
            <a:r>
              <a:rPr lang="en-US" sz="1200" dirty="0"/>
              <a:t>3 Bedroom 2 </a:t>
            </a:r>
            <a:r>
              <a:rPr lang="en-US" sz="1200" dirty="0" smtClean="0"/>
              <a:t>Bath - $1,515/month</a:t>
            </a:r>
            <a:endParaRPr lang="en-US" sz="1200" dirty="0"/>
          </a:p>
          <a:p>
            <a:r>
              <a:rPr lang="en-US" sz="1200" dirty="0"/>
              <a:t> </a:t>
            </a:r>
          </a:p>
          <a:p>
            <a:pPr lvl="0"/>
            <a:r>
              <a:rPr lang="en-US" sz="1200" b="1" dirty="0"/>
              <a:t>Single Student Apartments – Turtle Creek</a:t>
            </a:r>
            <a:endParaRPr lang="en-US" sz="1200" dirty="0"/>
          </a:p>
          <a:p>
            <a:pPr lvl="0"/>
            <a:r>
              <a:rPr lang="en-US" sz="1200" dirty="0"/>
              <a:t>Studio </a:t>
            </a:r>
            <a:r>
              <a:rPr lang="en-US" sz="1200" dirty="0" smtClean="0"/>
              <a:t> - $835</a:t>
            </a:r>
            <a:r>
              <a:rPr lang="en-US" sz="1200" dirty="0"/>
              <a:t>/month</a:t>
            </a:r>
          </a:p>
          <a:p>
            <a:pPr lvl="0"/>
            <a:r>
              <a:rPr lang="en-US" sz="1200" dirty="0"/>
              <a:t>1 Bedroom 1 </a:t>
            </a:r>
            <a:r>
              <a:rPr lang="en-US" sz="1200" dirty="0" smtClean="0"/>
              <a:t>Bath - $1,130/month</a:t>
            </a:r>
            <a:endParaRPr lang="en-US" sz="1200" dirty="0"/>
          </a:p>
          <a:p>
            <a:pPr lvl="0"/>
            <a:r>
              <a:rPr lang="en-US" sz="1200" dirty="0"/>
              <a:t>2 Bedroom 1  or 1 ½ </a:t>
            </a:r>
            <a:r>
              <a:rPr lang="en-US" sz="1200" dirty="0" smtClean="0"/>
              <a:t>Bath -$1,200/month</a:t>
            </a:r>
            <a:endParaRPr lang="en-US" sz="1200" dirty="0"/>
          </a:p>
          <a:p>
            <a:pPr lvl="0"/>
            <a:r>
              <a:rPr lang="en-US" sz="1200" dirty="0"/>
              <a:t>3 Bedroom 1 ½ </a:t>
            </a:r>
            <a:r>
              <a:rPr lang="en-US" sz="1200" dirty="0" smtClean="0"/>
              <a:t>Bath - $1,470/month</a:t>
            </a:r>
            <a:endParaRPr lang="en-US" sz="1200" dirty="0"/>
          </a:p>
          <a:p>
            <a:r>
              <a:rPr lang="en-US" sz="1200" dirty="0"/>
              <a:t> </a:t>
            </a:r>
          </a:p>
          <a:p>
            <a:pPr lvl="0"/>
            <a:r>
              <a:rPr lang="en-US" sz="1200" b="1" dirty="0"/>
              <a:t>Single Student Housing</a:t>
            </a:r>
            <a:r>
              <a:rPr lang="en-US" sz="1200" dirty="0"/>
              <a:t>:</a:t>
            </a:r>
          </a:p>
          <a:p>
            <a:pPr lvl="0"/>
            <a:r>
              <a:rPr lang="en-US" sz="1200" dirty="0"/>
              <a:t>4 Bedroom 2 Bath </a:t>
            </a:r>
            <a:r>
              <a:rPr lang="en-US" sz="1200" dirty="0" smtClean="0"/>
              <a:t>Suites - $750/student/month</a:t>
            </a:r>
            <a:endParaRPr lang="en-US" sz="1200" dirty="0"/>
          </a:p>
        </p:txBody>
      </p:sp>
      <p:pic>
        <p:nvPicPr>
          <p:cNvPr id="9" name="Picture 8" descr="toftre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5" y="146804"/>
            <a:ext cx="2409825" cy="180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588673" y="6588258"/>
            <a:ext cx="2548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www.toftreesapartments.com/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51552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27467"/>
            <a:ext cx="6324600" cy="109173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Towneview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Apartments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762000"/>
            <a:ext cx="5257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u="sng" dirty="0" smtClean="0"/>
              <a:t>Features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Approx. 2.8 miles from Katz Building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10 minute drive to campus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Quiet </a:t>
            </a:r>
            <a:r>
              <a:rPr lang="en-US" sz="1600" dirty="0"/>
              <a:t>neighborhood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Accessible from CATA bus </a:t>
            </a:r>
            <a:r>
              <a:rPr lang="en-US" sz="1600" dirty="0" smtClean="0"/>
              <a:t>route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Fully equipped kitchens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On-site laundry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CATA </a:t>
            </a:r>
            <a:r>
              <a:rPr lang="en-US" sz="1600" dirty="0"/>
              <a:t>bus pass $10/month</a:t>
            </a:r>
          </a:p>
          <a:p>
            <a:pPr lvl="0"/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505200" y="3276600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u="sng" dirty="0"/>
              <a:t>Included in the Monthly Rent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Heat (All units except 2 Bedroom Loft and 3 Bedroom 2 Level)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Water/sewer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Gas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Trash/snow removal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Expanded cable</a:t>
            </a:r>
          </a:p>
          <a:p>
            <a:pPr lvl="0"/>
            <a:endParaRPr lang="en-US" sz="1600" dirty="0"/>
          </a:p>
          <a:p>
            <a:pPr lvl="0"/>
            <a:r>
              <a:rPr lang="en-US" sz="1600" b="1" u="sng" dirty="0" smtClean="0"/>
              <a:t>Not Included in the Monthly Rent</a:t>
            </a:r>
            <a:endParaRPr lang="en-US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Electricity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Internet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On-site parking </a:t>
            </a:r>
            <a:r>
              <a:rPr lang="en-US" sz="1600" dirty="0" smtClean="0"/>
              <a:t>$40/month</a:t>
            </a:r>
            <a:endParaRPr lang="en-US" sz="1600" dirty="0"/>
          </a:p>
          <a:p>
            <a:pPr marL="285750" lvl="0" indent="-285750"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-8968" y="2000071"/>
            <a:ext cx="29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Townview</a:t>
            </a:r>
            <a:r>
              <a:rPr lang="en-US" b="1" dirty="0" smtClean="0"/>
              <a:t> Apartments</a:t>
            </a:r>
            <a:endParaRPr lang="en-US" dirty="0" smtClean="0"/>
          </a:p>
          <a:p>
            <a:pPr algn="ctr"/>
            <a:r>
              <a:rPr lang="en-US" dirty="0" smtClean="0"/>
              <a:t>200 Bradley Avenue </a:t>
            </a:r>
          </a:p>
          <a:p>
            <a:pPr algn="ctr"/>
            <a:r>
              <a:rPr lang="en-US" dirty="0" smtClean="0"/>
              <a:t>State College, PA 16801</a:t>
            </a:r>
            <a:br>
              <a:rPr lang="en-US" dirty="0" smtClean="0"/>
            </a:br>
            <a:r>
              <a:rPr lang="en-US" dirty="0" smtClean="0"/>
              <a:t>(814) 238-7211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262967"/>
            <a:ext cx="3505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/>
              <a:t>Housing styles:</a:t>
            </a:r>
          </a:p>
          <a:p>
            <a:r>
              <a:rPr lang="en-US" sz="1600" dirty="0"/>
              <a:t>Apartment styles: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/>
              <a:t>1 Bedroom </a:t>
            </a:r>
            <a:endParaRPr lang="en-US" sz="1200" dirty="0" smtClean="0"/>
          </a:p>
          <a:p>
            <a:pPr lvl="0"/>
            <a:r>
              <a:rPr lang="en-US" sz="1200" dirty="0"/>
              <a:t> </a:t>
            </a:r>
            <a:r>
              <a:rPr lang="en-US" sz="1200" dirty="0" smtClean="0"/>
              <a:t>   $700-$775 unfurnished </a:t>
            </a:r>
            <a:r>
              <a:rPr lang="en-US" sz="1200" dirty="0"/>
              <a:t>or </a:t>
            </a:r>
            <a:endParaRPr lang="en-US" sz="1200" dirty="0" smtClean="0"/>
          </a:p>
          <a:p>
            <a:pPr lvl="0"/>
            <a:r>
              <a:rPr lang="en-US" sz="1200" dirty="0"/>
              <a:t> </a:t>
            </a:r>
            <a:r>
              <a:rPr lang="en-US" sz="1200" dirty="0" smtClean="0"/>
              <a:t>   $730-$785/month </a:t>
            </a:r>
            <a:r>
              <a:rPr lang="en-US" sz="1200" dirty="0"/>
              <a:t>furnished</a:t>
            </a:r>
          </a:p>
          <a:p>
            <a:endParaRPr lang="en-US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/>
              <a:t>1 Bedroom Full Kitchen 1 Bath</a:t>
            </a:r>
          </a:p>
          <a:p>
            <a:pPr lvl="0"/>
            <a:r>
              <a:rPr lang="en-US" sz="1200" dirty="0" smtClean="0"/>
              <a:t>    $775/month </a:t>
            </a:r>
            <a:r>
              <a:rPr lang="en-US" sz="1200" dirty="0"/>
              <a:t>unfurnished or </a:t>
            </a:r>
            <a:r>
              <a:rPr lang="en-US" sz="1200" dirty="0" smtClean="0"/>
              <a:t>$805/month </a:t>
            </a:r>
            <a:r>
              <a:rPr lang="en-US" sz="1200" dirty="0"/>
              <a:t>furnished</a:t>
            </a:r>
          </a:p>
          <a:p>
            <a:r>
              <a:rPr lang="en-US" sz="1200" dirty="0"/>
              <a:t> 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/>
              <a:t>2 Bedroom 1 Bath</a:t>
            </a:r>
          </a:p>
          <a:p>
            <a:pPr lvl="0"/>
            <a:r>
              <a:rPr lang="en-US" sz="1200" dirty="0" smtClean="0"/>
              <a:t>    $840-$905/ </a:t>
            </a:r>
            <a:r>
              <a:rPr lang="en-US" sz="1200" dirty="0"/>
              <a:t>month unfurnished or $</a:t>
            </a:r>
            <a:r>
              <a:rPr lang="en-US" sz="1200" dirty="0" smtClean="0"/>
              <a:t>870 -  </a:t>
            </a:r>
          </a:p>
          <a:p>
            <a:pPr lvl="0"/>
            <a:r>
              <a:rPr lang="en-US" sz="1200" dirty="0"/>
              <a:t> </a:t>
            </a:r>
            <a:r>
              <a:rPr lang="en-US" sz="1200" dirty="0" smtClean="0"/>
              <a:t>   $1,085/month </a:t>
            </a:r>
            <a:r>
              <a:rPr lang="en-US" sz="1200" dirty="0"/>
              <a:t>furnished</a:t>
            </a:r>
          </a:p>
          <a:p>
            <a:r>
              <a:rPr lang="en-US" sz="1200" dirty="0"/>
              <a:t> 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/>
              <a:t>3 Bedroom 1 ½  Bath</a:t>
            </a:r>
          </a:p>
          <a:p>
            <a:pPr lvl="0"/>
            <a:r>
              <a:rPr lang="en-US" sz="1200" dirty="0" smtClean="0"/>
              <a:t>     $1,145/month </a:t>
            </a:r>
            <a:r>
              <a:rPr lang="en-US" sz="1200" dirty="0"/>
              <a:t>unfurnished up to $</a:t>
            </a:r>
            <a:r>
              <a:rPr lang="en-US" sz="1200" dirty="0" smtClean="0"/>
              <a:t>1,335/month   </a:t>
            </a:r>
          </a:p>
          <a:p>
            <a:pPr lvl="0"/>
            <a:r>
              <a:rPr lang="en-US" sz="1200" dirty="0"/>
              <a:t> </a:t>
            </a:r>
            <a:r>
              <a:rPr lang="en-US" sz="1200" dirty="0" smtClean="0"/>
              <a:t>    furnished</a:t>
            </a:r>
            <a:endParaRPr lang="en-US" sz="1200" dirty="0"/>
          </a:p>
        </p:txBody>
      </p:sp>
      <p:pic>
        <p:nvPicPr>
          <p:cNvPr id="11" name="Picture 10" descr="tow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8" y="116541"/>
            <a:ext cx="2504473" cy="1883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0" y="6553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www.apartmentsstatecollege.com/property.php?id=43</a:t>
            </a: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074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27467"/>
            <a:ext cx="6324600" cy="109173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Vairo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Village Apartments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05200" y="762000"/>
            <a:ext cx="52578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u="sng" dirty="0" smtClean="0"/>
              <a:t>Features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Approx. 3.2 miles from Katz Building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10 minute drive to campus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Access to </a:t>
            </a:r>
            <a:r>
              <a:rPr lang="en-US" sz="1600" dirty="0" err="1"/>
              <a:t>Vairo</a:t>
            </a:r>
            <a:r>
              <a:rPr lang="en-US" sz="1600" dirty="0"/>
              <a:t> CATA Bus Route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Very quiet </a:t>
            </a:r>
            <a:r>
              <a:rPr lang="en-US" sz="1600" dirty="0" smtClean="0"/>
              <a:t>environment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Picnic Area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On-site laundry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Wall to wall carpeting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24 hour </a:t>
            </a:r>
            <a:r>
              <a:rPr lang="en-US" sz="1600" dirty="0" smtClean="0"/>
              <a:t>maintenance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No pets</a:t>
            </a:r>
            <a:endParaRPr lang="en-US" sz="1600" dirty="0"/>
          </a:p>
          <a:p>
            <a:pPr marL="285750" lvl="0" indent="-285750">
              <a:buFont typeface="Arial" pitchFamily="34" charset="0"/>
              <a:buChar char="•"/>
            </a:pP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3505200" y="33528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u="sng" dirty="0"/>
              <a:t>Included in the Monthly Rent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Basic cable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Water/sewer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Trash/snow removal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Parking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Fitness center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 smtClean="0"/>
              <a:t>Rent includes CATA Bus Pass</a:t>
            </a:r>
          </a:p>
          <a:p>
            <a:pPr lvl="0"/>
            <a:endParaRPr lang="en-US" sz="1600" dirty="0"/>
          </a:p>
          <a:p>
            <a:pPr lvl="0"/>
            <a:r>
              <a:rPr lang="en-US" sz="1600" b="1" u="sng" dirty="0" smtClean="0"/>
              <a:t>Not Included in the Monthly Rent</a:t>
            </a:r>
            <a:endParaRPr lang="en-US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Electricity or gas (depends on what the apartment uses)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Expanded cable/internet/phone</a:t>
            </a:r>
          </a:p>
        </p:txBody>
      </p:sp>
      <p:sp>
        <p:nvSpPr>
          <p:cNvPr id="7" name="Rectangle 6"/>
          <p:cNvSpPr/>
          <p:nvPr/>
        </p:nvSpPr>
        <p:spPr>
          <a:xfrm>
            <a:off x="-4484" y="1941800"/>
            <a:ext cx="29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Vairo</a:t>
            </a:r>
            <a:r>
              <a:rPr lang="en-US" b="1" dirty="0" smtClean="0"/>
              <a:t> Village Apartments</a:t>
            </a:r>
            <a:endParaRPr lang="en-US" dirty="0"/>
          </a:p>
          <a:p>
            <a:pPr algn="ctr"/>
            <a:r>
              <a:rPr lang="en-US" dirty="0" smtClean="0"/>
              <a:t>10 </a:t>
            </a:r>
            <a:r>
              <a:rPr lang="en-US" dirty="0" err="1" smtClean="0"/>
              <a:t>Vairo</a:t>
            </a:r>
            <a:r>
              <a:rPr lang="en-US" dirty="0" smtClean="0"/>
              <a:t> Boulevard</a:t>
            </a:r>
          </a:p>
          <a:p>
            <a:pPr algn="ctr"/>
            <a:r>
              <a:rPr lang="en-US" dirty="0" smtClean="0"/>
              <a:t>State </a:t>
            </a:r>
            <a:r>
              <a:rPr lang="en-US" dirty="0"/>
              <a:t>College, PA </a:t>
            </a:r>
            <a:r>
              <a:rPr lang="en-US" dirty="0" smtClean="0"/>
              <a:t>16803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dirty="0" smtClean="0"/>
              <a:t>877) 300-1464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505200"/>
            <a:ext cx="350520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/>
              <a:t>Housing styles:</a:t>
            </a:r>
          </a:p>
          <a:p>
            <a:r>
              <a:rPr lang="en-US" sz="1500" dirty="0"/>
              <a:t>Apartment styles: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500" dirty="0"/>
              <a:t>Studio E</a:t>
            </a:r>
            <a:r>
              <a:rPr lang="en-US" sz="1500" dirty="0" smtClean="0"/>
              <a:t>fficiency - $645-$795/month</a:t>
            </a:r>
            <a:endParaRPr lang="en-US" sz="15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500" dirty="0"/>
              <a:t>1 Bedroom 1 </a:t>
            </a:r>
            <a:r>
              <a:rPr lang="en-US" sz="1500" dirty="0" smtClean="0"/>
              <a:t>Bath - $710-$850/month</a:t>
            </a:r>
            <a:endParaRPr lang="en-US" sz="15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500" dirty="0"/>
              <a:t>2 Bedroom 1 </a:t>
            </a:r>
            <a:r>
              <a:rPr lang="en-US" sz="1500" dirty="0" smtClean="0"/>
              <a:t>Bath - $860-$1,095/month</a:t>
            </a:r>
            <a:endParaRPr lang="en-US" sz="15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500" dirty="0"/>
              <a:t>3</a:t>
            </a:r>
            <a:r>
              <a:rPr lang="en-US" sz="1500" dirty="0" smtClean="0"/>
              <a:t> </a:t>
            </a:r>
            <a:r>
              <a:rPr lang="en-US" sz="1500" dirty="0"/>
              <a:t>Bedroom 2 </a:t>
            </a:r>
            <a:r>
              <a:rPr lang="en-US" sz="1500" dirty="0" smtClean="0"/>
              <a:t>Bath - $080-</a:t>
            </a:r>
            <a:r>
              <a:rPr lang="en-US" sz="1500" dirty="0"/>
              <a:t>$</a:t>
            </a:r>
            <a:r>
              <a:rPr lang="en-US" sz="1500" dirty="0" smtClean="0"/>
              <a:t>1,565/month</a:t>
            </a:r>
            <a:endParaRPr lang="en-US" sz="1500" dirty="0"/>
          </a:p>
        </p:txBody>
      </p:sp>
      <p:pic>
        <p:nvPicPr>
          <p:cNvPr id="9" name="Picture 8" descr="vair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5845"/>
            <a:ext cx="2635288" cy="1775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134100" y="6581001"/>
            <a:ext cx="298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http://locations.rentberger.com/vairovillage</a:t>
            </a:r>
            <a:r>
              <a:rPr lang="en-US" sz="1200" dirty="0" smtClean="0">
                <a:hlinkClick r:id="rId3"/>
              </a:rPr>
              <a:t>/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0669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Villas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571750" cy="17811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0869" y="2037536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Villas at Happy Valley</a:t>
            </a:r>
          </a:p>
          <a:p>
            <a:pPr algn="ctr"/>
            <a:r>
              <a:rPr lang="en-US" dirty="0" smtClean="0"/>
              <a:t>1335 </a:t>
            </a:r>
            <a:r>
              <a:rPr lang="en-US" dirty="0" err="1" smtClean="0"/>
              <a:t>Dreibelbis</a:t>
            </a:r>
            <a:r>
              <a:rPr lang="en-US" dirty="0" smtClean="0"/>
              <a:t> Street</a:t>
            </a:r>
            <a:br>
              <a:rPr lang="en-US" dirty="0" smtClean="0"/>
            </a:br>
            <a:r>
              <a:rPr lang="en-US" dirty="0" smtClean="0"/>
              <a:t>State College, Pa 16801</a:t>
            </a:r>
          </a:p>
          <a:p>
            <a:pPr algn="ctr"/>
            <a:r>
              <a:rPr lang="en-US" dirty="0" smtClean="0"/>
              <a:t>(814) 272-1422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237865"/>
            <a:ext cx="27878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Housing Options</a:t>
            </a:r>
            <a:r>
              <a:rPr lang="en-US" sz="20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1 BR/ 1 Bath- $550/month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3 BR/3.5 Bath- $595/person/month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r>
              <a:rPr lang="en-US" sz="1600" dirty="0" smtClean="0"/>
              <a:t>*prices may vary based on furnished/unfurnished options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1339334"/>
            <a:ext cx="533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Features: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Approx. 4.3 miles from Katz Building, about 9 minute drive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Clubhouse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Pool, fire pit, pool tables, volleyball court, café, gym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TV Lounge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24 hour emergency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Fireplace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Cable/satellite TV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Free 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Balcony/porch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Flat screen TV in living room provided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CATA bus pass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Free parking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Washer and dryer in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Furnished or unfurnished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Pet friendly</a:t>
            </a:r>
          </a:p>
          <a:p>
            <a:endParaRPr lang="en-US" sz="1400" dirty="0"/>
          </a:p>
          <a:p>
            <a:r>
              <a:rPr lang="en-US" sz="1400" dirty="0" smtClean="0"/>
              <a:t>*certain floor plans may have different amenities depending on when they were updated, what building they’re in, etc. Call for tour/availability</a:t>
            </a:r>
          </a:p>
        </p:txBody>
      </p:sp>
    </p:spTree>
    <p:extLst>
      <p:ext uri="{BB962C8B-B14F-4D97-AF65-F5344CB8AC3E}">
        <p14:creationId xmlns:p14="http://schemas.microsoft.com/office/powerpoint/2010/main" val="4073959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27467"/>
            <a:ext cx="6324600" cy="109173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Bayfield Court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05200" y="762000"/>
            <a:ext cx="5257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u="sng" dirty="0" smtClean="0"/>
              <a:t>Features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Approx. 3.5 miles from Katz Building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10 </a:t>
            </a:r>
            <a:r>
              <a:rPr lang="en-US" sz="1600" dirty="0"/>
              <a:t>minute drive to campus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Very quiet neighborhood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Walking distance to Weis grocery store/shopping center/State College YMCA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Private entrances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Private patio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Additional storage space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Fully equipped kitchen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Wall to wall carpet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A/C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Window </a:t>
            </a:r>
            <a:r>
              <a:rPr lang="en-US" sz="1600" dirty="0" smtClean="0"/>
              <a:t>coverings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Pet friendly</a:t>
            </a:r>
            <a:endParaRPr lang="en-US" sz="1600" dirty="0"/>
          </a:p>
          <a:p>
            <a:pPr marL="285750" lvl="0" indent="-285750">
              <a:buFont typeface="Arial" pitchFamily="34" charset="0"/>
              <a:buChar char="•"/>
            </a:pPr>
            <a:endParaRPr lang="en-US" sz="1400" dirty="0"/>
          </a:p>
          <a:p>
            <a:pPr marL="285750" lvl="0" indent="-285750">
              <a:buFont typeface="Arial" pitchFamily="34" charset="0"/>
              <a:buChar char="•"/>
            </a:pP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3505200" y="441489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u="sng" dirty="0"/>
              <a:t>Included in the Monthly Rent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 smtClean="0"/>
              <a:t>Water/sewer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 smtClean="0"/>
              <a:t>Trash/snow removal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 smtClean="0"/>
              <a:t>Parking</a:t>
            </a:r>
          </a:p>
          <a:p>
            <a:pPr lvl="0"/>
            <a:endParaRPr lang="en-US" sz="1600" dirty="0"/>
          </a:p>
          <a:p>
            <a:pPr lvl="0"/>
            <a:r>
              <a:rPr lang="en-US" sz="1600" b="1" u="sng" dirty="0" smtClean="0"/>
              <a:t>Not Included in the Monthly Rent</a:t>
            </a:r>
            <a:endParaRPr lang="en-US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Electricity (heat)</a:t>
            </a:r>
            <a:endParaRPr lang="en-US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Cable/internet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Sewer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-62755" y="1447800"/>
            <a:ext cx="2971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Bayfield Court</a:t>
            </a:r>
            <a:endParaRPr lang="en-US" dirty="0"/>
          </a:p>
          <a:p>
            <a:pPr algn="ctr"/>
            <a:r>
              <a:rPr lang="en-US" dirty="0" smtClean="0"/>
              <a:t>1500-1518 Blue Course Drive</a:t>
            </a:r>
          </a:p>
          <a:p>
            <a:pPr algn="ctr"/>
            <a:r>
              <a:rPr lang="en-US" dirty="0" smtClean="0"/>
              <a:t>State </a:t>
            </a:r>
            <a:r>
              <a:rPr lang="en-US" dirty="0"/>
              <a:t>College, PA </a:t>
            </a:r>
            <a:r>
              <a:rPr lang="en-US" dirty="0" smtClean="0"/>
              <a:t>16801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Apartment Store Real Estate Group </a:t>
            </a:r>
          </a:p>
          <a:p>
            <a:pPr algn="ctr"/>
            <a:r>
              <a:rPr lang="en-US" dirty="0" smtClean="0"/>
              <a:t>(866) 746-3511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505200"/>
            <a:ext cx="350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/>
              <a:t>Housing styles:</a:t>
            </a:r>
          </a:p>
          <a:p>
            <a:r>
              <a:rPr lang="en-US" sz="1600" dirty="0" smtClean="0"/>
              <a:t>Two bedroom, 2.5 bath</a:t>
            </a:r>
          </a:p>
          <a:p>
            <a:r>
              <a:rPr lang="en-US" sz="1600" dirty="0" smtClean="0"/>
              <a:t>$980/month</a:t>
            </a:r>
          </a:p>
          <a:p>
            <a:r>
              <a:rPr lang="en-US" sz="1600" dirty="0" smtClean="0"/>
              <a:t>Unfurnished</a:t>
            </a:r>
            <a:endParaRPr lang="en-US" sz="1600" dirty="0"/>
          </a:p>
        </p:txBody>
      </p:sp>
      <p:pic>
        <p:nvPicPr>
          <p:cNvPr id="9" name="Picture 8" descr="bayfiel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"/>
            <a:ext cx="2565918" cy="125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173554" y="6567100"/>
            <a:ext cx="3970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www.apartmentstore.com/state-college/listing41.php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49619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27467"/>
            <a:ext cx="6324600" cy="109173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Waupelani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Lofts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05200" y="762000"/>
            <a:ext cx="5257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u="sng" dirty="0" smtClean="0"/>
              <a:t>Features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Approx. 2.6 miles from Katz Building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10 minute drive to campus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Walking distance to Weis grocery store/shopping center/State College YMCA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Accessible from </a:t>
            </a:r>
            <a:r>
              <a:rPr lang="en-US" sz="1600" dirty="0" err="1"/>
              <a:t>Waupelani</a:t>
            </a:r>
            <a:r>
              <a:rPr lang="en-US" sz="1600" dirty="0"/>
              <a:t> CATA bus </a:t>
            </a:r>
            <a:r>
              <a:rPr lang="en-US" sz="1600" dirty="0" smtClean="0"/>
              <a:t>route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Fully furnished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Washer and Dryer included in each apartment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Fully equipped kitchens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Wall to wall carpeting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CATA </a:t>
            </a:r>
            <a:r>
              <a:rPr lang="en-US" sz="1600" dirty="0"/>
              <a:t>bus pass $</a:t>
            </a:r>
            <a:r>
              <a:rPr lang="en-US" sz="1600" dirty="0" smtClean="0"/>
              <a:t>10/month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505200" y="3962400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u="sng" dirty="0"/>
              <a:t>Included in the Monthly Rent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Water/sewer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Trash/Snow </a:t>
            </a:r>
            <a:r>
              <a:rPr lang="en-US" sz="1600" dirty="0" smtClean="0"/>
              <a:t>removal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Expanded Cable</a:t>
            </a:r>
            <a:endParaRPr lang="en-US" sz="1600" dirty="0"/>
          </a:p>
          <a:p>
            <a:pPr lvl="0"/>
            <a:endParaRPr lang="en-US" sz="1600" dirty="0"/>
          </a:p>
          <a:p>
            <a:pPr lvl="0"/>
            <a:r>
              <a:rPr lang="en-US" sz="1600" b="1" u="sng" dirty="0" smtClean="0"/>
              <a:t>Not Included in the Monthly Rent</a:t>
            </a:r>
            <a:endParaRPr lang="en-US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Electricity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Heat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Internet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On-site parking $</a:t>
            </a:r>
            <a:r>
              <a:rPr lang="en-US" sz="1600" dirty="0" smtClean="0"/>
              <a:t>45/month</a:t>
            </a:r>
            <a:endParaRPr lang="en-US" sz="1600" dirty="0"/>
          </a:p>
          <a:p>
            <a:pPr marL="285750" lvl="0" indent="-285750"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-8968" y="2000071"/>
            <a:ext cx="29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Waupelani</a:t>
            </a:r>
            <a:r>
              <a:rPr lang="en-US" b="1" dirty="0" smtClean="0"/>
              <a:t> Lofts</a:t>
            </a:r>
            <a:endParaRPr lang="en-US" dirty="0" smtClean="0"/>
          </a:p>
          <a:p>
            <a:pPr algn="ctr"/>
            <a:r>
              <a:rPr lang="en-US" dirty="0" smtClean="0"/>
              <a:t>219 </a:t>
            </a:r>
            <a:r>
              <a:rPr lang="en-US" dirty="0" err="1" smtClean="0"/>
              <a:t>Waupelani</a:t>
            </a:r>
            <a:r>
              <a:rPr lang="en-US" dirty="0" smtClean="0"/>
              <a:t> Drive</a:t>
            </a:r>
          </a:p>
          <a:p>
            <a:pPr algn="ctr"/>
            <a:r>
              <a:rPr lang="en-US" dirty="0" smtClean="0"/>
              <a:t>State College, PA 16801</a:t>
            </a:r>
            <a:br>
              <a:rPr lang="en-US" dirty="0" smtClean="0"/>
            </a:br>
            <a:r>
              <a:rPr lang="en-US" dirty="0" smtClean="0"/>
              <a:t>(814</a:t>
            </a:r>
            <a:r>
              <a:rPr lang="en-US" dirty="0"/>
              <a:t>) 238-7211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154262"/>
            <a:ext cx="35052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/>
              <a:t>Housing styles:</a:t>
            </a:r>
          </a:p>
          <a:p>
            <a:r>
              <a:rPr lang="en-US" sz="1600" dirty="0"/>
              <a:t>Apartment styles: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200" dirty="0"/>
              <a:t>4 Bedroom 2 Bath </a:t>
            </a:r>
            <a:r>
              <a:rPr lang="en-US" sz="1200" dirty="0" smtClean="0"/>
              <a:t>Loft </a:t>
            </a:r>
          </a:p>
          <a:p>
            <a:pPr lvl="0"/>
            <a:r>
              <a:rPr lang="en-US" sz="1200" dirty="0" smtClean="0"/>
              <a:t>      $1,590/month</a:t>
            </a:r>
            <a:endParaRPr lang="en-US" sz="1200" dirty="0"/>
          </a:p>
          <a:p>
            <a:r>
              <a:rPr lang="en-US" sz="1200" dirty="0"/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200" dirty="0"/>
              <a:t>4 Bedroom 2 Bath 1 level</a:t>
            </a:r>
          </a:p>
          <a:p>
            <a:pPr lvl="0"/>
            <a:r>
              <a:rPr lang="en-US" sz="1200" dirty="0" smtClean="0"/>
              <a:t>      $1,760/month</a:t>
            </a:r>
            <a:endParaRPr lang="en-US" sz="1200" dirty="0"/>
          </a:p>
          <a:p>
            <a:r>
              <a:rPr lang="en-US" sz="1200" dirty="0"/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200" dirty="0"/>
              <a:t>5 Bedroom 2 Bath</a:t>
            </a:r>
          </a:p>
          <a:p>
            <a:pPr lvl="0"/>
            <a:r>
              <a:rPr lang="en-US" sz="1200" dirty="0" smtClean="0"/>
              <a:t>      $12,055/month</a:t>
            </a:r>
            <a:endParaRPr lang="en-US" sz="1200" dirty="0"/>
          </a:p>
          <a:p>
            <a:r>
              <a:rPr lang="en-US" sz="1200" dirty="0"/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200" dirty="0"/>
              <a:t>5 Bedroom 2 Bath + Study</a:t>
            </a:r>
          </a:p>
          <a:p>
            <a:pPr lvl="0"/>
            <a:r>
              <a:rPr lang="en-US" sz="1200" dirty="0" smtClean="0"/>
              <a:t>      $1,965/month</a:t>
            </a:r>
            <a:endParaRPr lang="en-US" sz="1200" dirty="0"/>
          </a:p>
          <a:p>
            <a:r>
              <a:rPr lang="en-US" sz="1200" dirty="0"/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200" dirty="0"/>
              <a:t>5 Bedroom 2 Bath + Large Study</a:t>
            </a:r>
          </a:p>
          <a:p>
            <a:pPr lvl="0"/>
            <a:r>
              <a:rPr lang="en-US" sz="1200" dirty="0" smtClean="0"/>
              <a:t>      $2,090/month</a:t>
            </a:r>
            <a:endParaRPr lang="en-US" sz="1200" dirty="0"/>
          </a:p>
          <a:p>
            <a:r>
              <a:rPr lang="en-US" sz="1200" dirty="0"/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200" dirty="0"/>
              <a:t>7 Bedroom 2 Bath</a:t>
            </a:r>
          </a:p>
          <a:p>
            <a:pPr lvl="0"/>
            <a:r>
              <a:rPr lang="en-US" sz="1200" dirty="0" smtClean="0"/>
              <a:t>      $2,620/month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5107318" y="6530845"/>
            <a:ext cx="4036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www.apartmentsstatecollege.com/property.php?id=44</a:t>
            </a:r>
            <a:endParaRPr lang="en-US" sz="1200" dirty="0" smtClean="0"/>
          </a:p>
        </p:txBody>
      </p:sp>
      <p:pic>
        <p:nvPicPr>
          <p:cNvPr id="1026" name="Picture 2" descr="http://www.apartmentsstatecollege.com/images/properties/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7" y="112107"/>
            <a:ext cx="2473743" cy="1855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25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-78846"/>
            <a:ext cx="5410200" cy="2364846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Course Graduate Apartments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(On Campus)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2357497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600" b="1" u="sng" dirty="0" smtClean="0"/>
              <a:t>Features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Approx. 1.7 miles from Katz Building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On-Campus </a:t>
            </a:r>
            <a:r>
              <a:rPr lang="en-US" sz="1600" dirty="0"/>
              <a:t>Location (West Campus)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Walking Distance to Katz Building and Downtown State College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Easy Access to Red Link CATA Bus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Complete a Housing Application through PSU </a:t>
            </a:r>
            <a:endParaRPr lang="en-US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No Pets</a:t>
            </a:r>
            <a:endParaRPr lang="en-US" sz="1600" dirty="0"/>
          </a:p>
        </p:txBody>
      </p:sp>
      <p:pic>
        <p:nvPicPr>
          <p:cNvPr id="5" name="Picture 4" descr="white cours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8" y="152400"/>
            <a:ext cx="2552700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581400" y="4491097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u="sng" dirty="0"/>
              <a:t>Included in the Monthly Rent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Cable/Internet/Telephone Access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Electricity, Heat, AC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Water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Garbage/Recycling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Snow removal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Parking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In-Unit Washer/Dryer</a:t>
            </a:r>
          </a:p>
        </p:txBody>
      </p:sp>
      <p:sp>
        <p:nvSpPr>
          <p:cNvPr id="7" name="Rectangle 6"/>
          <p:cNvSpPr/>
          <p:nvPr/>
        </p:nvSpPr>
        <p:spPr>
          <a:xfrm>
            <a:off x="-22412" y="2106832"/>
            <a:ext cx="274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White Course Graduate Apartments</a:t>
            </a:r>
            <a:endParaRPr lang="en-US" dirty="0"/>
          </a:p>
          <a:p>
            <a:pPr algn="ctr"/>
            <a:r>
              <a:rPr lang="en-US" dirty="0"/>
              <a:t>814-865-7501</a:t>
            </a:r>
          </a:p>
        </p:txBody>
      </p:sp>
      <p:sp>
        <p:nvSpPr>
          <p:cNvPr id="8" name="Rectangle 7"/>
          <p:cNvSpPr/>
          <p:nvPr/>
        </p:nvSpPr>
        <p:spPr>
          <a:xfrm>
            <a:off x="-22412" y="3048000"/>
            <a:ext cx="32228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/>
              <a:t>Housing styles: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1 </a:t>
            </a:r>
            <a:r>
              <a:rPr lang="en-US" sz="1600" dirty="0"/>
              <a:t>Bedroom 1 Bath Apartment</a:t>
            </a:r>
          </a:p>
          <a:p>
            <a:pPr lvl="0"/>
            <a:r>
              <a:rPr lang="en-US" sz="1600" dirty="0" smtClean="0"/>
              <a:t>      $1030/month</a:t>
            </a:r>
          </a:p>
          <a:p>
            <a:pPr lvl="0"/>
            <a:endParaRPr lang="en-US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2 Bedroom 1 Bath Townhouse</a:t>
            </a:r>
          </a:p>
          <a:p>
            <a:pPr lvl="0"/>
            <a:r>
              <a:rPr lang="en-US" sz="1600" dirty="0" smtClean="0"/>
              <a:t>      $1170 /month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3 Bedroom 1 Bath Townhouse</a:t>
            </a:r>
          </a:p>
          <a:p>
            <a:pPr lvl="0"/>
            <a:r>
              <a:rPr lang="en-US" sz="1600" dirty="0"/>
              <a:t> </a:t>
            </a:r>
            <a:r>
              <a:rPr lang="en-US" sz="1600" dirty="0" smtClean="0"/>
              <a:t>     $1315/month </a:t>
            </a:r>
          </a:p>
          <a:p>
            <a:pPr lvl="0"/>
            <a:endParaRPr lang="en-US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3 Bedroom 2 Bath Townhouse</a:t>
            </a:r>
          </a:p>
          <a:p>
            <a:pPr lvl="0"/>
            <a:r>
              <a:rPr lang="en-US" sz="1600" dirty="0" smtClean="0"/>
              <a:t>      $1330/month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pPr lvl="0"/>
            <a:r>
              <a:rPr lang="en-US" sz="1600" b="1" dirty="0"/>
              <a:t>Single Student Housing</a:t>
            </a:r>
            <a:r>
              <a:rPr lang="en-US" sz="1600" dirty="0"/>
              <a:t>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4 Bedroom 2 Bath Suites</a:t>
            </a:r>
          </a:p>
          <a:p>
            <a:pPr lvl="0"/>
            <a:r>
              <a:rPr lang="en-US" sz="1600" dirty="0" smtClean="0"/>
              <a:t>      $815/student/month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345460" y="6581001"/>
            <a:ext cx="3798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http://www.hfs.psu.edu/housing/graduates/whitecourse</a:t>
            </a:r>
            <a:r>
              <a:rPr lang="en-US" sz="1200" dirty="0" smtClean="0">
                <a:hlinkClick r:id="rId3"/>
              </a:rPr>
              <a:t>/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34433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Resources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761762"/>
            <a:ext cx="8534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linkClick r:id="rId2"/>
              </a:rPr>
              <a:t>www.apartments.com</a:t>
            </a:r>
            <a:r>
              <a:rPr lang="en-US" sz="1400" dirty="0"/>
              <a:t> </a:t>
            </a:r>
            <a:r>
              <a:rPr lang="en-US" sz="1400" b="1" dirty="0"/>
              <a:t>&gt; Pennsylvania &gt; Central Pennsylvania &gt; Centre County &gt; State College</a:t>
            </a:r>
            <a:endParaRPr lang="en-US" sz="1400" dirty="0"/>
          </a:p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b="1" dirty="0">
                <a:hlinkClick r:id="rId3"/>
              </a:rPr>
              <a:t>http://www.collegian.psu.edu/classads/</a:t>
            </a:r>
            <a:endParaRPr lang="en-US" sz="1400" dirty="0"/>
          </a:p>
          <a:p>
            <a:r>
              <a:rPr lang="en-US" sz="1400" dirty="0"/>
              <a:t> </a:t>
            </a:r>
          </a:p>
          <a:p>
            <a:r>
              <a:rPr lang="en-US" sz="1400" b="1" dirty="0" smtClean="0">
                <a:hlinkClick r:id="rId4"/>
              </a:rPr>
              <a:t>www.craigslist.org</a:t>
            </a:r>
            <a:r>
              <a:rPr lang="en-US" sz="1400" b="1" dirty="0"/>
              <a:t> </a:t>
            </a:r>
            <a:r>
              <a:rPr lang="en-US" sz="1400" b="1" dirty="0" smtClean="0"/>
              <a:t>&gt; </a:t>
            </a:r>
            <a:r>
              <a:rPr lang="en-US" sz="1400" b="1" dirty="0"/>
              <a:t>Pennsylvania &gt; State College &gt; Housing</a:t>
            </a:r>
            <a:endParaRPr lang="en-US" sz="1400" dirty="0"/>
          </a:p>
          <a:p>
            <a:r>
              <a:rPr lang="en-US" sz="1400" dirty="0"/>
              <a:t> </a:t>
            </a:r>
          </a:p>
          <a:p>
            <a:r>
              <a:rPr lang="en-US" sz="1400" b="1" dirty="0">
                <a:hlinkClick r:id="rId5"/>
              </a:rPr>
              <a:t>http://</a:t>
            </a:r>
            <a:r>
              <a:rPr lang="en-US" sz="1400" b="1" dirty="0" smtClean="0">
                <a:hlinkClick r:id="rId5"/>
              </a:rPr>
              <a:t>law.psu.edu/the_penn_state_law_experience/student_life/campus_living/housing</a:t>
            </a:r>
            <a:endParaRPr lang="en-US" sz="14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22736" y="2362200"/>
            <a:ext cx="357796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600" dirty="0" smtClean="0"/>
          </a:p>
          <a:p>
            <a:pPr algn="ctr"/>
            <a:r>
              <a:rPr lang="en-US" sz="1600" dirty="0"/>
              <a:t> </a:t>
            </a:r>
          </a:p>
          <a:p>
            <a:pPr algn="ctr"/>
            <a:r>
              <a:rPr lang="en-US" sz="1600" dirty="0"/>
              <a:t>Nevins Real Estate Management</a:t>
            </a:r>
          </a:p>
          <a:p>
            <a:pPr algn="ctr"/>
            <a:r>
              <a:rPr lang="en-US" sz="1600" dirty="0"/>
              <a:t>214 South Allen Street</a:t>
            </a:r>
          </a:p>
          <a:p>
            <a:pPr algn="ctr"/>
            <a:r>
              <a:rPr lang="en-US" sz="1600" dirty="0"/>
              <a:t>State College, PA16801</a:t>
            </a:r>
          </a:p>
          <a:p>
            <a:pPr algn="ctr"/>
            <a:r>
              <a:rPr lang="en-US" sz="1600" dirty="0"/>
              <a:t>(814) 238-3153</a:t>
            </a:r>
          </a:p>
          <a:p>
            <a:pPr algn="ctr"/>
            <a:r>
              <a:rPr lang="en-US" sz="1600" dirty="0"/>
              <a:t> </a:t>
            </a:r>
          </a:p>
          <a:p>
            <a:pPr algn="ctr"/>
            <a:r>
              <a:rPr lang="en-US" sz="1600" dirty="0"/>
              <a:t>Associated Realty Property Management</a:t>
            </a:r>
          </a:p>
          <a:p>
            <a:pPr algn="ctr"/>
            <a:r>
              <a:rPr lang="en-US" sz="1600" dirty="0"/>
              <a:t>456 East Beaver Avenue</a:t>
            </a:r>
          </a:p>
          <a:p>
            <a:pPr algn="ctr"/>
            <a:r>
              <a:rPr lang="en-US" sz="1600" dirty="0"/>
              <a:t>State College, PA 16801</a:t>
            </a:r>
          </a:p>
          <a:p>
            <a:pPr algn="ctr"/>
            <a:r>
              <a:rPr lang="en-US" sz="1600" dirty="0"/>
              <a:t>(814) 231-3333</a:t>
            </a:r>
          </a:p>
          <a:p>
            <a:pPr algn="ctr"/>
            <a:r>
              <a:rPr lang="en-US" sz="1600" dirty="0"/>
              <a:t> </a:t>
            </a:r>
          </a:p>
          <a:p>
            <a:pPr algn="ctr"/>
            <a:r>
              <a:rPr lang="en-US" sz="1600" dirty="0"/>
              <a:t>GN Associates</a:t>
            </a:r>
          </a:p>
          <a:p>
            <a:pPr algn="ctr"/>
            <a:r>
              <a:rPr lang="en-US" sz="1600" dirty="0"/>
              <a:t>119 South Burrows Street</a:t>
            </a:r>
          </a:p>
          <a:p>
            <a:pPr algn="ctr"/>
            <a:r>
              <a:rPr lang="en-US" sz="1600" dirty="0"/>
              <a:t>State College, PA 16801</a:t>
            </a:r>
          </a:p>
          <a:p>
            <a:pPr algn="ctr"/>
            <a:r>
              <a:rPr lang="en-US" sz="1600" dirty="0"/>
              <a:t>(814) </a:t>
            </a:r>
            <a:r>
              <a:rPr lang="en-US" sz="1600" dirty="0" smtClean="0"/>
              <a:t>238-1878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053512" y="2660571"/>
            <a:ext cx="3099888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 </a:t>
            </a:r>
          </a:p>
          <a:p>
            <a:pPr algn="ctr"/>
            <a:r>
              <a:rPr lang="en-US" sz="1600" dirty="0"/>
              <a:t>Kissinger </a:t>
            </a:r>
            <a:r>
              <a:rPr lang="en-US" sz="1600" dirty="0" err="1"/>
              <a:t>Bigatel</a:t>
            </a:r>
            <a:r>
              <a:rPr lang="en-US" sz="1600" dirty="0"/>
              <a:t> &amp; Brower Realtors</a:t>
            </a:r>
          </a:p>
          <a:p>
            <a:pPr algn="ctr"/>
            <a:r>
              <a:rPr lang="en-US" sz="1600" dirty="0"/>
              <a:t>2300 South Atherton Street</a:t>
            </a:r>
          </a:p>
          <a:p>
            <a:pPr algn="ctr"/>
            <a:r>
              <a:rPr lang="en-US" sz="1600" dirty="0"/>
              <a:t>State College, PA 16801</a:t>
            </a:r>
          </a:p>
          <a:p>
            <a:pPr algn="ctr"/>
            <a:r>
              <a:rPr lang="en-US" sz="1600" dirty="0"/>
              <a:t>(814) 234-4000</a:t>
            </a:r>
          </a:p>
          <a:p>
            <a:pPr algn="ctr"/>
            <a:r>
              <a:rPr lang="en-US" sz="1600" dirty="0" smtClean="0"/>
              <a:t>&amp;</a:t>
            </a:r>
            <a:endParaRPr lang="en-US" sz="1600" dirty="0"/>
          </a:p>
          <a:p>
            <a:pPr algn="ctr"/>
            <a:r>
              <a:rPr lang="en-US" sz="1600" dirty="0"/>
              <a:t>1612 North Atherton Street</a:t>
            </a:r>
          </a:p>
          <a:p>
            <a:pPr algn="ctr"/>
            <a:r>
              <a:rPr lang="en-US" sz="1600" dirty="0"/>
              <a:t>State College, PA 16803</a:t>
            </a:r>
          </a:p>
          <a:p>
            <a:pPr algn="ctr"/>
            <a:r>
              <a:rPr lang="en-US" sz="1600" dirty="0"/>
              <a:t>(814) 238-8080</a:t>
            </a:r>
          </a:p>
          <a:p>
            <a:pPr algn="ctr"/>
            <a:r>
              <a:rPr lang="en-US" sz="1600" dirty="0"/>
              <a:t> </a:t>
            </a:r>
          </a:p>
          <a:p>
            <a:pPr algn="ctr"/>
            <a:r>
              <a:rPr lang="en-US" sz="1600" dirty="0"/>
              <a:t>Continental Realty</a:t>
            </a:r>
          </a:p>
          <a:p>
            <a:pPr algn="ctr"/>
            <a:r>
              <a:rPr lang="en-US" sz="1600" dirty="0"/>
              <a:t>300 South Allen Street</a:t>
            </a:r>
            <a:br>
              <a:rPr lang="en-US" sz="1600" dirty="0"/>
            </a:br>
            <a:r>
              <a:rPr lang="en-US" sz="1600" dirty="0"/>
              <a:t>State College, PA 16801-4841</a:t>
            </a:r>
            <a:br>
              <a:rPr lang="en-US" sz="1600" dirty="0"/>
            </a:br>
            <a:r>
              <a:rPr lang="en-US" sz="1600" dirty="0"/>
              <a:t>(814) 238-1598</a:t>
            </a:r>
          </a:p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75715" y="2445330"/>
            <a:ext cx="2953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Additional Rental Companies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488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-119062"/>
            <a:ext cx="5410200" cy="110966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Briarwood Apartments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37529" y="830719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600" b="1" u="sng" dirty="0" smtClean="0"/>
              <a:t>Features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Approx. 3.4  miles from Katz Building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Easy </a:t>
            </a:r>
            <a:r>
              <a:rPr lang="en-US" sz="1600" dirty="0"/>
              <a:t>Access to </a:t>
            </a:r>
            <a:r>
              <a:rPr lang="en-US" sz="1600" dirty="0" err="1"/>
              <a:t>Waupelani</a:t>
            </a:r>
            <a:r>
              <a:rPr lang="en-US" sz="1600" dirty="0"/>
              <a:t> CATA Bus Line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10 Minute Drive to Campus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Walking Distance to Weis Market Shopping Center/State College YMCA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Fully </a:t>
            </a:r>
            <a:r>
              <a:rPr lang="en-US" sz="1600" dirty="0"/>
              <a:t>Equipped Kitchens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24 Maintenance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On-Site Coin Operated Laundry Facilities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Patios and Balconies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Wall to wall carpeting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Pet-Friendly (extra pet fee applies)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19600" y="43972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u="sng" dirty="0"/>
              <a:t>Included in the Monthly Rent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Water/sewer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Gas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Parking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Garbage/snow removal</a:t>
            </a:r>
          </a:p>
          <a:p>
            <a:pPr lvl="0"/>
            <a:endParaRPr lang="en-US" sz="1600" dirty="0"/>
          </a:p>
          <a:p>
            <a:pPr lvl="0"/>
            <a:r>
              <a:rPr lang="en-US" sz="1600" b="1" u="sng" dirty="0" smtClean="0"/>
              <a:t>Not Included in Monthly Rent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Electricity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Cable/internet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-22412" y="2106832"/>
            <a:ext cx="274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Briarwood </a:t>
            </a:r>
            <a:r>
              <a:rPr lang="en-US" b="1" dirty="0" smtClean="0"/>
              <a:t>Apartments</a:t>
            </a:r>
          </a:p>
          <a:p>
            <a:pPr algn="ctr"/>
            <a:r>
              <a:rPr lang="en-US" dirty="0" smtClean="0"/>
              <a:t>679A </a:t>
            </a:r>
            <a:r>
              <a:rPr lang="en-US" dirty="0" err="1"/>
              <a:t>Waupelani</a:t>
            </a:r>
            <a:r>
              <a:rPr lang="en-US" dirty="0"/>
              <a:t> Drive</a:t>
            </a:r>
          </a:p>
          <a:p>
            <a:pPr algn="ctr"/>
            <a:r>
              <a:rPr lang="en-US" dirty="0" smtClean="0"/>
              <a:t>State </a:t>
            </a:r>
            <a:r>
              <a:rPr lang="en-US" dirty="0"/>
              <a:t>College PA 16801</a:t>
            </a:r>
          </a:p>
          <a:p>
            <a:pPr algn="ctr"/>
            <a:r>
              <a:rPr lang="en-US" dirty="0" smtClean="0"/>
              <a:t>(</a:t>
            </a:r>
            <a:r>
              <a:rPr lang="en-US" dirty="0"/>
              <a:t>866) 420-7555</a:t>
            </a:r>
          </a:p>
        </p:txBody>
      </p:sp>
      <p:sp>
        <p:nvSpPr>
          <p:cNvPr id="8" name="Rectangle 7"/>
          <p:cNvSpPr/>
          <p:nvPr/>
        </p:nvSpPr>
        <p:spPr>
          <a:xfrm>
            <a:off x="-29028" y="34290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/>
              <a:t>Housing styles:</a:t>
            </a:r>
          </a:p>
          <a:p>
            <a:pPr lvl="0"/>
            <a:r>
              <a:rPr lang="en-US" dirty="0" smtClean="0"/>
              <a:t>Efficiency - $904/month</a:t>
            </a:r>
            <a:endParaRPr lang="en-US" dirty="0"/>
          </a:p>
          <a:p>
            <a:pPr lvl="0"/>
            <a:r>
              <a:rPr lang="en-US" dirty="0"/>
              <a:t>1 </a:t>
            </a:r>
            <a:r>
              <a:rPr lang="en-US" dirty="0" smtClean="0"/>
              <a:t>BR Apartment - $1019/month</a:t>
            </a:r>
          </a:p>
          <a:p>
            <a:pPr lvl="0"/>
            <a:r>
              <a:rPr lang="en-US" dirty="0" smtClean="0"/>
              <a:t>1 BR Apartment Large - $1059/month</a:t>
            </a:r>
            <a:endParaRPr lang="en-US" dirty="0"/>
          </a:p>
          <a:p>
            <a:pPr lvl="0"/>
            <a:r>
              <a:rPr lang="en-US" dirty="0"/>
              <a:t>2 </a:t>
            </a:r>
            <a:r>
              <a:rPr lang="en-US" dirty="0" smtClean="0"/>
              <a:t>BR Apartment - $1029-$1039/month</a:t>
            </a:r>
            <a:endParaRPr lang="en-US" dirty="0"/>
          </a:p>
          <a:p>
            <a:pPr lvl="0"/>
            <a:r>
              <a:rPr lang="en-US" dirty="0"/>
              <a:t>3 </a:t>
            </a:r>
            <a:r>
              <a:rPr lang="en-US" dirty="0" smtClean="0"/>
              <a:t>BR Apartment - $1408-$1458/month</a:t>
            </a:r>
            <a:endParaRPr lang="en-US" dirty="0"/>
          </a:p>
          <a:p>
            <a:pPr lvl="0"/>
            <a:r>
              <a:rPr lang="en-US" dirty="0"/>
              <a:t>2 </a:t>
            </a:r>
            <a:r>
              <a:rPr lang="en-US" dirty="0" smtClean="0"/>
              <a:t>BR Townhouse - $1215-$1255/month</a:t>
            </a:r>
          </a:p>
          <a:p>
            <a:pPr lvl="0"/>
            <a:r>
              <a:rPr lang="en-US" dirty="0" smtClean="0"/>
              <a:t>2 BR Townhouse Large- $1199/month</a:t>
            </a:r>
            <a:endParaRPr lang="en-US" dirty="0"/>
          </a:p>
          <a:p>
            <a:pPr lvl="0"/>
            <a:r>
              <a:rPr lang="en-US" dirty="0"/>
              <a:t>3 </a:t>
            </a:r>
            <a:r>
              <a:rPr lang="en-US" dirty="0" smtClean="0"/>
              <a:t>BR Townhouse 2 Level - $1359-$1409/month</a:t>
            </a:r>
          </a:p>
          <a:p>
            <a:pPr lvl="0"/>
            <a:r>
              <a:rPr lang="en-US" dirty="0" smtClean="0"/>
              <a:t>3 BR Townhouse 3 Level- $1459/month</a:t>
            </a:r>
            <a:endParaRPr lang="en-US" dirty="0"/>
          </a:p>
          <a:p>
            <a:pPr lvl="0"/>
            <a:r>
              <a:rPr lang="en-US" dirty="0"/>
              <a:t>4 Bedroom </a:t>
            </a:r>
            <a:r>
              <a:rPr lang="en-US" dirty="0" smtClean="0"/>
              <a:t>Townhouse - $1999/month</a:t>
            </a:r>
            <a:endParaRPr lang="en-US" dirty="0"/>
          </a:p>
        </p:txBody>
      </p:sp>
      <p:pic>
        <p:nvPicPr>
          <p:cNvPr id="9" name="Picture 8" descr="briarwoo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57" y="153402"/>
            <a:ext cx="2440643" cy="1830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-50708" y="6614886"/>
            <a:ext cx="5542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morgan-properties.com/morganlocations/PropertyDetail.asp?propertyID=9011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0184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9912" y="-76200"/>
            <a:ext cx="6264088" cy="838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Copper Beach Townhomes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600" y="950893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400" b="1" u="sng" dirty="0" smtClean="0"/>
              <a:t>Features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smtClean="0"/>
              <a:t>Easy Access to </a:t>
            </a:r>
            <a:r>
              <a:rPr lang="en-US" sz="1400" dirty="0" err="1" smtClean="0"/>
              <a:t>Cata</a:t>
            </a:r>
            <a:r>
              <a:rPr lang="en-US" sz="1400" dirty="0" smtClean="0"/>
              <a:t> Bus Line</a:t>
            </a:r>
            <a:endParaRPr lang="en-US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smtClean="0"/>
              <a:t>Easy </a:t>
            </a:r>
            <a:r>
              <a:rPr lang="en-US" sz="1400" dirty="0"/>
              <a:t>Access to Red Link CATA Bus</a:t>
            </a:r>
            <a:endParaRPr lang="en-US" sz="14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smtClean="0"/>
              <a:t>Check with individual property for pet restrictions (requires deposit and monthly fee)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0" y="3736300"/>
            <a:ext cx="40386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Included in the Monthly Rent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In unit washer and dryer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High speed internet/cable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Furnished and Unfurnished units available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 smtClean="0"/>
              <a:t>Snow </a:t>
            </a:r>
            <a:r>
              <a:rPr lang="en-US" sz="1600" dirty="0"/>
              <a:t>removal, garbage </a:t>
            </a:r>
            <a:r>
              <a:rPr lang="en-US" sz="1600" dirty="0" smtClean="0"/>
              <a:t>removal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 smtClean="0"/>
              <a:t>Up to $20/mo. water/sewer allowance per person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 smtClean="0"/>
              <a:t>Up to $30/mo. Electricity allowance per person</a:t>
            </a:r>
            <a:endParaRPr lang="en-US" dirty="0"/>
          </a:p>
          <a:p>
            <a:pPr lvl="0"/>
            <a:r>
              <a:rPr lang="en-US" sz="1000" b="1" u="sng" dirty="0" smtClean="0"/>
              <a:t>Not Included in the Monthly Rent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000" dirty="0"/>
              <a:t>All other utilities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000" dirty="0"/>
              <a:t>Parking $</a:t>
            </a:r>
            <a:r>
              <a:rPr lang="en-US" sz="1000" dirty="0" smtClean="0"/>
              <a:t>15/month/car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000" dirty="0" smtClean="0"/>
              <a:t>Additional parking $50 per car/per month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0" y="2209800"/>
            <a:ext cx="3070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Copper Beech Townhomes</a:t>
            </a:r>
            <a:endParaRPr lang="en-US" dirty="0"/>
          </a:p>
          <a:p>
            <a:pPr algn="ctr"/>
            <a:r>
              <a:rPr lang="en-US" dirty="0"/>
              <a:t>145 Northbrook Lane, Unit 101</a:t>
            </a:r>
          </a:p>
          <a:p>
            <a:pPr algn="ctr"/>
            <a:r>
              <a:rPr lang="en-US" dirty="0"/>
              <a:t>State College, PA 16803</a:t>
            </a:r>
          </a:p>
          <a:p>
            <a:pPr algn="ctr"/>
            <a:r>
              <a:rPr lang="en-US" dirty="0"/>
              <a:t>(814) 867- 2323</a:t>
            </a:r>
          </a:p>
        </p:txBody>
      </p:sp>
      <p:sp>
        <p:nvSpPr>
          <p:cNvPr id="8" name="Rectangle 7"/>
          <p:cNvSpPr/>
          <p:nvPr/>
        </p:nvSpPr>
        <p:spPr>
          <a:xfrm>
            <a:off x="4038600" y="2362200"/>
            <a:ext cx="5105400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50" b="1" dirty="0"/>
              <a:t>Northbrook </a:t>
            </a:r>
            <a:r>
              <a:rPr lang="en-US" sz="1250" b="1" dirty="0" smtClean="0"/>
              <a:t>Greens (Rent Calculated Per Person)</a:t>
            </a:r>
            <a:endParaRPr lang="en-US" sz="1250" dirty="0" smtClean="0"/>
          </a:p>
          <a:p>
            <a:r>
              <a:rPr lang="en-US" sz="1250" dirty="0" smtClean="0"/>
              <a:t>145 Northbrook Lane, State College, PA 16803 – Approx. 2.9 miles from Katz</a:t>
            </a:r>
          </a:p>
          <a:p>
            <a:pPr lvl="0"/>
            <a:r>
              <a:rPr lang="en-US" sz="1250" dirty="0" smtClean="0"/>
              <a:t>1 </a:t>
            </a:r>
            <a:r>
              <a:rPr lang="en-US" sz="1250" dirty="0"/>
              <a:t>Bedroom Apartment:  Unfurnished/ </a:t>
            </a:r>
            <a:r>
              <a:rPr lang="en-US" sz="1250" dirty="0" smtClean="0"/>
              <a:t>Furnished - $980 - $959/mth</a:t>
            </a:r>
          </a:p>
          <a:p>
            <a:pPr lvl="0"/>
            <a:r>
              <a:rPr lang="en-US" sz="1250" dirty="0" smtClean="0"/>
              <a:t>2 </a:t>
            </a:r>
            <a:r>
              <a:rPr lang="en-US" sz="1250" dirty="0"/>
              <a:t>Bedroom Townhouse:  Unfurnished/ </a:t>
            </a:r>
            <a:r>
              <a:rPr lang="en-US" sz="1250" dirty="0" smtClean="0"/>
              <a:t>Furnished - $685 - $695/mth</a:t>
            </a:r>
          </a:p>
          <a:p>
            <a:pPr lvl="0"/>
            <a:r>
              <a:rPr lang="en-US" sz="1250" dirty="0"/>
              <a:t>Each bedroom has a full private bathroom</a:t>
            </a:r>
          </a:p>
          <a:p>
            <a:r>
              <a:rPr lang="en-US" sz="1250" dirty="0"/>
              <a:t> </a:t>
            </a:r>
          </a:p>
          <a:p>
            <a:pPr lvl="0"/>
            <a:r>
              <a:rPr lang="en-US" sz="1250" b="1" dirty="0"/>
              <a:t>Oak Hill</a:t>
            </a:r>
            <a:r>
              <a:rPr lang="en-US" sz="1250" b="1" dirty="0" smtClean="0"/>
              <a:t>  (Rent Calculated Per Person)</a:t>
            </a:r>
          </a:p>
          <a:p>
            <a:pPr lvl="0"/>
            <a:r>
              <a:rPr lang="en-US" sz="1250" dirty="0" smtClean="0"/>
              <a:t>130 Farmstead Lane, State College, PA 16803 – Approx. 3.3 miles from Katz</a:t>
            </a:r>
            <a:endParaRPr lang="en-US" sz="1250" dirty="0"/>
          </a:p>
          <a:p>
            <a:pPr lvl="0"/>
            <a:r>
              <a:rPr lang="en-US" sz="1250" dirty="0"/>
              <a:t>3 Bedroom Townhouses</a:t>
            </a:r>
          </a:p>
          <a:p>
            <a:pPr lvl="0"/>
            <a:r>
              <a:rPr lang="en-US" sz="1250" dirty="0"/>
              <a:t>All bedrooms have full private bathroom</a:t>
            </a:r>
            <a:endParaRPr lang="en-US" sz="1250" dirty="0" smtClean="0"/>
          </a:p>
          <a:p>
            <a:r>
              <a:rPr lang="en-US" sz="1250" dirty="0" smtClean="0"/>
              <a:t>$555 - $574/mth</a:t>
            </a:r>
          </a:p>
          <a:p>
            <a:r>
              <a:rPr lang="en-US" sz="1250" dirty="0" smtClean="0"/>
              <a:t> </a:t>
            </a:r>
            <a:endParaRPr lang="en-US" sz="1250" dirty="0"/>
          </a:p>
          <a:p>
            <a:pPr lvl="0"/>
            <a:r>
              <a:rPr lang="en-US" sz="1250" b="1" dirty="0"/>
              <a:t>Oakwood Avenue</a:t>
            </a:r>
            <a:r>
              <a:rPr lang="en-US" sz="1250" b="1" dirty="0" smtClean="0"/>
              <a:t> (Rent Calculated Per Person)</a:t>
            </a:r>
          </a:p>
          <a:p>
            <a:pPr lvl="0"/>
            <a:r>
              <a:rPr lang="en-US" sz="1250" dirty="0" smtClean="0"/>
              <a:t>688 Oakwood Ave. State College, PA 16803 – Approx. 3.5 miles from Katz</a:t>
            </a:r>
            <a:endParaRPr lang="en-US" sz="1250" dirty="0"/>
          </a:p>
          <a:p>
            <a:pPr lvl="0"/>
            <a:r>
              <a:rPr lang="en-US" sz="1250" dirty="0"/>
              <a:t>Same layout as Oak Hill:  Unfurnished/ Furnished</a:t>
            </a:r>
            <a:endParaRPr lang="en-US" sz="1250" dirty="0" smtClean="0"/>
          </a:p>
          <a:p>
            <a:pPr lvl="0"/>
            <a:r>
              <a:rPr lang="en-US" sz="1250" dirty="0" smtClean="0"/>
              <a:t>$555 - $575/mth</a:t>
            </a:r>
          </a:p>
          <a:p>
            <a:r>
              <a:rPr lang="en-US" sz="1250" dirty="0"/>
              <a:t> </a:t>
            </a:r>
          </a:p>
          <a:p>
            <a:pPr lvl="0"/>
            <a:r>
              <a:rPr lang="en-US" sz="1250" b="1" dirty="0"/>
              <a:t>West Aaron Drive</a:t>
            </a:r>
            <a:r>
              <a:rPr lang="en-US" sz="1250" b="1" dirty="0" smtClean="0"/>
              <a:t> (Rent Calculated Per Person)</a:t>
            </a:r>
          </a:p>
          <a:p>
            <a:pPr lvl="0"/>
            <a:r>
              <a:rPr lang="en-US" sz="1250" dirty="0" smtClean="0"/>
              <a:t>1003 W. Aaron Dr. State College, PA 16803 – Approx. 2.7 miles from Katz</a:t>
            </a:r>
            <a:endParaRPr lang="en-US" sz="1250" dirty="0"/>
          </a:p>
          <a:p>
            <a:pPr lvl="0"/>
            <a:r>
              <a:rPr lang="en-US" sz="1250" dirty="0"/>
              <a:t>Same layout at Oak Hill and Oakwood Drive</a:t>
            </a:r>
            <a:endParaRPr lang="en-US" sz="1250" dirty="0" smtClean="0"/>
          </a:p>
          <a:p>
            <a:pPr lvl="0"/>
            <a:r>
              <a:rPr lang="en-US" sz="1250" dirty="0" smtClean="0"/>
              <a:t>$554 - $565/mth</a:t>
            </a:r>
            <a:endParaRPr lang="en-US" sz="1250" dirty="0"/>
          </a:p>
        </p:txBody>
      </p:sp>
      <p:pic>
        <p:nvPicPr>
          <p:cNvPr id="9" name="Picture 8" descr="copp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44" y="134471"/>
            <a:ext cx="2781300" cy="208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327139" y="6566487"/>
            <a:ext cx="2816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www.cbeech.com/statecollege.htm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20468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27467"/>
            <a:ext cx="6324600" cy="109173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Executive House Apartments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05200" y="762000"/>
            <a:ext cx="5257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u="sng" dirty="0" smtClean="0"/>
              <a:t>Features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Approx. 2.9 miles from Katz Building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10 minute drive to campus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Walking distance to Weis grocery store/shopping center/State College YMCA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Accessible from </a:t>
            </a:r>
            <a:r>
              <a:rPr lang="en-US" sz="1600" dirty="0" err="1"/>
              <a:t>Waupelani</a:t>
            </a:r>
            <a:r>
              <a:rPr lang="en-US" sz="1600" dirty="0"/>
              <a:t> CATA bus </a:t>
            </a:r>
            <a:r>
              <a:rPr lang="en-US" sz="1600" dirty="0" smtClean="0"/>
              <a:t>route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Cat friendly (extra fees apply)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Landscaped courtyard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On-site laundry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A/C</a:t>
            </a:r>
          </a:p>
          <a:p>
            <a:pPr lvl="0"/>
            <a:endParaRPr lang="en-US" sz="1600" dirty="0"/>
          </a:p>
          <a:p>
            <a:pPr marL="285750" lvl="0" indent="-285750">
              <a:buFont typeface="Arial" pitchFamily="34" charset="0"/>
              <a:buChar char="•"/>
            </a:pPr>
            <a:endParaRPr lang="en-US" sz="1600" dirty="0" smtClean="0"/>
          </a:p>
          <a:p>
            <a:pPr lvl="0"/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505200" y="35814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u="sng" dirty="0"/>
              <a:t>Included in the Monthly Rent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Heat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Water/sewer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Trash/snow removal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dirty="0"/>
              <a:t>Expanded cable</a:t>
            </a:r>
          </a:p>
          <a:p>
            <a:pPr lvl="0"/>
            <a:endParaRPr lang="en-US" sz="1600" dirty="0"/>
          </a:p>
          <a:p>
            <a:pPr lvl="0"/>
            <a:r>
              <a:rPr lang="en-US" sz="1600" b="1" u="sng" dirty="0" smtClean="0"/>
              <a:t>Not Included in the Monthly Rent</a:t>
            </a:r>
            <a:endParaRPr lang="en-US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Electricity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Internet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Parking $</a:t>
            </a:r>
            <a:r>
              <a:rPr lang="en-US" sz="1600" dirty="0" smtClean="0"/>
              <a:t>20/month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-8968" y="2000071"/>
            <a:ext cx="29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Executive House Apartments</a:t>
            </a:r>
            <a:endParaRPr lang="en-US" dirty="0" smtClean="0"/>
          </a:p>
          <a:p>
            <a:pPr algn="ctr"/>
            <a:r>
              <a:rPr lang="en-US" dirty="0" smtClean="0"/>
              <a:t>411 </a:t>
            </a:r>
            <a:r>
              <a:rPr lang="en-US" dirty="0" err="1" smtClean="0"/>
              <a:t>Waupelani</a:t>
            </a:r>
            <a:r>
              <a:rPr lang="en-US" dirty="0" smtClean="0"/>
              <a:t> Drive</a:t>
            </a:r>
          </a:p>
          <a:p>
            <a:pPr algn="ctr"/>
            <a:r>
              <a:rPr lang="en-US" dirty="0" smtClean="0"/>
              <a:t>State College, PA 16801</a:t>
            </a:r>
            <a:br>
              <a:rPr lang="en-US" dirty="0" smtClean="0"/>
            </a:br>
            <a:r>
              <a:rPr lang="en-US" dirty="0" smtClean="0"/>
              <a:t>(814) 238-7211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352800"/>
            <a:ext cx="287318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/>
              <a:t>Housing styles:</a:t>
            </a:r>
          </a:p>
          <a:p>
            <a:r>
              <a:rPr lang="en-US" sz="1600" dirty="0"/>
              <a:t>Apartment Styles: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1 Bedroom 1 Bath</a:t>
            </a:r>
          </a:p>
          <a:p>
            <a:pPr lvl="0"/>
            <a:r>
              <a:rPr lang="en-US" sz="1600" dirty="0" smtClean="0"/>
              <a:t>       $725/month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1 Bedroom Large  1 Bath</a:t>
            </a:r>
          </a:p>
          <a:p>
            <a:pPr lvl="0"/>
            <a:r>
              <a:rPr lang="en-US" sz="1600" dirty="0" smtClean="0"/>
              <a:t>       $765/month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2 Bedroom 1 Bath</a:t>
            </a:r>
          </a:p>
          <a:p>
            <a:pPr lvl="0"/>
            <a:r>
              <a:rPr lang="en-US" sz="1600" dirty="0" smtClean="0"/>
              <a:t>       $880/month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3 Bedroom 2 Bathroom</a:t>
            </a:r>
          </a:p>
          <a:p>
            <a:pPr lvl="0"/>
            <a:r>
              <a:rPr lang="en-US" sz="1600" dirty="0" smtClean="0"/>
              <a:t>       $1105/month</a:t>
            </a:r>
            <a:endParaRPr lang="en-US" sz="1600" dirty="0"/>
          </a:p>
        </p:txBody>
      </p:sp>
      <p:pic>
        <p:nvPicPr>
          <p:cNvPr id="13" name="Picture 12" descr="executiv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2058"/>
            <a:ext cx="2517351" cy="1888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953000" y="6581000"/>
            <a:ext cx="419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www.apartmentsstatecollege.com/property.php?id=46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64927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27467"/>
            <a:ext cx="6324600" cy="1091733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Fairmount East Apartments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Properties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7886" y="1853146"/>
            <a:ext cx="297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Fairmount East Apartments Office</a:t>
            </a:r>
            <a:endParaRPr lang="en-US" dirty="0" smtClean="0"/>
          </a:p>
          <a:p>
            <a:pPr algn="ctr"/>
            <a:r>
              <a:rPr lang="en-US" dirty="0" smtClean="0"/>
              <a:t>203 E. Fairmount Avenue State College, PA 16801</a:t>
            </a:r>
            <a:br>
              <a:rPr lang="en-US" dirty="0" smtClean="0"/>
            </a:br>
            <a:r>
              <a:rPr lang="en-US" dirty="0" smtClean="0"/>
              <a:t>(814) 234-4188</a:t>
            </a:r>
          </a:p>
          <a:p>
            <a:pPr algn="ctr"/>
            <a:r>
              <a:rPr lang="en-US" dirty="0" smtClean="0"/>
              <a:t>24 hr. emergency maintenance</a:t>
            </a:r>
          </a:p>
          <a:p>
            <a:pPr algn="ctr"/>
            <a:r>
              <a:rPr lang="en-US" dirty="0" smtClean="0"/>
              <a:t>No pets</a:t>
            </a:r>
          </a:p>
        </p:txBody>
      </p:sp>
      <p:pic>
        <p:nvPicPr>
          <p:cNvPr id="9" name="Picture 8" descr="fai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"/>
            <a:ext cx="2085975" cy="156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2819400" y="1219200"/>
            <a:ext cx="6324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smtClean="0"/>
              <a:t>Fairmount East I Apartments </a:t>
            </a:r>
          </a:p>
          <a:p>
            <a:pPr lvl="0"/>
            <a:r>
              <a:rPr lang="en-US" sz="1600" b="1" dirty="0" smtClean="0"/>
              <a:t>235 E. Fairmount Avenue, State College, PA 16801 – Approx.. 2.9 miles from Katz</a:t>
            </a:r>
            <a:endParaRPr lang="en-US" sz="160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/>
              <a:t>Studio apartments 1 </a:t>
            </a:r>
            <a:r>
              <a:rPr lang="en-US" sz="1600" dirty="0" smtClean="0"/>
              <a:t>Bath - $735 </a:t>
            </a:r>
            <a:r>
              <a:rPr lang="en-US" sz="1600" dirty="0"/>
              <a:t>furnished/ </a:t>
            </a:r>
            <a:r>
              <a:rPr lang="en-US" sz="1600" dirty="0" smtClean="0"/>
              <a:t>$685 unfurnished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 smtClean="0"/>
              <a:t>Amenities include on-site </a:t>
            </a:r>
            <a:r>
              <a:rPr lang="en-US" sz="1600" dirty="0"/>
              <a:t>laundry, microwave, garbage disposal, wall to wall carpet, window coverings, A/C, </a:t>
            </a:r>
            <a:r>
              <a:rPr lang="en-US" sz="1600" dirty="0" smtClean="0"/>
              <a:t>patio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 smtClean="0"/>
              <a:t>9-month leases available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 smtClean="0"/>
              <a:t>Rent </a:t>
            </a:r>
            <a:r>
              <a:rPr lang="en-US" sz="1600" dirty="0"/>
              <a:t>includes everything </a:t>
            </a:r>
            <a:r>
              <a:rPr lang="en-US" sz="1600" b="1" dirty="0"/>
              <a:t>except</a:t>
            </a:r>
            <a:r>
              <a:rPr lang="en-US" sz="1600" dirty="0"/>
              <a:t>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600" dirty="0" smtClean="0"/>
              <a:t>Electricity/cable/internet/phone/parking</a:t>
            </a:r>
            <a:endParaRPr lang="en-US" sz="16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600" dirty="0" smtClean="0"/>
              <a:t>Parking </a:t>
            </a:r>
            <a:r>
              <a:rPr lang="en-US" sz="1600" dirty="0"/>
              <a:t>is available $350 </a:t>
            </a:r>
            <a:r>
              <a:rPr lang="en-US" sz="1600" dirty="0" smtClean="0"/>
              <a:t>outside </a:t>
            </a:r>
            <a:r>
              <a:rPr lang="en-US" sz="1600" dirty="0"/>
              <a:t>or $400 inside per semester</a:t>
            </a:r>
          </a:p>
          <a:p>
            <a:endParaRPr lang="en-US" sz="1600" dirty="0"/>
          </a:p>
          <a:p>
            <a:pPr lvl="0"/>
            <a:r>
              <a:rPr lang="en-US" sz="1600" b="1" dirty="0" smtClean="0"/>
              <a:t>Fairmount East II Apartments</a:t>
            </a:r>
          </a:p>
          <a:p>
            <a:pPr lvl="0"/>
            <a:r>
              <a:rPr lang="en-US" sz="1600" b="1" dirty="0" smtClean="0"/>
              <a:t>203 E. Fairmount Avenue, State College, PA 16801 – Approx.. 2.9 miles from Katz</a:t>
            </a:r>
            <a:endParaRPr lang="en-US" sz="160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/>
              <a:t>1 Bedroom 1 Bath </a:t>
            </a:r>
            <a:r>
              <a:rPr lang="en-US" sz="1600" dirty="0" smtClean="0"/>
              <a:t>apartment - $1100/month</a:t>
            </a:r>
            <a:endParaRPr lang="en-US" sz="16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/>
              <a:t>2 Bedroom apartment 2 Bath or 1 ½ </a:t>
            </a:r>
            <a:r>
              <a:rPr lang="en-US" sz="1600" dirty="0" smtClean="0"/>
              <a:t>Bath - $1860-</a:t>
            </a:r>
            <a:r>
              <a:rPr lang="en-US" sz="1600" dirty="0"/>
              <a:t>$</a:t>
            </a:r>
            <a:r>
              <a:rPr lang="en-US" sz="1600" dirty="0" smtClean="0"/>
              <a:t>1944/month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 smtClean="0"/>
              <a:t>Amenities include on-site laundry, microwave, garbage disposal, wall to wall carpet, window coverings, A/C, patio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 smtClean="0"/>
              <a:t>9-month leases available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 smtClean="0"/>
              <a:t>Rent includes everything </a:t>
            </a:r>
            <a:r>
              <a:rPr lang="en-US" sz="1600" b="1" dirty="0" smtClean="0"/>
              <a:t>except</a:t>
            </a:r>
            <a:r>
              <a:rPr lang="en-US" sz="1600" dirty="0" smtClean="0"/>
              <a:t>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600" dirty="0" smtClean="0"/>
              <a:t>Electricity/cable/internet/phone/parking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600" dirty="0" smtClean="0"/>
              <a:t>Parking is available $350  outside or $400 inside per semester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60403"/>
            <a:ext cx="24740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3"/>
              </a:rPr>
              <a:t>http://www.fairmounteastapts.com</a:t>
            </a:r>
            <a:r>
              <a:rPr lang="en-US" sz="1200" dirty="0" smtClean="0">
                <a:hlinkClick r:id="rId3"/>
              </a:rPr>
              <a:t>/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93349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27467"/>
            <a:ext cx="6324600" cy="1091733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Fairmount East Apartments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Properties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55258" y="1196787"/>
            <a:ext cx="62035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smtClean="0"/>
              <a:t>West Hamilton Avenue</a:t>
            </a:r>
          </a:p>
          <a:p>
            <a:r>
              <a:rPr lang="en-US" sz="1600" b="1" dirty="0" smtClean="0"/>
              <a:t>112 </a:t>
            </a:r>
            <a:r>
              <a:rPr lang="en-US" sz="1600" b="1" dirty="0"/>
              <a:t>W. Hamilton </a:t>
            </a:r>
            <a:r>
              <a:rPr lang="en-US" sz="1600" b="1" dirty="0" smtClean="0"/>
              <a:t>Avenue</a:t>
            </a:r>
            <a:r>
              <a:rPr lang="en-US" sz="1600" dirty="0" smtClean="0"/>
              <a:t>, State College, PA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 smtClean="0"/>
              <a:t>1 </a:t>
            </a:r>
            <a:r>
              <a:rPr lang="en-US" sz="1600" dirty="0"/>
              <a:t>Bedroom unfurnished 1 </a:t>
            </a:r>
            <a:r>
              <a:rPr lang="en-US" sz="1600" dirty="0" smtClean="0"/>
              <a:t>Bath - $710/month</a:t>
            </a:r>
            <a:endParaRPr lang="en-US" sz="16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/>
              <a:t>5 </a:t>
            </a:r>
            <a:r>
              <a:rPr lang="en-US" sz="1600" dirty="0" smtClean="0"/>
              <a:t>min. </a:t>
            </a:r>
            <a:r>
              <a:rPr lang="en-US" sz="1600" dirty="0"/>
              <a:t>drive/10 </a:t>
            </a:r>
            <a:r>
              <a:rPr lang="en-US" sz="1600" dirty="0" smtClean="0"/>
              <a:t>min. walk </a:t>
            </a:r>
            <a:r>
              <a:rPr lang="en-US" sz="1600" dirty="0"/>
              <a:t>to campus, on-site laundry, </a:t>
            </a:r>
            <a:r>
              <a:rPr lang="en-US" sz="1600" dirty="0" smtClean="0"/>
              <a:t>one covered parking spot included w/ rent.</a:t>
            </a:r>
            <a:endParaRPr lang="en-US" sz="16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/>
              <a:t>Rent includes everything except: electricity, cable/internet/phone</a:t>
            </a:r>
          </a:p>
          <a:p>
            <a:r>
              <a:rPr lang="en-US" sz="1600" dirty="0"/>
              <a:t> </a:t>
            </a:r>
          </a:p>
          <a:p>
            <a:pPr lvl="0"/>
            <a:r>
              <a:rPr lang="en-US" sz="1600" b="1" dirty="0" err="1" smtClean="0"/>
              <a:t>Waring</a:t>
            </a:r>
            <a:r>
              <a:rPr lang="en-US" sz="1600" b="1" dirty="0" smtClean="0"/>
              <a:t>, Pugh, and McCormick (Exclusive to non-students or graduate students)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 smtClean="0"/>
              <a:t>1 Bedroom - $730/month</a:t>
            </a:r>
            <a:endParaRPr lang="en-US" sz="16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/>
              <a:t>1 Bedroom + </a:t>
            </a:r>
            <a:r>
              <a:rPr lang="en-US" sz="1600" dirty="0" smtClean="0"/>
              <a:t>Den - $830/month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 smtClean="0"/>
              <a:t>5 </a:t>
            </a:r>
            <a:r>
              <a:rPr lang="en-US" sz="1600" dirty="0"/>
              <a:t>minute drive </a:t>
            </a:r>
            <a:r>
              <a:rPr lang="en-US" sz="1600" dirty="0" smtClean="0"/>
              <a:t>/ 10 </a:t>
            </a:r>
            <a:r>
              <a:rPr lang="en-US" sz="1600" dirty="0"/>
              <a:t>minute walk to campus, on-site laundry, hardwood floors, accessible by CATA bus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/>
              <a:t>Rent includes everything except: electricity, </a:t>
            </a:r>
            <a:r>
              <a:rPr lang="en-US" sz="1600" dirty="0" smtClean="0"/>
              <a:t>cable/phone/internet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 smtClean="0"/>
              <a:t>Heat &amp; Hot Water included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/>
              <a:t>P</a:t>
            </a:r>
            <a:r>
              <a:rPr lang="en-US" sz="1600" dirty="0" smtClean="0"/>
              <a:t>arking </a:t>
            </a:r>
            <a:r>
              <a:rPr lang="en-US" sz="1600" dirty="0"/>
              <a:t>is $150/semester</a:t>
            </a:r>
          </a:p>
          <a:p>
            <a:pPr lvl="0"/>
            <a:endParaRPr lang="en-US" sz="1600" dirty="0"/>
          </a:p>
          <a:p>
            <a:pPr lvl="0"/>
            <a:r>
              <a:rPr lang="en-US" sz="1600" b="1" dirty="0" err="1"/>
              <a:t>Waring</a:t>
            </a:r>
            <a:r>
              <a:rPr lang="en-US" sz="1600" b="1" dirty="0"/>
              <a:t>, Pugh, and </a:t>
            </a:r>
            <a:r>
              <a:rPr lang="en-US" sz="1600" b="1" dirty="0" err="1"/>
              <a:t>Crestmont</a:t>
            </a:r>
            <a:r>
              <a:rPr lang="en-US" sz="1600" b="1" dirty="0"/>
              <a:t> Road </a:t>
            </a:r>
            <a:r>
              <a:rPr lang="en-US" sz="1600" b="1" dirty="0" smtClean="0"/>
              <a:t>Townhouses (Exclusive to non-students or graduate students)</a:t>
            </a:r>
            <a:endParaRPr lang="en-US" sz="16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/>
              <a:t>3 Bedroom </a:t>
            </a:r>
            <a:r>
              <a:rPr lang="en-US" sz="1600" dirty="0" smtClean="0"/>
              <a:t>townhouse - $930/month</a:t>
            </a:r>
            <a:endParaRPr lang="en-US" sz="16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 err="1"/>
              <a:t>Waring</a:t>
            </a:r>
            <a:r>
              <a:rPr lang="en-US" sz="1600" dirty="0"/>
              <a:t> and Pugh allows for 1 car, </a:t>
            </a:r>
            <a:r>
              <a:rPr lang="en-US" sz="1600" dirty="0" err="1"/>
              <a:t>Cresmont</a:t>
            </a:r>
            <a:r>
              <a:rPr lang="en-US" sz="1600" dirty="0"/>
              <a:t> allows for </a:t>
            </a:r>
            <a:r>
              <a:rPr lang="en-US" sz="1600" dirty="0" smtClean="0"/>
              <a:t>2cars</a:t>
            </a:r>
            <a:endParaRPr lang="en-US" sz="16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600" dirty="0"/>
              <a:t>Washer/dryer hook-ups, hardwood floors, accessible from CATA bus route, 5 minute drive/10 minute walk to campus</a:t>
            </a:r>
          </a:p>
          <a:p>
            <a:pPr lvl="0"/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0" y="6560403"/>
            <a:ext cx="24740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2"/>
              </a:rPr>
              <a:t>http://www.fairmounteastapts.com</a:t>
            </a:r>
            <a:r>
              <a:rPr lang="en-US" sz="1200" dirty="0" smtClean="0">
                <a:hlinkClick r:id="rId2"/>
              </a:rPr>
              <a:t>/</a:t>
            </a:r>
            <a:endParaRPr lang="en-US" sz="12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-137886" y="1853146"/>
            <a:ext cx="297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Fairmount East Apartments Office</a:t>
            </a:r>
            <a:endParaRPr lang="en-US" dirty="0" smtClean="0"/>
          </a:p>
          <a:p>
            <a:pPr algn="ctr"/>
            <a:r>
              <a:rPr lang="en-US" dirty="0" smtClean="0"/>
              <a:t>203 E. Fairmount Avenue State College, PA 16801</a:t>
            </a:r>
            <a:br>
              <a:rPr lang="en-US" dirty="0" smtClean="0"/>
            </a:br>
            <a:r>
              <a:rPr lang="en-US" dirty="0" smtClean="0"/>
              <a:t>(814) 234-4188</a:t>
            </a:r>
          </a:p>
          <a:p>
            <a:pPr algn="ctr"/>
            <a:r>
              <a:rPr lang="en-US" dirty="0" smtClean="0"/>
              <a:t>24 hr. emergency maintenance</a:t>
            </a:r>
          </a:p>
          <a:p>
            <a:pPr algn="ctr"/>
            <a:r>
              <a:rPr lang="en-US" b="1" dirty="0" smtClean="0"/>
              <a:t>No pets</a:t>
            </a:r>
          </a:p>
        </p:txBody>
      </p:sp>
      <p:pic>
        <p:nvPicPr>
          <p:cNvPr id="10" name="Picture 9" descr="fai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"/>
            <a:ext cx="2085975" cy="156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601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27467"/>
            <a:ext cx="6324600" cy="109173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Farmstead Lane Townhomes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05200" y="762000"/>
            <a:ext cx="5257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u="sng" dirty="0" smtClean="0"/>
              <a:t>Features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Approx. 3.3 miles from Katz Building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Very quiet neighborhood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10 minute drive to campus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Pet friendly (extra fee applies</a:t>
            </a:r>
            <a:r>
              <a:rPr lang="en-US" sz="1600" dirty="0" smtClean="0"/>
              <a:t>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2 parking spots per house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A/C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Laundry hook-up or washer/dryer for $20/month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Fully equipped kitchens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Patio or </a:t>
            </a:r>
            <a:r>
              <a:rPr lang="en-US" sz="1600" dirty="0" smtClean="0"/>
              <a:t>Decks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Pets welcome with additional fees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Carpeting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Garage with Keyless Entry Pads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505200" y="41148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u="sng" dirty="0"/>
              <a:t>Included in the Monthly Rent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Water/sewer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Trash/Snow </a:t>
            </a:r>
            <a:r>
              <a:rPr lang="en-US" sz="1600" dirty="0" smtClean="0"/>
              <a:t>removal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2 Free Parking Spaces</a:t>
            </a:r>
            <a:endParaRPr lang="en-US" sz="1600" dirty="0"/>
          </a:p>
          <a:p>
            <a:pPr lvl="0"/>
            <a:endParaRPr lang="en-US" sz="1600" dirty="0"/>
          </a:p>
          <a:p>
            <a:pPr lvl="0"/>
            <a:r>
              <a:rPr lang="en-US" sz="1600" b="1" u="sng" dirty="0" smtClean="0"/>
              <a:t>Not Included in the Monthly Rent</a:t>
            </a:r>
            <a:endParaRPr lang="en-US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Electric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Gas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Cable/Internet</a:t>
            </a:r>
          </a:p>
        </p:txBody>
      </p:sp>
      <p:sp>
        <p:nvSpPr>
          <p:cNvPr id="7" name="Rectangle 6"/>
          <p:cNvSpPr/>
          <p:nvPr/>
        </p:nvSpPr>
        <p:spPr>
          <a:xfrm>
            <a:off x="-8968" y="2000071"/>
            <a:ext cx="29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Farmstead Lane Townhomes</a:t>
            </a:r>
            <a:endParaRPr lang="en-US" dirty="0" smtClean="0"/>
          </a:p>
          <a:p>
            <a:pPr algn="ctr"/>
            <a:r>
              <a:rPr lang="en-US" dirty="0" smtClean="0"/>
              <a:t>303 Farmstead Lane</a:t>
            </a:r>
          </a:p>
          <a:p>
            <a:pPr algn="ctr"/>
            <a:r>
              <a:rPr lang="en-US" dirty="0" smtClean="0"/>
              <a:t>State College, PA 16801</a:t>
            </a:r>
            <a:br>
              <a:rPr lang="en-US" dirty="0" smtClean="0"/>
            </a:br>
            <a:r>
              <a:rPr lang="en-US" dirty="0" smtClean="0"/>
              <a:t>(814) </a:t>
            </a:r>
            <a:r>
              <a:rPr lang="en-US" dirty="0"/>
              <a:t>238-7211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99118"/>
            <a:ext cx="28731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/>
              <a:t>Housing styles:</a:t>
            </a:r>
          </a:p>
          <a:p>
            <a:r>
              <a:rPr lang="en-US" sz="1600" dirty="0"/>
              <a:t>Townhome styles: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2 Bedroom</a:t>
            </a:r>
          </a:p>
          <a:p>
            <a:pPr lvl="0"/>
            <a:r>
              <a:rPr lang="en-US" sz="1600" dirty="0" smtClean="0"/>
              <a:t>      $1110-$1130/month</a:t>
            </a:r>
          </a:p>
          <a:p>
            <a:pPr lvl="0"/>
            <a:endParaRPr lang="en-US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/>
              <a:t>2 Bedroom w</a:t>
            </a:r>
            <a:r>
              <a:rPr lang="en-US" sz="1600" dirty="0" smtClean="0"/>
              <a:t>/ garage</a:t>
            </a:r>
            <a:endParaRPr lang="en-US" sz="1600" dirty="0"/>
          </a:p>
          <a:p>
            <a:pPr lvl="0"/>
            <a:r>
              <a:rPr lang="en-US" sz="1600" dirty="0" smtClean="0"/>
              <a:t>      $1255/month</a:t>
            </a:r>
            <a:endParaRPr lang="en-US" sz="1600" dirty="0"/>
          </a:p>
        </p:txBody>
      </p:sp>
      <p:pic>
        <p:nvPicPr>
          <p:cNvPr id="14" name="Picture 13" descr="farmstea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35" y="152399"/>
            <a:ext cx="2455765" cy="1847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2400" y="6513899"/>
            <a:ext cx="4036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www.apartmentsstatecollege.com/property.php?id=48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91593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3017</TotalTime>
  <Words>3729</Words>
  <Application>Microsoft Office PowerPoint</Application>
  <PresentationFormat>On-screen Show (4:3)</PresentationFormat>
  <Paragraphs>1140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PSU Law – Student Housing Options State College, PA</vt:lpstr>
      <vt:lpstr>The Allenway</vt:lpstr>
      <vt:lpstr>Bayfield Court </vt:lpstr>
      <vt:lpstr>Briarwood Apartments</vt:lpstr>
      <vt:lpstr>Copper Beach Townhomes</vt:lpstr>
      <vt:lpstr>Executive House Apartments </vt:lpstr>
      <vt:lpstr>Fairmount East Apartments 2 Properties</vt:lpstr>
      <vt:lpstr>Fairmount East Apartments 3 Properties</vt:lpstr>
      <vt:lpstr>Farmstead Lane Townhomes </vt:lpstr>
      <vt:lpstr>Garner Court </vt:lpstr>
      <vt:lpstr>The Grove</vt:lpstr>
      <vt:lpstr>Hamilton House Apartments </vt:lpstr>
      <vt:lpstr>Hemmingway Place </vt:lpstr>
      <vt:lpstr>The Heights at State College</vt:lpstr>
      <vt:lpstr>Lions Gate Apartments </vt:lpstr>
      <vt:lpstr>Marion Place </vt:lpstr>
      <vt:lpstr>Nittany Garden Apartments </vt:lpstr>
      <vt:lpstr>Park Forest Apartments </vt:lpstr>
      <vt:lpstr>Parkway Plaza Apartments </vt:lpstr>
      <vt:lpstr>Pepper Mill Condominiums </vt:lpstr>
      <vt:lpstr>Pheasant Glen</vt:lpstr>
      <vt:lpstr>Prospect Avenue Apartments </vt:lpstr>
      <vt:lpstr>The Retreat </vt:lpstr>
      <vt:lpstr>Sundown Apartments </vt:lpstr>
      <vt:lpstr>Toftrees </vt:lpstr>
      <vt:lpstr>Toftrees Apartments </vt:lpstr>
      <vt:lpstr>Towneview Apartments </vt:lpstr>
      <vt:lpstr>Vairo Village Apartments </vt:lpstr>
      <vt:lpstr>The Villas</vt:lpstr>
      <vt:lpstr>Waupelani Lofts </vt:lpstr>
      <vt:lpstr>White Course Graduate Apartments (On Campus)</vt:lpstr>
      <vt:lpstr>Additional Resources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PSU Law – Student Housing Options State College, PA</dc:title>
  <dc:creator>Owner</dc:creator>
  <cp:lastModifiedBy>Gigar, Rachael</cp:lastModifiedBy>
  <cp:revision>124</cp:revision>
  <cp:lastPrinted>2014-06-05T14:33:28Z</cp:lastPrinted>
  <dcterms:created xsi:type="dcterms:W3CDTF">2014-02-11T18:14:52Z</dcterms:created>
  <dcterms:modified xsi:type="dcterms:W3CDTF">2014-06-09T18:04:53Z</dcterms:modified>
</cp:coreProperties>
</file>